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9"/>
  </p:handoutMasterIdLst>
  <p:sldIdLst>
    <p:sldId id="256" r:id="rId2"/>
    <p:sldId id="257" r:id="rId3"/>
    <p:sldId id="277" r:id="rId4"/>
    <p:sldId id="258" r:id="rId5"/>
    <p:sldId id="278" r:id="rId6"/>
    <p:sldId id="260" r:id="rId7"/>
    <p:sldId id="281" r:id="rId8"/>
    <p:sldId id="282" r:id="rId9"/>
    <p:sldId id="283" r:id="rId10"/>
    <p:sldId id="279" r:id="rId11"/>
    <p:sldId id="280" r:id="rId12"/>
    <p:sldId id="274" r:id="rId13"/>
    <p:sldId id="284" r:id="rId14"/>
    <p:sldId id="285" r:id="rId15"/>
    <p:sldId id="286" r:id="rId16"/>
    <p:sldId id="287" r:id="rId17"/>
    <p:sldId id="261" r:id="rId18"/>
    <p:sldId id="291" r:id="rId19"/>
    <p:sldId id="292" r:id="rId20"/>
    <p:sldId id="289" r:id="rId21"/>
    <p:sldId id="294" r:id="rId22"/>
    <p:sldId id="290" r:id="rId23"/>
    <p:sldId id="293" r:id="rId24"/>
    <p:sldId id="295" r:id="rId25"/>
    <p:sldId id="262" r:id="rId26"/>
    <p:sldId id="296" r:id="rId27"/>
    <p:sldId id="273" r:id="rId28"/>
  </p:sldIdLst>
  <p:sldSz cx="9144000" cy="6858000" type="screen4x3"/>
  <p:notesSz cx="6735763" cy="98694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1D60"/>
    <a:srgbClr val="CC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41" autoAdjust="0"/>
    <p:restoredTop sz="94660"/>
  </p:normalViewPr>
  <p:slideViewPr>
    <p:cSldViewPr>
      <p:cViewPr>
        <p:scale>
          <a:sx n="70" d="100"/>
          <a:sy n="70" d="100"/>
        </p:scale>
        <p:origin x="-1128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8B271C-2CB5-43EF-99D8-7B8F8A7DEBFB}" type="datetimeFigureOut">
              <a:rPr lang="en-US" smtClean="0"/>
              <a:pPr/>
              <a:t>10/26/2015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15373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65085-5F72-465D-B308-F0F7839AB33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9D7BB-8D99-483A-94CE-027A4CB74F5D}" type="datetimeFigureOut">
              <a:rPr lang="en-US" smtClean="0"/>
              <a:pPr/>
              <a:t>10/26/2015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91649-C092-4140-846F-913B2A6F77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9D7BB-8D99-483A-94CE-027A4CB74F5D}" type="datetimeFigureOut">
              <a:rPr lang="en-US" smtClean="0"/>
              <a:pPr/>
              <a:t>10/26/2015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91649-C092-4140-846F-913B2A6F77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9D7BB-8D99-483A-94CE-027A4CB74F5D}" type="datetimeFigureOut">
              <a:rPr lang="en-US" smtClean="0"/>
              <a:pPr/>
              <a:t>10/26/2015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91649-C092-4140-846F-913B2A6F77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9D7BB-8D99-483A-94CE-027A4CB74F5D}" type="datetimeFigureOut">
              <a:rPr lang="en-US" smtClean="0"/>
              <a:pPr/>
              <a:t>10/26/2015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91649-C092-4140-846F-913B2A6F77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9D7BB-8D99-483A-94CE-027A4CB74F5D}" type="datetimeFigureOut">
              <a:rPr lang="en-US" smtClean="0"/>
              <a:pPr/>
              <a:t>10/26/2015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91649-C092-4140-846F-913B2A6F77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9D7BB-8D99-483A-94CE-027A4CB74F5D}" type="datetimeFigureOut">
              <a:rPr lang="en-US" smtClean="0"/>
              <a:pPr/>
              <a:t>10/26/2015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91649-C092-4140-846F-913B2A6F77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9D7BB-8D99-483A-94CE-027A4CB74F5D}" type="datetimeFigureOut">
              <a:rPr lang="en-US" smtClean="0"/>
              <a:pPr/>
              <a:t>10/26/2015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91649-C092-4140-846F-913B2A6F77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9D7BB-8D99-483A-94CE-027A4CB74F5D}" type="datetimeFigureOut">
              <a:rPr lang="en-US" smtClean="0"/>
              <a:pPr/>
              <a:t>10/26/2015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91649-C092-4140-846F-913B2A6F77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9D7BB-8D99-483A-94CE-027A4CB74F5D}" type="datetimeFigureOut">
              <a:rPr lang="en-US" smtClean="0"/>
              <a:pPr/>
              <a:t>10/26/2015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91649-C092-4140-846F-913B2A6F77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9D7BB-8D99-483A-94CE-027A4CB74F5D}" type="datetimeFigureOut">
              <a:rPr lang="en-US" smtClean="0"/>
              <a:pPr/>
              <a:t>10/26/2015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91649-C092-4140-846F-913B2A6F77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9D7BB-8D99-483A-94CE-027A4CB74F5D}" type="datetimeFigureOut">
              <a:rPr lang="en-US" smtClean="0"/>
              <a:pPr/>
              <a:t>10/26/2015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91649-C092-4140-846F-913B2A6F779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99D7BB-8D99-483A-94CE-027A4CB74F5D}" type="datetimeFigureOut">
              <a:rPr lang="en-US" smtClean="0"/>
              <a:pPr/>
              <a:t>10/26/2015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91649-C092-4140-846F-913B2A6F779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4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12" Type="http://schemas.openxmlformats.org/officeDocument/2006/relationships/image" Target="../media/image43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0" y="5373216"/>
            <a:ext cx="9144000" cy="14847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800" y="1556792"/>
            <a:ext cx="7772400" cy="749945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chemeClr val="tx2">
                    <a:lumMod val="75000"/>
                  </a:schemeClr>
                </a:solidFill>
              </a:rPr>
              <a:t>Handling Landsat Images with Matlab</a:t>
            </a:r>
            <a:endParaRPr lang="en-US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79712" y="5445224"/>
            <a:ext cx="5472608" cy="432048"/>
          </a:xfrm>
        </p:spPr>
        <p:txBody>
          <a:bodyPr>
            <a:normAutofit lnSpcReduction="10000"/>
          </a:bodyPr>
          <a:lstStyle/>
          <a:p>
            <a:pPr algn="l"/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Malinda Siriwardana, Prof. Yuji Murayama</a:t>
            </a:r>
          </a:p>
          <a:p>
            <a:endParaRPr lang="en-US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31640" y="5877272"/>
            <a:ext cx="66247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00" dirty="0" smtClean="0">
                <a:solidFill>
                  <a:schemeClr val="tx2">
                    <a:lumMod val="75000"/>
                  </a:schemeClr>
                </a:solidFill>
              </a:rPr>
              <a:t>University of Tsukuba</a:t>
            </a:r>
          </a:p>
          <a:p>
            <a:pPr algn="ctr"/>
            <a:r>
              <a:rPr lang="en-US" sz="1300" dirty="0" smtClean="0">
                <a:solidFill>
                  <a:schemeClr val="tx2">
                    <a:lumMod val="75000"/>
                  </a:schemeClr>
                </a:solidFill>
              </a:rPr>
              <a:t>Graduate School of Life and Environmental Science</a:t>
            </a:r>
            <a:endParaRPr lang="en-US" sz="13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29" name="AutoShape 5" descr="Image result for university of tsukuba logo"/>
          <p:cNvSpPr>
            <a:spLocks noChangeAspect="1" noChangeArrowheads="1"/>
          </p:cNvSpPr>
          <p:nvPr/>
        </p:nvSpPr>
        <p:spPr bwMode="auto">
          <a:xfrm>
            <a:off x="0" y="-136525"/>
            <a:ext cx="1190625" cy="11906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2" name="Picture 8" descr="C:\Users\User\Desktop\untitl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5550743"/>
            <a:ext cx="1190625" cy="1190625"/>
          </a:xfrm>
          <a:prstGeom prst="rect">
            <a:avLst/>
          </a:prstGeom>
          <a:noFill/>
        </p:spPr>
      </p:pic>
      <p:pic>
        <p:nvPicPr>
          <p:cNvPr id="1033" name="Picture 9" descr="C:\Users\User\Desktop\SIS-LOGO\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8384" y="5661360"/>
            <a:ext cx="994742" cy="1008000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467544" y="334397"/>
            <a:ext cx="6264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161D60"/>
                </a:solidFill>
                <a:latin typeface="+mj-lt"/>
                <a:ea typeface="+mj-ea"/>
                <a:cs typeface="+mj-cs"/>
              </a:rPr>
              <a:t>132 -GIS Seminar – 2015.10.22</a:t>
            </a:r>
            <a:endParaRPr lang="en-US" sz="4400" dirty="0">
              <a:solidFill>
                <a:srgbClr val="161D6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7544" y="980728"/>
            <a:ext cx="5832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Division of Spatial Information Science</a:t>
            </a:r>
            <a:r>
              <a:rPr lang="en-US" sz="2000" dirty="0" smtClean="0">
                <a:solidFill>
                  <a:srgbClr val="161D60"/>
                </a:solidFill>
              </a:rPr>
              <a:t> </a:t>
            </a:r>
            <a:endParaRPr lang="en-US" sz="2000" dirty="0">
              <a:solidFill>
                <a:srgbClr val="161D60"/>
              </a:solidFill>
            </a:endParaRPr>
          </a:p>
        </p:txBody>
      </p:sp>
      <p:pic>
        <p:nvPicPr>
          <p:cNvPr id="1027" name="Picture 3" descr="C:\DESKTOP\GIS_SEMINAR_2015_10_22\LC81410552015008LGN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2492896"/>
            <a:ext cx="2520000" cy="2520000"/>
          </a:xfrm>
          <a:prstGeom prst="rect">
            <a:avLst/>
          </a:prstGeom>
          <a:noFill/>
        </p:spPr>
      </p:pic>
      <p:pic>
        <p:nvPicPr>
          <p:cNvPr id="7" name="Picture 9" descr="C:\DESKTOP\GIS_SEMINAR_2015_10_22\matlab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43863" y="3284984"/>
            <a:ext cx="1204201" cy="973610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152" y="2492896"/>
            <a:ext cx="259228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File formats and data products supported by Mapping Toolbox</a:t>
            </a:r>
            <a:endParaRPr lang="en-US" sz="2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421088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Raster file formats, such as </a:t>
            </a:r>
            <a:r>
              <a:rPr lang="en-US" dirty="0" err="1" smtClean="0"/>
              <a:t>GeoTIFF</a:t>
            </a:r>
            <a:r>
              <a:rPr lang="en-US" dirty="0" smtClean="0"/>
              <a:t>, USGS DEM, DEM, DTED, Arc ASCII Grid, GTOPO30, ETOPO, and </a:t>
            </a:r>
            <a:r>
              <a:rPr lang="en-US" dirty="0" err="1" smtClean="0"/>
              <a:t>worldfile</a:t>
            </a:r>
            <a:endParaRPr lang="en-US" dirty="0" smtClean="0"/>
          </a:p>
          <a:p>
            <a:r>
              <a:rPr lang="en-US" dirty="0" smtClean="0"/>
              <a:t>Vector file formats, such as ESRI</a:t>
            </a:r>
            <a:r>
              <a:rPr lang="en-US" baseline="30000" dirty="0" smtClean="0"/>
              <a:t>®</a:t>
            </a:r>
            <a:r>
              <a:rPr lang="en-US" dirty="0" smtClean="0"/>
              <a:t> </a:t>
            </a:r>
            <a:r>
              <a:rPr lang="en-US" dirty="0" err="1" smtClean="0"/>
              <a:t>shapefiles</a:t>
            </a:r>
            <a:r>
              <a:rPr lang="en-US" dirty="0" smtClean="0"/>
              <a:t>, KML, GPX, VMAP0, and GSHHS</a:t>
            </a:r>
          </a:p>
          <a:p>
            <a:r>
              <a:rPr lang="en-US" dirty="0" smtClean="0"/>
              <a:t>Selected data products, such as AVHRR and EGM96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Relevant data formats supported by MATLAB include:</a:t>
            </a:r>
          </a:p>
          <a:p>
            <a:r>
              <a:rPr lang="en-US" dirty="0" smtClean="0"/>
              <a:t>Image file formats, such as TIFF, JPEG, PNG, and JPEG2000</a:t>
            </a:r>
          </a:p>
          <a:p>
            <a:r>
              <a:rPr lang="en-US" dirty="0" smtClean="0"/>
              <a:t>Scientific data formats, such as </a:t>
            </a:r>
            <a:r>
              <a:rPr lang="en-US" dirty="0" err="1" smtClean="0"/>
              <a:t>NetCDF</a:t>
            </a:r>
            <a:r>
              <a:rPr lang="en-US" dirty="0" smtClean="0"/>
              <a:t>, HDF5, HDF4, HDF-EOS, and multiband files (BIP, BIL, BSQ)</a:t>
            </a:r>
          </a:p>
          <a:p>
            <a:r>
              <a:rPr lang="en-US" dirty="0" smtClean="0"/>
              <a:t>Network data access through </a:t>
            </a:r>
            <a:r>
              <a:rPr lang="en-US" dirty="0" err="1" smtClean="0"/>
              <a:t>OPeNDAP</a:t>
            </a:r>
            <a:r>
              <a:rPr lang="en-US" dirty="0" smtClean="0"/>
              <a:t> URL address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Relevant image file formats supported by Image Processing Toolbox include:</a:t>
            </a:r>
          </a:p>
          <a:p>
            <a:r>
              <a:rPr lang="en-US" dirty="0" smtClean="0"/>
              <a:t>NITF and HDR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1026" name="AutoShape 2" descr="Image result for cities in the world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Read an image with Matlab</a:t>
            </a:r>
            <a:endParaRPr lang="en-US" sz="2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Bands ?</a:t>
            </a:r>
          </a:p>
          <a:p>
            <a:r>
              <a:rPr lang="en-US" dirty="0" smtClean="0"/>
              <a:t>R, G, B?</a:t>
            </a:r>
          </a:p>
          <a:p>
            <a:r>
              <a:rPr lang="en-US" dirty="0" smtClean="0"/>
              <a:t>Let’s read an image</a:t>
            </a:r>
          </a:p>
          <a:p>
            <a:pPr lvl="1">
              <a:buNone/>
            </a:pPr>
            <a:r>
              <a:rPr lang="en-US" dirty="0" smtClean="0"/>
              <a:t>A = </a:t>
            </a:r>
            <a:r>
              <a:rPr lang="en-US" dirty="0" err="1" smtClean="0"/>
              <a:t>imread</a:t>
            </a:r>
            <a:r>
              <a:rPr lang="en-US" dirty="0" smtClean="0"/>
              <a:t>(‘</a:t>
            </a:r>
            <a:r>
              <a:rPr lang="en-US" dirty="0" err="1" smtClean="0"/>
              <a:t>img_name</a:t>
            </a:r>
            <a:r>
              <a:rPr lang="en-US" dirty="0" smtClean="0"/>
              <a:t>’);</a:t>
            </a:r>
          </a:p>
        </p:txBody>
      </p:sp>
      <p:sp>
        <p:nvSpPr>
          <p:cNvPr id="1026" name="AutoShape 2" descr="Image result for cities in the world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6284" y="2708920"/>
            <a:ext cx="4667715" cy="414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True color image and band separation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1385480"/>
            <a:ext cx="8686800" cy="4752528"/>
          </a:xfrm>
        </p:spPr>
        <p:txBody>
          <a:bodyPr>
            <a:normAutofit lnSpcReduction="10000"/>
          </a:bodyPr>
          <a:lstStyle/>
          <a:p>
            <a:r>
              <a:rPr lang="en-US" sz="2000" dirty="0" err="1" smtClean="0"/>
              <a:t>imread</a:t>
            </a:r>
            <a:r>
              <a:rPr lang="en-US" sz="2000" dirty="0" smtClean="0"/>
              <a:t>(‘</a:t>
            </a:r>
            <a:r>
              <a:rPr lang="en-US" sz="2000" dirty="0" err="1" smtClean="0"/>
              <a:t>img_name</a:t>
            </a:r>
            <a:r>
              <a:rPr lang="en-US" sz="2000" dirty="0" smtClean="0"/>
              <a:t>’)</a:t>
            </a:r>
          </a:p>
          <a:p>
            <a:r>
              <a:rPr lang="en-US" sz="2000" dirty="0" smtClean="0"/>
              <a:t>R = A(:,:,1);</a:t>
            </a:r>
          </a:p>
          <a:p>
            <a:r>
              <a:rPr lang="en-US" sz="2000" dirty="0" smtClean="0"/>
              <a:t>G = A(:,:,2);</a:t>
            </a:r>
          </a:p>
          <a:p>
            <a:r>
              <a:rPr lang="en-US" sz="2000" dirty="0" smtClean="0"/>
              <a:t>B =  A(:,:,3);</a:t>
            </a:r>
          </a:p>
          <a:p>
            <a:r>
              <a:rPr lang="en-US" sz="2000" dirty="0" smtClean="0"/>
              <a:t>Y = zeros(size(R));</a:t>
            </a:r>
            <a:endParaRPr lang="en-US" dirty="0" smtClean="0"/>
          </a:p>
          <a:p>
            <a:r>
              <a:rPr lang="en-US" sz="2000" dirty="0" smtClean="0"/>
              <a:t>X = cat(3,R,G,B);</a:t>
            </a:r>
          </a:p>
          <a:p>
            <a:r>
              <a:rPr lang="en-US" sz="2000" dirty="0" err="1" smtClean="0"/>
              <a:t>imshow</a:t>
            </a:r>
            <a:r>
              <a:rPr lang="en-US" sz="2000" dirty="0" smtClean="0"/>
              <a:t>(X)</a:t>
            </a:r>
          </a:p>
          <a:p>
            <a:endParaRPr lang="en-US" sz="2000" dirty="0" smtClean="0"/>
          </a:p>
          <a:p>
            <a:r>
              <a:rPr lang="pt-BR" sz="2000" dirty="0" smtClean="0"/>
              <a:t>Rsum = sum(sum(R));</a:t>
            </a:r>
          </a:p>
          <a:p>
            <a:pPr lvl="1"/>
            <a:r>
              <a:rPr lang="pt-BR" sz="1600" dirty="0" smtClean="0"/>
              <a:t>1.153476040000000e+09</a:t>
            </a:r>
          </a:p>
          <a:p>
            <a:r>
              <a:rPr lang="pt-BR" sz="2000" dirty="0" smtClean="0"/>
              <a:t>Gsum = sum(sum(G));</a:t>
            </a:r>
          </a:p>
          <a:p>
            <a:pPr lvl="1"/>
            <a:r>
              <a:rPr lang="pt-BR" sz="1600" dirty="0" smtClean="0"/>
              <a:t>1.093311338000000e+09</a:t>
            </a:r>
          </a:p>
          <a:p>
            <a:r>
              <a:rPr lang="pt-BR" sz="2000" dirty="0" smtClean="0"/>
              <a:t>Bsum = sum(sum(B));</a:t>
            </a:r>
          </a:p>
          <a:p>
            <a:pPr lvl="1"/>
            <a:r>
              <a:rPr lang="en-US" sz="1600" dirty="0" smtClean="0"/>
              <a:t>1.037606082000000e+09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1386" y="1485384"/>
            <a:ext cx="5952614" cy="54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499992" y="2348880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Red Sensor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80312" y="2420888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Green Sensor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12160" y="4581128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Blue Sensor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/>
          <a:srcRect r="50000" b="19265"/>
          <a:stretch>
            <a:fillRect/>
          </a:stretch>
        </p:blipFill>
        <p:spPr bwMode="auto">
          <a:xfrm>
            <a:off x="7742783" y="5229200"/>
            <a:ext cx="1401217" cy="16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7956376" y="5805264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Y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1196752"/>
            <a:ext cx="3131840" cy="28083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False Color images</a:t>
            </a:r>
            <a:endParaRPr lang="en-US" sz="2200" dirty="0"/>
          </a:p>
        </p:txBody>
      </p:sp>
      <p:sp>
        <p:nvSpPr>
          <p:cNvPr id="1026" name="AutoShape 2" descr="Image result for cities in the world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1268760"/>
            <a:ext cx="283500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077072"/>
            <a:ext cx="283500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4077072"/>
            <a:ext cx="283500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1268760"/>
            <a:ext cx="283500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8" name="Picture 10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77160" y="1268760"/>
            <a:ext cx="283500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9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01496" y="4077072"/>
            <a:ext cx="283500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115616" y="371703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RGB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211960" y="371703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RBG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7308304" y="371703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GRB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115616" y="651605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GBR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211960" y="651605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BRG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7308304" y="651605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BGR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Read Landsat Images</a:t>
            </a:r>
            <a:endParaRPr lang="en-US" sz="2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968552"/>
          </a:xfrm>
        </p:spPr>
        <p:txBody>
          <a:bodyPr/>
          <a:lstStyle/>
          <a:p>
            <a:r>
              <a:rPr lang="en-US" dirty="0" smtClean="0"/>
              <a:t>L1 = </a:t>
            </a:r>
            <a:r>
              <a:rPr lang="en-US" dirty="0" err="1" smtClean="0"/>
              <a:t>imread</a:t>
            </a:r>
            <a:r>
              <a:rPr lang="en-US" dirty="0" smtClean="0"/>
              <a:t>(‘LXX***###****###***##’);</a:t>
            </a:r>
          </a:p>
          <a:p>
            <a:r>
              <a:rPr lang="en-US" sz="2800" dirty="0" smtClean="0"/>
              <a:t>L1= </a:t>
            </a:r>
            <a:r>
              <a:rPr lang="en-US" sz="2800" dirty="0" err="1" smtClean="0"/>
              <a:t>imread</a:t>
            </a:r>
            <a:r>
              <a:rPr lang="en-US" sz="2800" dirty="0" smtClean="0"/>
              <a:t>(‘LE71410552003047SGS00_B1.TIF’)</a:t>
            </a:r>
          </a:p>
          <a:p>
            <a:endParaRPr lang="en-US" dirty="0"/>
          </a:p>
        </p:txBody>
      </p:sp>
      <p:sp>
        <p:nvSpPr>
          <p:cNvPr id="1026" name="AutoShape 2" descr="Image result for cities in the world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2708920"/>
            <a:ext cx="3888432" cy="3416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2708920"/>
            <a:ext cx="2947392" cy="875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Read Landsat images</a:t>
            </a:r>
            <a:endParaRPr lang="en-US" sz="2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1026" name="AutoShape 2" descr="Image result for cities in the world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908720"/>
            <a:ext cx="8753475" cy="597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What’s inside?</a:t>
            </a:r>
            <a:endParaRPr lang="en-US" sz="2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1026" name="AutoShape 2" descr="Image result for cities in the world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269360"/>
            <a:ext cx="8640000" cy="54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about Landsat files</a:t>
            </a:r>
            <a:endParaRPr lang="en-US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19719" b="29987"/>
          <a:stretch>
            <a:fillRect/>
          </a:stretch>
        </p:blipFill>
        <p:spPr bwMode="auto">
          <a:xfrm>
            <a:off x="49019" y="1484784"/>
            <a:ext cx="4666997" cy="477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 t="60752" r="21280" b="3682"/>
          <a:stretch>
            <a:fillRect/>
          </a:stretch>
        </p:blipFill>
        <p:spPr bwMode="auto">
          <a:xfrm>
            <a:off x="4427984" y="3115175"/>
            <a:ext cx="4680520" cy="3147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292080" y="2060848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Imfinfo</a:t>
            </a:r>
            <a:r>
              <a:rPr lang="en-US" sz="2400" dirty="0" smtClean="0"/>
              <a:t>(‘</a:t>
            </a:r>
            <a:r>
              <a:rPr lang="en-US" sz="2400" dirty="0" err="1" smtClean="0"/>
              <a:t>landsat_img</a:t>
            </a:r>
            <a:r>
              <a:rPr lang="en-US" sz="2400" dirty="0" smtClean="0"/>
              <a:t>’)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about Landsat files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539552" y="1556792"/>
            <a:ext cx="8229600" cy="4525963"/>
          </a:xfrm>
        </p:spPr>
        <p:txBody>
          <a:bodyPr/>
          <a:lstStyle/>
          <a:p>
            <a:r>
              <a:rPr lang="en-US" dirty="0" err="1" smtClean="0"/>
              <a:t>MTL_parser.m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Written in Nov 2012 by Evan Miles, Scott Polar Research Institute, University of Cambridge</a:t>
            </a:r>
          </a:p>
          <a:p>
            <a:r>
              <a:rPr lang="en-US" dirty="0" smtClean="0"/>
              <a:t>Generate metadata in a structure</a:t>
            </a:r>
          </a:p>
          <a:p>
            <a:r>
              <a:rPr lang="en-US" dirty="0" smtClean="0"/>
              <a:t>MTL file - LE71410552003047SGS00_MTL.txt</a:t>
            </a:r>
          </a:p>
          <a:p>
            <a:r>
              <a:rPr lang="en-US" dirty="0" err="1" smtClean="0"/>
              <a:t>Usege</a:t>
            </a:r>
            <a:r>
              <a:rPr lang="en-US" dirty="0" smtClean="0"/>
              <a:t>: </a:t>
            </a:r>
            <a:r>
              <a:rPr lang="en-US" dirty="0" err="1" smtClean="0"/>
              <a:t>MTL_parser</a:t>
            </a:r>
            <a:r>
              <a:rPr lang="en-US" dirty="0" smtClean="0"/>
              <a:t>(‘</a:t>
            </a:r>
            <a:r>
              <a:rPr lang="en-US" dirty="0" err="1" smtClean="0"/>
              <a:t>Landsat_img</a:t>
            </a:r>
            <a:r>
              <a:rPr lang="en-US" dirty="0" smtClean="0"/>
              <a:t>’);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about Landsat files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539552" y="1556792"/>
            <a:ext cx="8229600" cy="4525963"/>
          </a:xfrm>
        </p:spPr>
        <p:txBody>
          <a:bodyPr/>
          <a:lstStyle/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28800"/>
            <a:ext cx="10868025" cy="547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1309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What is Landsat ?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 r="-2131" b="18617"/>
          <a:stretch>
            <a:fillRect/>
          </a:stretch>
        </p:blipFill>
        <p:spPr bwMode="auto">
          <a:xfrm>
            <a:off x="539552" y="1916832"/>
            <a:ext cx="8604448" cy="4941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Intersect extractor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1309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Clip Landsat images (each band) according to a given project size.</a:t>
            </a:r>
          </a:p>
          <a:p>
            <a:r>
              <a:rPr lang="en-US" dirty="0" smtClean="0"/>
              <a:t>Input  -  folder name - containing all valid Landsat images within the project region</a:t>
            </a:r>
          </a:p>
          <a:p>
            <a:r>
              <a:rPr lang="en-US" dirty="0" smtClean="0"/>
              <a:t>Global project parameters need to be set</a:t>
            </a:r>
          </a:p>
          <a:p>
            <a:r>
              <a:rPr lang="en-US" dirty="0" smtClean="0"/>
              <a:t>Total number of Landsat scenes used – 12684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Project_Landsat</a:t>
            </a:r>
            <a:r>
              <a:rPr lang="en-US" dirty="0" smtClean="0"/>
              <a:t> Intersect extractor </a:t>
            </a:r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57288"/>
            <a:ext cx="5210714" cy="570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372200" y="1223456"/>
            <a:ext cx="223224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Path 	Raw</a:t>
            </a:r>
          </a:p>
          <a:p>
            <a:r>
              <a:rPr lang="en-US" sz="2800" dirty="0" smtClean="0"/>
              <a:t>140	053</a:t>
            </a:r>
          </a:p>
          <a:p>
            <a:r>
              <a:rPr lang="en-US" sz="2800" dirty="0" smtClean="0"/>
              <a:t>140	054</a:t>
            </a:r>
          </a:p>
          <a:p>
            <a:r>
              <a:rPr lang="en-US" sz="2800" dirty="0" smtClean="0"/>
              <a:t>140	055</a:t>
            </a:r>
          </a:p>
          <a:p>
            <a:r>
              <a:rPr lang="en-US" sz="2800" dirty="0" smtClean="0"/>
              <a:t>140	056</a:t>
            </a:r>
          </a:p>
          <a:p>
            <a:r>
              <a:rPr lang="en-US" sz="2800" dirty="0" smtClean="0"/>
              <a:t>141	053</a:t>
            </a:r>
          </a:p>
          <a:p>
            <a:r>
              <a:rPr lang="en-US" sz="2800" dirty="0" smtClean="0"/>
              <a:t>141	054</a:t>
            </a:r>
          </a:p>
          <a:p>
            <a:r>
              <a:rPr lang="en-US" sz="2800" dirty="0" smtClean="0"/>
              <a:t>141	055</a:t>
            </a:r>
          </a:p>
          <a:p>
            <a:r>
              <a:rPr lang="en-US" sz="2800" dirty="0" smtClean="0"/>
              <a:t>141	056</a:t>
            </a:r>
          </a:p>
          <a:p>
            <a:r>
              <a:rPr lang="en-US" sz="2800" dirty="0" smtClean="0"/>
              <a:t>142	053</a:t>
            </a:r>
          </a:p>
          <a:p>
            <a:r>
              <a:rPr lang="en-US" sz="2800" dirty="0" smtClean="0"/>
              <a:t>142	054</a:t>
            </a:r>
          </a:p>
          <a:p>
            <a:r>
              <a:rPr lang="en-US" sz="2800" dirty="0" smtClean="0"/>
              <a:t>142	055</a:t>
            </a:r>
            <a:r>
              <a:rPr lang="en-US" dirty="0" smtClean="0"/>
              <a:t>	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Project_Landsat</a:t>
            </a:r>
            <a:r>
              <a:rPr lang="en-US" dirty="0" smtClean="0"/>
              <a:t> Intersect extractor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On each clipped image other algorithms can be preformed</a:t>
            </a:r>
          </a:p>
          <a:p>
            <a:pPr lvl="1"/>
            <a:r>
              <a:rPr lang="en-US" dirty="0" smtClean="0"/>
              <a:t>Cloud removal (</a:t>
            </a:r>
            <a:r>
              <a:rPr lang="en-US" dirty="0" err="1" smtClean="0"/>
              <a:t>Fmask</a:t>
            </a:r>
            <a:r>
              <a:rPr lang="en-US" dirty="0" smtClean="0"/>
              <a:t>), TOA correction etc.</a:t>
            </a:r>
          </a:p>
          <a:p>
            <a:r>
              <a:rPr lang="en-US" dirty="0" smtClean="0"/>
              <a:t>Reproduce Tiff metadata and export. 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2996952"/>
            <a:ext cx="204497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Mosaic Creator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4653136"/>
            <a:ext cx="204497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2852936"/>
            <a:ext cx="204497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2420888"/>
            <a:ext cx="204497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9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4008" y="3861048"/>
            <a:ext cx="204497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52120" y="3717032"/>
            <a:ext cx="204497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95936" y="4968464"/>
            <a:ext cx="204497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07904" y="1196752"/>
            <a:ext cx="204497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148064" y="1412776"/>
            <a:ext cx="204497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55576" y="1052736"/>
            <a:ext cx="204497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220072" y="5058000"/>
            <a:ext cx="204497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099030" y="5058000"/>
            <a:ext cx="204497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Mosaic Creator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All clipped images are added together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772816"/>
            <a:ext cx="5777250" cy="5085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Scripts so far …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556792"/>
            <a:ext cx="4882064" cy="1828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3356992"/>
            <a:ext cx="4575004" cy="2314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Scripts so far …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124744"/>
            <a:ext cx="5886450" cy="551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564904"/>
            <a:ext cx="8229600" cy="1143000"/>
          </a:xfrm>
        </p:spPr>
        <p:txBody>
          <a:bodyPr/>
          <a:lstStyle/>
          <a:p>
            <a:r>
              <a:rPr lang="en-US" dirty="0" smtClean="0"/>
              <a:t>Thank you!!!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Where can I download?</a:t>
            </a:r>
          </a:p>
          <a:p>
            <a:endParaRPr lang="en-US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r="935" b="6553"/>
          <a:stretch>
            <a:fillRect/>
          </a:stretch>
        </p:blipFill>
        <p:spPr bwMode="auto">
          <a:xfrm>
            <a:off x="827584" y="1916832"/>
            <a:ext cx="7632848" cy="4941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48300" y="1196752"/>
            <a:ext cx="369570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755576" y="4966568"/>
            <a:ext cx="7632848" cy="432048"/>
          </a:xfrm>
          <a:prstGeom prst="roundRect">
            <a:avLst/>
          </a:prstGeom>
          <a:solidFill>
            <a:schemeClr val="accent1">
              <a:alpha val="2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Seen Selection – Path and Row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r="23506"/>
          <a:stretch>
            <a:fillRect/>
          </a:stretch>
        </p:blipFill>
        <p:spPr bwMode="auto">
          <a:xfrm>
            <a:off x="0" y="1293068"/>
            <a:ext cx="9144000" cy="544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4653136"/>
            <a:ext cx="527685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Seen Selection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r="3166"/>
          <a:stretch>
            <a:fillRect/>
          </a:stretch>
        </p:blipFill>
        <p:spPr bwMode="auto">
          <a:xfrm>
            <a:off x="0" y="1268760"/>
            <a:ext cx="9144000" cy="535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Matlab</a:t>
            </a:r>
            <a:endParaRPr lang="en-US" sz="2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96144"/>
            <a:ext cx="8229600" cy="1108720"/>
          </a:xfrm>
        </p:spPr>
        <p:txBody>
          <a:bodyPr/>
          <a:lstStyle/>
          <a:p>
            <a:r>
              <a:rPr lang="en-US" dirty="0" smtClean="0"/>
              <a:t>Components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1026" name="AutoShape 2" descr="Image result for cities in the world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772816"/>
            <a:ext cx="7158422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val 7"/>
          <p:cNvSpPr/>
          <p:nvPr/>
        </p:nvSpPr>
        <p:spPr>
          <a:xfrm>
            <a:off x="1547664" y="4149080"/>
            <a:ext cx="2160240" cy="648072"/>
          </a:xfrm>
          <a:prstGeom prst="ellipse">
            <a:avLst/>
          </a:prstGeom>
          <a:noFill/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012160" y="3861048"/>
            <a:ext cx="2160240" cy="648072"/>
          </a:xfrm>
          <a:prstGeom prst="ellipse">
            <a:avLst/>
          </a:prstGeom>
          <a:noFill/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Matlab – </a:t>
            </a:r>
            <a:r>
              <a:rPr lang="en-US" sz="3600" dirty="0" smtClean="0"/>
              <a:t>Image processing toolbox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96144"/>
            <a:ext cx="8229600" cy="110872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26" name="AutoShape 2" descr="Image result for cities in the world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7607" y="1196752"/>
            <a:ext cx="7362825" cy="561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Matlab – </a:t>
            </a:r>
            <a:r>
              <a:rPr lang="en-US" sz="3600" dirty="0" smtClean="0"/>
              <a:t>Mapping toolbox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96144"/>
            <a:ext cx="8229600" cy="110872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26" name="AutoShape 2" descr="Image result for cities in the world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556792"/>
            <a:ext cx="6124575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Matlab – </a:t>
            </a:r>
            <a:r>
              <a:rPr lang="en-US" sz="3600" dirty="0" smtClean="0"/>
              <a:t>Mapping toolbox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96144"/>
            <a:ext cx="8229600" cy="110872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26" name="AutoShape 2" descr="Image result for cities in the world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124744"/>
            <a:ext cx="6552728" cy="551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1534</TotalTime>
  <Words>454</Words>
  <Application>Microsoft Office PowerPoint</Application>
  <PresentationFormat>On-screen Show (4:3)</PresentationFormat>
  <Paragraphs>104</Paragraphs>
  <Slides>27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Handling Landsat Images with Matlab</vt:lpstr>
      <vt:lpstr>Introduction</vt:lpstr>
      <vt:lpstr>Introduction</vt:lpstr>
      <vt:lpstr>Seen Selection – Path and Row</vt:lpstr>
      <vt:lpstr>Seen Selection</vt:lpstr>
      <vt:lpstr>Matlab</vt:lpstr>
      <vt:lpstr>Matlab – Image processing toolbox</vt:lpstr>
      <vt:lpstr>Matlab – Mapping toolbox</vt:lpstr>
      <vt:lpstr>Matlab – Mapping toolbox</vt:lpstr>
      <vt:lpstr>File formats and data products supported by Mapping Toolbox</vt:lpstr>
      <vt:lpstr>Read an image with Matlab</vt:lpstr>
      <vt:lpstr>True color image and band separation</vt:lpstr>
      <vt:lpstr>False Color images</vt:lpstr>
      <vt:lpstr>Read Landsat Images</vt:lpstr>
      <vt:lpstr>Read Landsat images</vt:lpstr>
      <vt:lpstr>What’s inside?</vt:lpstr>
      <vt:lpstr>More about Landsat files</vt:lpstr>
      <vt:lpstr>More about Landsat files</vt:lpstr>
      <vt:lpstr>More about Landsat files</vt:lpstr>
      <vt:lpstr>Intersect extractor </vt:lpstr>
      <vt:lpstr>Project_Landsat Intersect extractor </vt:lpstr>
      <vt:lpstr>Project_Landsat Intersect extractor </vt:lpstr>
      <vt:lpstr>Mosaic Creator</vt:lpstr>
      <vt:lpstr>Mosaic Creator</vt:lpstr>
      <vt:lpstr>Scripts so far …</vt:lpstr>
      <vt:lpstr>Scripts so far …</vt:lpstr>
      <vt:lpstr>Thank you!!!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WebGIS Platform for Repository, Processing and Disseminating Urban Land-Use/Cover Maps</dc:title>
  <dc:creator>User</dc:creator>
  <cp:lastModifiedBy>USER</cp:lastModifiedBy>
  <cp:revision>291</cp:revision>
  <dcterms:created xsi:type="dcterms:W3CDTF">2015-04-23T00:16:31Z</dcterms:created>
  <dcterms:modified xsi:type="dcterms:W3CDTF">2015-10-26T00:56:54Z</dcterms:modified>
</cp:coreProperties>
</file>