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45" r:id="rId1"/>
  </p:sldMasterIdLst>
  <p:sldIdLst>
    <p:sldId id="256" r:id="rId2"/>
    <p:sldId id="258" r:id="rId3"/>
    <p:sldId id="276" r:id="rId4"/>
    <p:sldId id="259" r:id="rId5"/>
    <p:sldId id="277" r:id="rId6"/>
    <p:sldId id="260" r:id="rId7"/>
    <p:sldId id="278" r:id="rId8"/>
    <p:sldId id="261" r:id="rId9"/>
    <p:sldId id="279" r:id="rId10"/>
    <p:sldId id="285" r:id="rId11"/>
    <p:sldId id="284" r:id="rId12"/>
    <p:sldId id="286" r:id="rId13"/>
    <p:sldId id="288" r:id="rId14"/>
    <p:sldId id="287" r:id="rId15"/>
    <p:sldId id="289" r:id="rId16"/>
    <p:sldId id="290" r:id="rId17"/>
    <p:sldId id="263" r:id="rId18"/>
    <p:sldId id="266" r:id="rId19"/>
    <p:sldId id="275" r:id="rId20"/>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241" autoAdjust="0"/>
    <p:restoredTop sz="94660"/>
  </p:normalViewPr>
  <p:slideViewPr>
    <p:cSldViewPr snapToGrid="0">
      <p:cViewPr varScale="1">
        <p:scale>
          <a:sx n="92" d="100"/>
          <a:sy n="92" d="100"/>
        </p:scale>
        <p:origin x="534" y="8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2589213" y="2514600"/>
            <a:ext cx="8915399" cy="2262781"/>
          </a:xfrm>
        </p:spPr>
        <p:txBody>
          <a:bodyPr anchor="b">
            <a:normAutofit/>
          </a:bodyPr>
          <a:lstStyle>
            <a:lvl1pPr>
              <a:defRPr sz="54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2589213" y="4777379"/>
            <a:ext cx="8915399" cy="1126283"/>
          </a:xfrm>
        </p:spPr>
        <p:txBody>
          <a:bodyPr anchor="t"/>
          <a:lstStyle>
            <a:lvl1pPr marL="0" indent="0" algn="l">
              <a:buNone/>
              <a:defRPr>
                <a:solidFill>
                  <a:schemeClr val="tx1">
                    <a:lumMod val="65000"/>
                    <a:lumOff val="3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7" name="Freeform 6"/>
          <p:cNvSpPr/>
          <p:nvPr/>
        </p:nvSpPr>
        <p:spPr bwMode="auto">
          <a:xfrm>
            <a:off x="0" y="4323810"/>
            <a:ext cx="1744652" cy="778589"/>
          </a:xfrm>
          <a:custGeom>
            <a:avLst/>
            <a:gdLst/>
            <a:ahLst/>
            <a:cxnLst/>
            <a:rect l="0" t="0" r="r" b="b"/>
            <a:pathLst>
              <a:path w="372" h="166">
                <a:moveTo>
                  <a:pt x="287" y="166"/>
                </a:moveTo>
                <a:cubicBezTo>
                  <a:pt x="290" y="166"/>
                  <a:pt x="292" y="165"/>
                  <a:pt x="293" y="164"/>
                </a:cubicBezTo>
                <a:cubicBezTo>
                  <a:pt x="293" y="163"/>
                  <a:pt x="294" y="163"/>
                  <a:pt x="294" y="163"/>
                </a:cubicBezTo>
                <a:cubicBezTo>
                  <a:pt x="370" y="87"/>
                  <a:pt x="370" y="87"/>
                  <a:pt x="370" y="87"/>
                </a:cubicBezTo>
                <a:cubicBezTo>
                  <a:pt x="372" y="85"/>
                  <a:pt x="372" y="81"/>
                  <a:pt x="370" y="78"/>
                </a:cubicBezTo>
                <a:cubicBezTo>
                  <a:pt x="294" y="3"/>
                  <a:pt x="294" y="3"/>
                  <a:pt x="294" y="3"/>
                </a:cubicBezTo>
                <a:cubicBezTo>
                  <a:pt x="294" y="2"/>
                  <a:pt x="293" y="2"/>
                  <a:pt x="293" y="2"/>
                </a:cubicBezTo>
                <a:cubicBezTo>
                  <a:pt x="292" y="1"/>
                  <a:pt x="290" y="0"/>
                  <a:pt x="287" y="0"/>
                </a:cubicBezTo>
                <a:cubicBezTo>
                  <a:pt x="0" y="0"/>
                  <a:pt x="0" y="0"/>
                  <a:pt x="0" y="0"/>
                </a:cubicBezTo>
                <a:cubicBezTo>
                  <a:pt x="0" y="166"/>
                  <a:pt x="0" y="166"/>
                  <a:pt x="0" y="166"/>
                </a:cubicBezTo>
                <a:lnTo>
                  <a:pt x="287" y="166"/>
                </a:lnTo>
                <a:close/>
              </a:path>
            </a:pathLst>
          </a:custGeom>
          <a:solidFill>
            <a:schemeClr val="accent1"/>
          </a:solidFill>
          <a:ln>
            <a:noFill/>
          </a:ln>
        </p:spPr>
      </p:sp>
      <p:sp>
        <p:nvSpPr>
          <p:cNvPr id="6" name="Slide Number Placeholder 5"/>
          <p:cNvSpPr>
            <a:spLocks noGrp="1"/>
          </p:cNvSpPr>
          <p:nvPr>
            <p:ph type="sldNum" sz="quarter" idx="12"/>
          </p:nvPr>
        </p:nvSpPr>
        <p:spPr>
          <a:xfrm>
            <a:off x="531812" y="4529540"/>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404272442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タイトルとキャプション">
    <p:spTree>
      <p:nvGrpSpPr>
        <p:cNvPr id="1" name=""/>
        <p:cNvGrpSpPr/>
        <p:nvPr/>
      </p:nvGrpSpPr>
      <p:grpSpPr>
        <a:xfrm>
          <a:off x="0" y="0"/>
          <a:ext cx="0" cy="0"/>
          <a:chOff x="0" y="0"/>
          <a:chExt cx="0" cy="0"/>
        </a:xfrm>
      </p:grpSpPr>
      <p:sp>
        <p:nvSpPr>
          <p:cNvPr id="2" name="Title 1"/>
          <p:cNvSpPr>
            <a:spLocks noGrp="1"/>
          </p:cNvSpPr>
          <p:nvPr>
            <p:ph type="title"/>
          </p:nvPr>
        </p:nvSpPr>
        <p:spPr>
          <a:xfrm>
            <a:off x="2589212" y="609600"/>
            <a:ext cx="8915399" cy="311704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327257406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引用 (キャプション付き)">
    <p:spTree>
      <p:nvGrpSpPr>
        <p:cNvPr id="1" name=""/>
        <p:cNvGrpSpPr/>
        <p:nvPr/>
      </p:nvGrpSpPr>
      <p:grpSpPr>
        <a:xfrm>
          <a:off x="0" y="0"/>
          <a:ext cx="0" cy="0"/>
          <a:chOff x="0" y="0"/>
          <a:chExt cx="0" cy="0"/>
        </a:xfrm>
      </p:grpSpPr>
      <p:sp>
        <p:nvSpPr>
          <p:cNvPr id="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13" name="Text Placeholder 9"/>
          <p:cNvSpPr>
            <a:spLocks noGrp="1"/>
          </p:cNvSpPr>
          <p:nvPr>
            <p:ph type="body" sz="quarter" idx="13"/>
          </p:nvPr>
        </p:nvSpPr>
        <p:spPr>
          <a:xfrm>
            <a:off x="3275012" y="3505200"/>
            <a:ext cx="753655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3" name="Text Placeholder 2"/>
          <p:cNvSpPr>
            <a:spLocks noGrp="1"/>
          </p:cNvSpPr>
          <p:nvPr>
            <p:ph type="body" idx="1"/>
          </p:nvPr>
        </p:nvSpPr>
        <p:spPr>
          <a:xfrm>
            <a:off x="2589212" y="4354046"/>
            <a:ext cx="8915399" cy="1555864"/>
          </a:xfrm>
        </p:spPr>
        <p:txBody>
          <a:bodyPr anchor="ctr">
            <a:normAutofit/>
          </a:bodyPr>
          <a:lstStyle>
            <a:lvl1pPr marL="0" indent="0" algn="l">
              <a:buNone/>
              <a:defRPr sz="18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A2D695-B9FB-49F9-B641-7A724428556A}" type="slidenum">
              <a:rPr kumimoji="1" lang="ja-JP" altLang="en-US" smtClean="0"/>
              <a:t>‹#›</a:t>
            </a:fld>
            <a:endParaRPr kumimoji="1" lang="ja-JP" altLang="en-US"/>
          </a:p>
        </p:txBody>
      </p:sp>
      <p:sp>
        <p:nvSpPr>
          <p:cNvPr id="14" name="TextBox 13"/>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5" name="TextBox 14"/>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78093582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名札">
    <p:spTree>
      <p:nvGrpSpPr>
        <p:cNvPr id="1" name=""/>
        <p:cNvGrpSpPr/>
        <p:nvPr/>
      </p:nvGrpSpPr>
      <p:grpSpPr>
        <a:xfrm>
          <a:off x="0" y="0"/>
          <a:ext cx="0" cy="0"/>
          <a:chOff x="0" y="0"/>
          <a:chExt cx="0" cy="0"/>
        </a:xfrm>
      </p:grpSpPr>
      <p:sp>
        <p:nvSpPr>
          <p:cNvPr id="2" name="Title 1"/>
          <p:cNvSpPr>
            <a:spLocks noGrp="1"/>
          </p:cNvSpPr>
          <p:nvPr>
            <p:ph type="title"/>
          </p:nvPr>
        </p:nvSpPr>
        <p:spPr>
          <a:xfrm>
            <a:off x="2589213" y="2438400"/>
            <a:ext cx="8915400" cy="2724845"/>
          </a:xfrm>
        </p:spPr>
        <p:txBody>
          <a:bodyPr anchor="b">
            <a:normAutofit/>
          </a:bodyPr>
          <a:lstStyle>
            <a:lvl1pPr algn="l">
              <a:defRPr sz="4800" b="0"/>
            </a:lvl1pPr>
          </a:lstStyle>
          <a:p>
            <a:r>
              <a:rPr lang="ja-JP" altLang="en-US" smtClean="0"/>
              <a:t>マスター タイトルの書式設定</a:t>
            </a:r>
            <a:endParaRPr lang="en-US" dirty="0"/>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52607176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引用付きの名札">
    <p:spTree>
      <p:nvGrpSpPr>
        <p:cNvPr id="1" name=""/>
        <p:cNvGrpSpPr/>
        <p:nvPr/>
      </p:nvGrpSpPr>
      <p:grpSpPr>
        <a:xfrm>
          <a:off x="0" y="0"/>
          <a:ext cx="0" cy="0"/>
          <a:chOff x="0" y="0"/>
          <a:chExt cx="0" cy="0"/>
        </a:xfrm>
      </p:grpSpPr>
      <p:sp>
        <p:nvSpPr>
          <p:cNvPr id="12" name="Title 1"/>
          <p:cNvSpPr>
            <a:spLocks noGrp="1"/>
          </p:cNvSpPr>
          <p:nvPr>
            <p:ph type="title"/>
          </p:nvPr>
        </p:nvSpPr>
        <p:spPr>
          <a:xfrm>
            <a:off x="2849949" y="609600"/>
            <a:ext cx="8393926" cy="2895600"/>
          </a:xfrm>
        </p:spPr>
        <p:txBody>
          <a:bodyPr anchor="ctr">
            <a:normAutofit/>
          </a:bodyPr>
          <a:lstStyle>
            <a:lvl1pPr algn="l">
              <a:defRPr sz="4800" b="0" cap="none"/>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1"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
        <p:nvSpPr>
          <p:cNvPr id="17" name="TextBox 16"/>
          <p:cNvSpPr txBox="1"/>
          <p:nvPr/>
        </p:nvSpPr>
        <p:spPr>
          <a:xfrm>
            <a:off x="2467652" y="648005"/>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
        <p:nvSpPr>
          <p:cNvPr id="18" name="TextBox 17"/>
          <p:cNvSpPr txBox="1"/>
          <p:nvPr/>
        </p:nvSpPr>
        <p:spPr>
          <a:xfrm>
            <a:off x="11114852" y="2905306"/>
            <a:ext cx="609600" cy="584776"/>
          </a:xfrm>
          <a:prstGeom prst="rect">
            <a:avLst/>
          </a:prstGeom>
        </p:spPr>
        <p:txBody>
          <a:bodyPr vert="horz" lIns="91440" tIns="45720" rIns="91440" bIns="45720" rtlCol="0" anchor="ctr">
            <a:noAutofit/>
          </a:bodyPr>
          <a:lstStyle/>
          <a:p>
            <a:pPr lvl="0"/>
            <a:r>
              <a:rPr lang="en-US" sz="8000" baseline="0" dirty="0">
                <a:ln w="3175" cmpd="sng">
                  <a:noFill/>
                </a:ln>
                <a:solidFill>
                  <a:schemeClr val="accent1"/>
                </a:solidFill>
                <a:effectLst/>
                <a:latin typeface="Arial"/>
              </a:rPr>
              <a:t>”</a:t>
            </a:r>
          </a:p>
        </p:txBody>
      </p:sp>
    </p:spTree>
    <p:extLst>
      <p:ext uri="{BB962C8B-B14F-4D97-AF65-F5344CB8AC3E}">
        <p14:creationId xmlns:p14="http://schemas.microsoft.com/office/powerpoint/2010/main" val="11308625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真または偽">
    <p:spTree>
      <p:nvGrpSpPr>
        <p:cNvPr id="1" name=""/>
        <p:cNvGrpSpPr/>
        <p:nvPr/>
      </p:nvGrpSpPr>
      <p:grpSpPr>
        <a:xfrm>
          <a:off x="0" y="0"/>
          <a:ext cx="0" cy="0"/>
          <a:chOff x="0" y="0"/>
          <a:chExt cx="0" cy="0"/>
        </a:xfrm>
      </p:grpSpPr>
      <p:sp>
        <p:nvSpPr>
          <p:cNvPr id="2" name="Title 1"/>
          <p:cNvSpPr>
            <a:spLocks noGrp="1"/>
          </p:cNvSpPr>
          <p:nvPr>
            <p:ph type="title"/>
          </p:nvPr>
        </p:nvSpPr>
        <p:spPr>
          <a:xfrm>
            <a:off x="2589212" y="627407"/>
            <a:ext cx="8915399" cy="2880020"/>
          </a:xfrm>
        </p:spPr>
        <p:txBody>
          <a:bodyPr anchor="ctr">
            <a:normAutofit/>
          </a:bodyPr>
          <a:lstStyle>
            <a:lvl1pPr algn="l">
              <a:defRPr sz="4800" b="0"/>
            </a:lvl1pPr>
          </a:lstStyle>
          <a:p>
            <a:r>
              <a:rPr lang="ja-JP" altLang="en-US" smtClean="0"/>
              <a:t>マスター タイトルの書式設定</a:t>
            </a:r>
            <a:endParaRPr lang="en-US" dirty="0"/>
          </a:p>
        </p:txBody>
      </p:sp>
      <p:sp>
        <p:nvSpPr>
          <p:cNvPr id="21" name="Text Placeholder 9"/>
          <p:cNvSpPr>
            <a:spLocks noGrp="1"/>
          </p:cNvSpPr>
          <p:nvPr>
            <p:ph type="body" sz="quarter" idx="13"/>
          </p:nvPr>
        </p:nvSpPr>
        <p:spPr>
          <a:xfrm>
            <a:off x="2589212" y="4343400"/>
            <a:ext cx="8915400" cy="838200"/>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ja-JP" altLang="en-US" smtClean="0"/>
              <a:t>マスター テキストの書式設定</a:t>
            </a:r>
          </a:p>
        </p:txBody>
      </p:sp>
      <p:sp>
        <p:nvSpPr>
          <p:cNvPr id="4" name="Text Placeholder 3"/>
          <p:cNvSpPr>
            <a:spLocks noGrp="1"/>
          </p:cNvSpPr>
          <p:nvPr>
            <p:ph type="body" sz="half" idx="2"/>
          </p:nvPr>
        </p:nvSpPr>
        <p:spPr>
          <a:xfrm>
            <a:off x="2589213" y="5181600"/>
            <a:ext cx="8915400" cy="729622"/>
          </a:xfrm>
        </p:spPr>
        <p:txBody>
          <a:bodyPr vert="horz" lIns="91440" tIns="45720" rIns="91440" bIns="45720" rtlCol="0" anchor="t">
            <a:normAutofit/>
          </a:bodyPr>
          <a:lstStyle>
            <a:lvl1pPr>
              <a:buNone/>
              <a:defRPr lang="en-US">
                <a:solidFill>
                  <a:schemeClr val="tx1">
                    <a:lumMod val="65000"/>
                    <a:lumOff val="35000"/>
                  </a:schemeClr>
                </a:solidFill>
              </a:defRPr>
            </a:lvl1pPr>
          </a:lstStyle>
          <a:p>
            <a:pPr marL="0" lvl="0" indent="0">
              <a:buNone/>
            </a:pPr>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926751441"/>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ncho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355472745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294812" y="627405"/>
            <a:ext cx="2207601" cy="5283817"/>
          </a:xfrm>
        </p:spPr>
        <p:txBody>
          <a:bodyPr vert="eaVert" anchor="ct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2589212" y="627405"/>
            <a:ext cx="6477000" cy="528381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53200952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92925" y="624110"/>
            <a:ext cx="8911687" cy="1280890"/>
          </a:xfrm>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a:xfrm>
            <a:off x="2589212" y="2133600"/>
            <a:ext cx="8915400" cy="3777622"/>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8"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40550535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2589212" y="2058750"/>
            <a:ext cx="8915399" cy="1468800"/>
          </a:xfrm>
        </p:spPr>
        <p:txBody>
          <a:bodyPr anchor="b"/>
          <a:lstStyle>
            <a:lvl1pPr algn="l">
              <a:defRPr sz="4000" b="0" cap="none"/>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3530129"/>
            <a:ext cx="8915399" cy="860400"/>
          </a:xfrm>
        </p:spPr>
        <p:txBody>
          <a:bodyPr anchor="t"/>
          <a:lstStyle>
            <a:lvl1pPr marL="0" indent="0" algn="l">
              <a:buNone/>
              <a:defRPr sz="2000">
                <a:solidFill>
                  <a:schemeClr val="tx1">
                    <a:lumMod val="65000"/>
                    <a:lumOff val="3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31781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6" name="Slide Number Placeholder 5"/>
          <p:cNvSpPr>
            <a:spLocks noGrp="1"/>
          </p:cNvSpPr>
          <p:nvPr>
            <p:ph type="sldNum" sz="quarter" idx="12"/>
          </p:nvPr>
        </p:nvSpPr>
        <p:spPr>
          <a:xfrm>
            <a:off x="531812" y="3244139"/>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44662215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2589212" y="2133600"/>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7190747" y="2126222"/>
            <a:ext cx="4313864" cy="3777622"/>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62627105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10" name="Title 9"/>
          <p:cNvSpPr>
            <a:spLocks noGrp="1"/>
          </p:cNvSpPr>
          <p:nvPr>
            <p:ph type="title"/>
          </p:nvPr>
        </p:nvSpPr>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939373" y="1972703"/>
            <a:ext cx="3992732"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2589212" y="2548966"/>
            <a:ext cx="4342893"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7506629" y="1969475"/>
            <a:ext cx="3999001"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7166957" y="2545738"/>
            <a:ext cx="4338674" cy="3354060"/>
          </a:xfrm>
        </p:spPr>
        <p:txBody>
          <a:bodyP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12"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13" name="Slide Number Placeholder 5"/>
          <p:cNvSpPr>
            <a:spLocks noGrp="1"/>
          </p:cNvSpPr>
          <p:nvPr>
            <p:ph type="sldNum" sz="quarter" idx="12"/>
          </p:nvPr>
        </p:nvSpPr>
        <p:spPr>
          <a:xfrm>
            <a:off x="531812" y="787782"/>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2322611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7"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5" name="Slide Number Placeholder 4"/>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319335284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6"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4" name="Slide Number Placeholder 3"/>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3474961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2589212" y="446088"/>
            <a:ext cx="3505199" cy="976312"/>
          </a:xfrm>
        </p:spPr>
        <p:txBody>
          <a:bodyPr anchor="b"/>
          <a:lstStyle>
            <a:lvl1pPr algn="l">
              <a:defRPr sz="2000" b="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6323012" y="446088"/>
            <a:ext cx="5181600" cy="5414963"/>
          </a:xfrm>
        </p:spPr>
        <p:txBody>
          <a:bodyPr anchor="ctr">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2589212" y="1598613"/>
            <a:ext cx="3505199" cy="426243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71437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22937152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2589213" y="4800600"/>
            <a:ext cx="8915400" cy="566738"/>
          </a:xfrm>
        </p:spPr>
        <p:txBody>
          <a:bodyPr anchor="b">
            <a:normAutofit/>
          </a:bodyPr>
          <a:lstStyle>
            <a:lvl1pPr algn="l">
              <a:defRPr sz="2400" b="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589212" y="634965"/>
            <a:ext cx="8915400" cy="3854970"/>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ja-JP" altLang="en-US" smtClean="0"/>
              <a:t>図を追加</a:t>
            </a:r>
            <a:endParaRPr lang="en-US" dirty="0"/>
          </a:p>
        </p:txBody>
      </p:sp>
      <p:sp>
        <p:nvSpPr>
          <p:cNvPr id="4" name="Text Placeholder 3"/>
          <p:cNvSpPr>
            <a:spLocks noGrp="1"/>
          </p:cNvSpPr>
          <p:nvPr>
            <p:ph type="body" sz="half" idx="2"/>
          </p:nvPr>
        </p:nvSpPr>
        <p:spPr>
          <a:xfrm>
            <a:off x="2589213" y="5367338"/>
            <a:ext cx="8915400" cy="493712"/>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3BC3D3FB-2A5C-433A-A473-28FCCE904DF2}" type="datetimeFigureOut">
              <a:rPr kumimoji="1" lang="ja-JP" altLang="en-US" smtClean="0"/>
              <a:t>2014/8/3</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9" name="Freeform 11"/>
          <p:cNvSpPr/>
          <p:nvPr/>
        </p:nvSpPr>
        <p:spPr bwMode="auto">
          <a:xfrm flipV="1">
            <a:off x="-4189" y="4911725"/>
            <a:ext cx="1588527" cy="507297"/>
          </a:xfrm>
          <a:custGeom>
            <a:avLst/>
            <a:gdLst/>
            <a:ahLst/>
            <a:cxnLst/>
            <a:rect l="l" t="t" r="r" b="b"/>
            <a:pathLst>
              <a:path w="9248" h="10000">
                <a:moveTo>
                  <a:pt x="9248" y="4701"/>
                </a:moveTo>
                <a:lnTo>
                  <a:pt x="7915" y="188"/>
                </a:lnTo>
                <a:cubicBezTo>
                  <a:pt x="7906" y="156"/>
                  <a:pt x="7895" y="126"/>
                  <a:pt x="7886" y="94"/>
                </a:cubicBezTo>
                <a:cubicBezTo>
                  <a:pt x="7859" y="0"/>
                  <a:pt x="7831" y="0"/>
                  <a:pt x="7803" y="0"/>
                </a:cubicBezTo>
                <a:lnTo>
                  <a:pt x="7275" y="0"/>
                </a:lnTo>
                <a:lnTo>
                  <a:pt x="0" y="70"/>
                </a:lnTo>
                <a:cubicBezTo>
                  <a:pt x="8" y="3380"/>
                  <a:pt x="17" y="6690"/>
                  <a:pt x="25" y="10000"/>
                </a:cubicBezTo>
                <a:lnTo>
                  <a:pt x="7275" y="9966"/>
                </a:lnTo>
                <a:lnTo>
                  <a:pt x="7803" y="9966"/>
                </a:lnTo>
                <a:cubicBezTo>
                  <a:pt x="7831" y="9966"/>
                  <a:pt x="7859" y="9872"/>
                  <a:pt x="7886" y="9872"/>
                </a:cubicBezTo>
                <a:cubicBezTo>
                  <a:pt x="7886" y="9778"/>
                  <a:pt x="7915" y="9778"/>
                  <a:pt x="7915" y="9778"/>
                </a:cubicBezTo>
                <a:lnTo>
                  <a:pt x="9248" y="5265"/>
                </a:lnTo>
                <a:cubicBezTo>
                  <a:pt x="9303" y="5077"/>
                  <a:pt x="9303" y="4889"/>
                  <a:pt x="9248" y="4701"/>
                </a:cubicBezTo>
                <a:close/>
              </a:path>
            </a:pathLst>
          </a:custGeom>
          <a:solidFill>
            <a:schemeClr val="accent1"/>
          </a:solidFill>
          <a:ln>
            <a:noFill/>
          </a:ln>
        </p:spPr>
      </p:sp>
      <p:sp>
        <p:nvSpPr>
          <p:cNvPr id="7" name="Slide Number Placeholder 6"/>
          <p:cNvSpPr>
            <a:spLocks noGrp="1"/>
          </p:cNvSpPr>
          <p:nvPr>
            <p:ph type="sldNum" sz="quarter" idx="12"/>
          </p:nvPr>
        </p:nvSpPr>
        <p:spPr>
          <a:xfrm>
            <a:off x="531812" y="4983087"/>
            <a:ext cx="779767" cy="365125"/>
          </a:xfrm>
        </p:spPr>
        <p:txBody>
          <a:body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3689910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23" name="Group 22"/>
          <p:cNvGrpSpPr/>
          <p:nvPr/>
        </p:nvGrpSpPr>
        <p:grpSpPr>
          <a:xfrm>
            <a:off x="1" y="228600"/>
            <a:ext cx="2851516" cy="6638628"/>
            <a:chOff x="2487613" y="285750"/>
            <a:chExt cx="2428875" cy="5654676"/>
          </a:xfrm>
        </p:grpSpPr>
        <p:sp>
          <p:nvSpPr>
            <p:cNvPr id="24" name="Freeform 11"/>
            <p:cNvSpPr/>
            <p:nvPr/>
          </p:nvSpPr>
          <p:spPr bwMode="auto">
            <a:xfrm>
              <a:off x="2487613" y="2284413"/>
              <a:ext cx="85725" cy="533400"/>
            </a:xfrm>
            <a:custGeom>
              <a:avLst/>
              <a:gdLst/>
              <a:ahLst/>
              <a:cxnLst/>
              <a:rect l="0" t="0" r="r" b="b"/>
              <a:pathLst>
                <a:path w="22" h="136">
                  <a:moveTo>
                    <a:pt x="22" y="136"/>
                  </a:moveTo>
                  <a:cubicBezTo>
                    <a:pt x="20" y="117"/>
                    <a:pt x="19" y="99"/>
                    <a:pt x="17" y="80"/>
                  </a:cubicBezTo>
                  <a:cubicBezTo>
                    <a:pt x="11" y="54"/>
                    <a:pt x="6" y="27"/>
                    <a:pt x="0" y="0"/>
                  </a:cubicBezTo>
                  <a:cubicBezTo>
                    <a:pt x="0" y="35"/>
                    <a:pt x="0" y="35"/>
                    <a:pt x="0" y="35"/>
                  </a:cubicBezTo>
                  <a:cubicBezTo>
                    <a:pt x="6" y="64"/>
                    <a:pt x="13" y="94"/>
                    <a:pt x="20" y="124"/>
                  </a:cubicBezTo>
                  <a:cubicBezTo>
                    <a:pt x="20" y="128"/>
                    <a:pt x="21" y="132"/>
                    <a:pt x="22" y="136"/>
                  </a:cubicBezTo>
                  <a:close/>
                </a:path>
              </a:pathLst>
            </a:custGeom>
            <a:solidFill>
              <a:schemeClr val="tx2">
                <a:alpha val="20000"/>
              </a:schemeClr>
            </a:solidFill>
            <a:ln>
              <a:noFill/>
            </a:ln>
          </p:spPr>
        </p:sp>
        <p:sp>
          <p:nvSpPr>
            <p:cNvPr id="25" name="Freeform 12"/>
            <p:cNvSpPr/>
            <p:nvPr/>
          </p:nvSpPr>
          <p:spPr bwMode="auto">
            <a:xfrm>
              <a:off x="2597151" y="2779713"/>
              <a:ext cx="550863" cy="1978025"/>
            </a:xfrm>
            <a:custGeom>
              <a:avLst/>
              <a:gdLst/>
              <a:ahLst/>
              <a:cxnLst/>
              <a:rect l="0" t="0" r="r" b="b"/>
              <a:pathLst>
                <a:path w="140" h="504">
                  <a:moveTo>
                    <a:pt x="86" y="350"/>
                  </a:moveTo>
                  <a:cubicBezTo>
                    <a:pt x="103" y="402"/>
                    <a:pt x="120" y="453"/>
                    <a:pt x="139" y="504"/>
                  </a:cubicBezTo>
                  <a:cubicBezTo>
                    <a:pt x="139" y="495"/>
                    <a:pt x="139" y="487"/>
                    <a:pt x="140" y="478"/>
                  </a:cubicBezTo>
                  <a:cubicBezTo>
                    <a:pt x="124" y="435"/>
                    <a:pt x="109" y="391"/>
                    <a:pt x="95" y="347"/>
                  </a:cubicBezTo>
                  <a:cubicBezTo>
                    <a:pt x="58" y="233"/>
                    <a:pt x="27" y="117"/>
                    <a:pt x="0" y="0"/>
                  </a:cubicBezTo>
                  <a:cubicBezTo>
                    <a:pt x="2" y="20"/>
                    <a:pt x="4" y="41"/>
                    <a:pt x="6" y="61"/>
                  </a:cubicBezTo>
                  <a:cubicBezTo>
                    <a:pt x="30" y="158"/>
                    <a:pt x="56" y="255"/>
                    <a:pt x="86" y="350"/>
                  </a:cubicBezTo>
                  <a:close/>
                </a:path>
              </a:pathLst>
            </a:custGeom>
            <a:solidFill>
              <a:schemeClr val="tx2">
                <a:alpha val="20000"/>
              </a:schemeClr>
            </a:solidFill>
            <a:ln>
              <a:noFill/>
            </a:ln>
          </p:spPr>
        </p:sp>
        <p:sp>
          <p:nvSpPr>
            <p:cNvPr id="26" name="Freeform 13"/>
            <p:cNvSpPr/>
            <p:nvPr/>
          </p:nvSpPr>
          <p:spPr bwMode="auto">
            <a:xfrm>
              <a:off x="3175001" y="4730750"/>
              <a:ext cx="519113" cy="1209675"/>
            </a:xfrm>
            <a:custGeom>
              <a:avLst/>
              <a:gdLst/>
              <a:ahLst/>
              <a:cxnLst/>
              <a:rect l="0" t="0" r="r" b="b"/>
              <a:pathLst>
                <a:path w="132" h="308">
                  <a:moveTo>
                    <a:pt x="8" y="22"/>
                  </a:moveTo>
                  <a:cubicBezTo>
                    <a:pt x="5" y="15"/>
                    <a:pt x="2" y="8"/>
                    <a:pt x="0" y="0"/>
                  </a:cubicBezTo>
                  <a:cubicBezTo>
                    <a:pt x="0" y="10"/>
                    <a:pt x="0" y="19"/>
                    <a:pt x="0" y="29"/>
                  </a:cubicBezTo>
                  <a:cubicBezTo>
                    <a:pt x="21" y="85"/>
                    <a:pt x="44" y="140"/>
                    <a:pt x="68" y="194"/>
                  </a:cubicBezTo>
                  <a:cubicBezTo>
                    <a:pt x="85" y="232"/>
                    <a:pt x="104" y="270"/>
                    <a:pt x="123" y="308"/>
                  </a:cubicBezTo>
                  <a:cubicBezTo>
                    <a:pt x="132" y="308"/>
                    <a:pt x="132" y="308"/>
                    <a:pt x="132" y="308"/>
                  </a:cubicBezTo>
                  <a:cubicBezTo>
                    <a:pt x="113" y="269"/>
                    <a:pt x="94" y="230"/>
                    <a:pt x="77" y="190"/>
                  </a:cubicBezTo>
                  <a:cubicBezTo>
                    <a:pt x="52" y="135"/>
                    <a:pt x="29" y="79"/>
                    <a:pt x="8" y="22"/>
                  </a:cubicBezTo>
                  <a:close/>
                </a:path>
              </a:pathLst>
            </a:custGeom>
            <a:solidFill>
              <a:schemeClr val="tx2">
                <a:alpha val="20000"/>
              </a:schemeClr>
            </a:solidFill>
            <a:ln>
              <a:noFill/>
            </a:ln>
          </p:spPr>
        </p:sp>
        <p:sp>
          <p:nvSpPr>
            <p:cNvPr id="27" name="Freeform 14"/>
            <p:cNvSpPr/>
            <p:nvPr/>
          </p:nvSpPr>
          <p:spPr bwMode="auto">
            <a:xfrm>
              <a:off x="3305176" y="5630863"/>
              <a:ext cx="146050" cy="309563"/>
            </a:xfrm>
            <a:custGeom>
              <a:avLst/>
              <a:gdLst/>
              <a:ahLst/>
              <a:cxnLst/>
              <a:rect l="0" t="0" r="r" b="b"/>
              <a:pathLst>
                <a:path w="37" h="79">
                  <a:moveTo>
                    <a:pt x="28" y="79"/>
                  </a:moveTo>
                  <a:cubicBezTo>
                    <a:pt x="37" y="79"/>
                    <a:pt x="37" y="79"/>
                    <a:pt x="37" y="79"/>
                  </a:cubicBezTo>
                  <a:cubicBezTo>
                    <a:pt x="24" y="53"/>
                    <a:pt x="12" y="27"/>
                    <a:pt x="0" y="0"/>
                  </a:cubicBezTo>
                  <a:cubicBezTo>
                    <a:pt x="8" y="27"/>
                    <a:pt x="17" y="53"/>
                    <a:pt x="28" y="79"/>
                  </a:cubicBezTo>
                  <a:close/>
                </a:path>
              </a:pathLst>
            </a:custGeom>
            <a:solidFill>
              <a:schemeClr val="tx2">
                <a:alpha val="20000"/>
              </a:schemeClr>
            </a:solidFill>
            <a:ln>
              <a:noFill/>
            </a:ln>
          </p:spPr>
        </p:sp>
        <p:sp>
          <p:nvSpPr>
            <p:cNvPr id="28" name="Freeform 15"/>
            <p:cNvSpPr/>
            <p:nvPr/>
          </p:nvSpPr>
          <p:spPr bwMode="auto">
            <a:xfrm>
              <a:off x="2573338" y="2817813"/>
              <a:ext cx="700088" cy="2835275"/>
            </a:xfrm>
            <a:custGeom>
              <a:avLst/>
              <a:gdLst/>
              <a:ahLst/>
              <a:cxnLst/>
              <a:rect l="0" t="0" r="r" b="b"/>
              <a:pathLst>
                <a:path w="178" h="722">
                  <a:moveTo>
                    <a:pt x="162" y="660"/>
                  </a:moveTo>
                  <a:cubicBezTo>
                    <a:pt x="145" y="618"/>
                    <a:pt x="130" y="576"/>
                    <a:pt x="116" y="534"/>
                  </a:cubicBezTo>
                  <a:cubicBezTo>
                    <a:pt x="84" y="437"/>
                    <a:pt x="59" y="337"/>
                    <a:pt x="40" y="236"/>
                  </a:cubicBezTo>
                  <a:cubicBezTo>
                    <a:pt x="29" y="175"/>
                    <a:pt x="20" y="113"/>
                    <a:pt x="12" y="51"/>
                  </a:cubicBezTo>
                  <a:cubicBezTo>
                    <a:pt x="8" y="34"/>
                    <a:pt x="4" y="17"/>
                    <a:pt x="0" y="0"/>
                  </a:cubicBezTo>
                  <a:cubicBezTo>
                    <a:pt x="8" y="79"/>
                    <a:pt x="19" y="159"/>
                    <a:pt x="33" y="237"/>
                  </a:cubicBezTo>
                  <a:cubicBezTo>
                    <a:pt x="51" y="339"/>
                    <a:pt x="76" y="439"/>
                    <a:pt x="107" y="537"/>
                  </a:cubicBezTo>
                  <a:cubicBezTo>
                    <a:pt x="123" y="586"/>
                    <a:pt x="141" y="634"/>
                    <a:pt x="160" y="681"/>
                  </a:cubicBezTo>
                  <a:cubicBezTo>
                    <a:pt x="166" y="695"/>
                    <a:pt x="172" y="708"/>
                    <a:pt x="178" y="722"/>
                  </a:cubicBezTo>
                  <a:cubicBezTo>
                    <a:pt x="176" y="717"/>
                    <a:pt x="175" y="713"/>
                    <a:pt x="174" y="708"/>
                  </a:cubicBezTo>
                  <a:cubicBezTo>
                    <a:pt x="169" y="692"/>
                    <a:pt x="165" y="676"/>
                    <a:pt x="162" y="660"/>
                  </a:cubicBezTo>
                  <a:close/>
                </a:path>
              </a:pathLst>
            </a:custGeom>
            <a:solidFill>
              <a:schemeClr val="tx2">
                <a:alpha val="20000"/>
              </a:schemeClr>
            </a:solidFill>
            <a:ln>
              <a:noFill/>
            </a:ln>
          </p:spPr>
        </p:sp>
        <p:sp>
          <p:nvSpPr>
            <p:cNvPr id="29" name="Freeform 16"/>
            <p:cNvSpPr/>
            <p:nvPr/>
          </p:nvSpPr>
          <p:spPr bwMode="auto">
            <a:xfrm>
              <a:off x="2506663" y="285750"/>
              <a:ext cx="90488" cy="2493963"/>
            </a:xfrm>
            <a:custGeom>
              <a:avLst/>
              <a:gdLst/>
              <a:ahLst/>
              <a:cxnLst/>
              <a:rect l="0" t="0" r="r" b="b"/>
              <a:pathLst>
                <a:path w="23" h="635">
                  <a:moveTo>
                    <a:pt x="11" y="577"/>
                  </a:moveTo>
                  <a:cubicBezTo>
                    <a:pt x="12" y="581"/>
                    <a:pt x="12" y="585"/>
                    <a:pt x="12" y="589"/>
                  </a:cubicBezTo>
                  <a:cubicBezTo>
                    <a:pt x="15" y="603"/>
                    <a:pt x="19" y="617"/>
                    <a:pt x="22" y="632"/>
                  </a:cubicBezTo>
                  <a:cubicBezTo>
                    <a:pt x="22" y="633"/>
                    <a:pt x="22" y="634"/>
                    <a:pt x="23" y="635"/>
                  </a:cubicBezTo>
                  <a:cubicBezTo>
                    <a:pt x="21" y="615"/>
                    <a:pt x="19" y="596"/>
                    <a:pt x="17" y="576"/>
                  </a:cubicBezTo>
                  <a:cubicBezTo>
                    <a:pt x="9" y="474"/>
                    <a:pt x="5" y="372"/>
                    <a:pt x="5" y="269"/>
                  </a:cubicBezTo>
                  <a:cubicBezTo>
                    <a:pt x="6" y="179"/>
                    <a:pt x="9" y="90"/>
                    <a:pt x="15" y="0"/>
                  </a:cubicBezTo>
                  <a:cubicBezTo>
                    <a:pt x="12" y="0"/>
                    <a:pt x="12" y="0"/>
                    <a:pt x="12" y="0"/>
                  </a:cubicBezTo>
                  <a:cubicBezTo>
                    <a:pt x="5" y="89"/>
                    <a:pt x="2" y="179"/>
                    <a:pt x="1" y="269"/>
                  </a:cubicBezTo>
                  <a:cubicBezTo>
                    <a:pt x="0" y="372"/>
                    <a:pt x="3" y="474"/>
                    <a:pt x="11" y="577"/>
                  </a:cubicBezTo>
                  <a:close/>
                </a:path>
              </a:pathLst>
            </a:custGeom>
            <a:solidFill>
              <a:schemeClr val="tx2">
                <a:alpha val="20000"/>
              </a:schemeClr>
            </a:solidFill>
            <a:ln>
              <a:noFill/>
            </a:ln>
          </p:spPr>
        </p:sp>
        <p:sp>
          <p:nvSpPr>
            <p:cNvPr id="30" name="Freeform 17"/>
            <p:cNvSpPr/>
            <p:nvPr/>
          </p:nvSpPr>
          <p:spPr bwMode="auto">
            <a:xfrm>
              <a:off x="2554288" y="2598738"/>
              <a:ext cx="66675" cy="420688"/>
            </a:xfrm>
            <a:custGeom>
              <a:avLst/>
              <a:gdLst/>
              <a:ahLst/>
              <a:cxnLst/>
              <a:rect l="0" t="0" r="r" b="b"/>
              <a:pathLst>
                <a:path w="17" h="107">
                  <a:moveTo>
                    <a:pt x="0" y="0"/>
                  </a:moveTo>
                  <a:cubicBezTo>
                    <a:pt x="2" y="19"/>
                    <a:pt x="3" y="37"/>
                    <a:pt x="5" y="56"/>
                  </a:cubicBezTo>
                  <a:cubicBezTo>
                    <a:pt x="9" y="73"/>
                    <a:pt x="13" y="90"/>
                    <a:pt x="17" y="107"/>
                  </a:cubicBezTo>
                  <a:cubicBezTo>
                    <a:pt x="15" y="87"/>
                    <a:pt x="13" y="66"/>
                    <a:pt x="11" y="46"/>
                  </a:cubicBezTo>
                  <a:cubicBezTo>
                    <a:pt x="10" y="45"/>
                    <a:pt x="10" y="44"/>
                    <a:pt x="10" y="43"/>
                  </a:cubicBezTo>
                  <a:cubicBezTo>
                    <a:pt x="7" y="28"/>
                    <a:pt x="3" y="14"/>
                    <a:pt x="0" y="0"/>
                  </a:cubicBezTo>
                  <a:close/>
                </a:path>
              </a:pathLst>
            </a:custGeom>
            <a:solidFill>
              <a:schemeClr val="tx2">
                <a:alpha val="20000"/>
              </a:schemeClr>
            </a:solidFill>
            <a:ln>
              <a:noFill/>
            </a:ln>
          </p:spPr>
        </p:sp>
        <p:sp>
          <p:nvSpPr>
            <p:cNvPr id="31" name="Freeform 18"/>
            <p:cNvSpPr/>
            <p:nvPr/>
          </p:nvSpPr>
          <p:spPr bwMode="auto">
            <a:xfrm>
              <a:off x="3143251" y="4757738"/>
              <a:ext cx="161925" cy="873125"/>
            </a:xfrm>
            <a:custGeom>
              <a:avLst/>
              <a:gdLst/>
              <a:ahLst/>
              <a:cxnLst/>
              <a:rect l="0" t="0" r="r" b="b"/>
              <a:pathLst>
                <a:path w="41" h="222">
                  <a:moveTo>
                    <a:pt x="0" y="0"/>
                  </a:moveTo>
                  <a:cubicBezTo>
                    <a:pt x="0" y="31"/>
                    <a:pt x="2" y="62"/>
                    <a:pt x="5" y="93"/>
                  </a:cubicBezTo>
                  <a:cubicBezTo>
                    <a:pt x="8" y="117"/>
                    <a:pt x="12" y="142"/>
                    <a:pt x="17" y="166"/>
                  </a:cubicBezTo>
                  <a:cubicBezTo>
                    <a:pt x="19" y="172"/>
                    <a:pt x="22" y="178"/>
                    <a:pt x="24" y="184"/>
                  </a:cubicBezTo>
                  <a:cubicBezTo>
                    <a:pt x="30" y="197"/>
                    <a:pt x="35" y="209"/>
                    <a:pt x="41" y="222"/>
                  </a:cubicBezTo>
                  <a:cubicBezTo>
                    <a:pt x="40" y="219"/>
                    <a:pt x="39" y="215"/>
                    <a:pt x="38" y="212"/>
                  </a:cubicBezTo>
                  <a:cubicBezTo>
                    <a:pt x="26" y="172"/>
                    <a:pt x="18" y="132"/>
                    <a:pt x="13" y="92"/>
                  </a:cubicBezTo>
                  <a:cubicBezTo>
                    <a:pt x="11" y="68"/>
                    <a:pt x="9" y="45"/>
                    <a:pt x="8" y="22"/>
                  </a:cubicBezTo>
                  <a:cubicBezTo>
                    <a:pt x="8" y="21"/>
                    <a:pt x="7" y="20"/>
                    <a:pt x="7" y="18"/>
                  </a:cubicBezTo>
                  <a:cubicBezTo>
                    <a:pt x="5" y="12"/>
                    <a:pt x="2" y="6"/>
                    <a:pt x="0" y="0"/>
                  </a:cubicBezTo>
                  <a:close/>
                </a:path>
              </a:pathLst>
            </a:custGeom>
            <a:solidFill>
              <a:schemeClr val="tx2">
                <a:alpha val="20000"/>
              </a:schemeClr>
            </a:solidFill>
            <a:ln>
              <a:noFill/>
            </a:ln>
          </p:spPr>
        </p:sp>
        <p:sp>
          <p:nvSpPr>
            <p:cNvPr id="32" name="Freeform 19"/>
            <p:cNvSpPr/>
            <p:nvPr/>
          </p:nvSpPr>
          <p:spPr bwMode="auto">
            <a:xfrm>
              <a:off x="3148013" y="1282700"/>
              <a:ext cx="1768475" cy="3448050"/>
            </a:xfrm>
            <a:custGeom>
              <a:avLst/>
              <a:gdLst/>
              <a:ahLst/>
              <a:cxnLst/>
              <a:rect l="0" t="0" r="r" b="b"/>
              <a:pathLst>
                <a:path w="450" h="878">
                  <a:moveTo>
                    <a:pt x="7" y="854"/>
                  </a:moveTo>
                  <a:cubicBezTo>
                    <a:pt x="10" y="772"/>
                    <a:pt x="26" y="691"/>
                    <a:pt x="50" y="613"/>
                  </a:cubicBezTo>
                  <a:cubicBezTo>
                    <a:pt x="75" y="535"/>
                    <a:pt x="109" y="460"/>
                    <a:pt x="149" y="388"/>
                  </a:cubicBezTo>
                  <a:cubicBezTo>
                    <a:pt x="189" y="316"/>
                    <a:pt x="235" y="248"/>
                    <a:pt x="285" y="183"/>
                  </a:cubicBezTo>
                  <a:cubicBezTo>
                    <a:pt x="310" y="151"/>
                    <a:pt x="337" y="119"/>
                    <a:pt x="364" y="89"/>
                  </a:cubicBezTo>
                  <a:cubicBezTo>
                    <a:pt x="378" y="74"/>
                    <a:pt x="392" y="58"/>
                    <a:pt x="406" y="44"/>
                  </a:cubicBezTo>
                  <a:cubicBezTo>
                    <a:pt x="421" y="29"/>
                    <a:pt x="435" y="15"/>
                    <a:pt x="450" y="1"/>
                  </a:cubicBezTo>
                  <a:cubicBezTo>
                    <a:pt x="450" y="0"/>
                    <a:pt x="450" y="0"/>
                    <a:pt x="450" y="0"/>
                  </a:cubicBezTo>
                  <a:cubicBezTo>
                    <a:pt x="434" y="14"/>
                    <a:pt x="420" y="28"/>
                    <a:pt x="405" y="43"/>
                  </a:cubicBezTo>
                  <a:cubicBezTo>
                    <a:pt x="391" y="57"/>
                    <a:pt x="377" y="72"/>
                    <a:pt x="363" y="88"/>
                  </a:cubicBezTo>
                  <a:cubicBezTo>
                    <a:pt x="335" y="118"/>
                    <a:pt x="308" y="149"/>
                    <a:pt x="283" y="181"/>
                  </a:cubicBezTo>
                  <a:cubicBezTo>
                    <a:pt x="232" y="246"/>
                    <a:pt x="185" y="314"/>
                    <a:pt x="145" y="386"/>
                  </a:cubicBezTo>
                  <a:cubicBezTo>
                    <a:pt x="104" y="457"/>
                    <a:pt x="70" y="533"/>
                    <a:pt x="45" y="611"/>
                  </a:cubicBezTo>
                  <a:cubicBezTo>
                    <a:pt x="19" y="690"/>
                    <a:pt x="3" y="771"/>
                    <a:pt x="0" y="854"/>
                  </a:cubicBezTo>
                  <a:cubicBezTo>
                    <a:pt x="0" y="856"/>
                    <a:pt x="0" y="857"/>
                    <a:pt x="0" y="859"/>
                  </a:cubicBezTo>
                  <a:cubicBezTo>
                    <a:pt x="2" y="865"/>
                    <a:pt x="4" y="872"/>
                    <a:pt x="7" y="878"/>
                  </a:cubicBezTo>
                  <a:cubicBezTo>
                    <a:pt x="7" y="870"/>
                    <a:pt x="7" y="862"/>
                    <a:pt x="7" y="854"/>
                  </a:cubicBezTo>
                  <a:close/>
                </a:path>
              </a:pathLst>
            </a:custGeom>
            <a:solidFill>
              <a:schemeClr val="tx2">
                <a:alpha val="20000"/>
              </a:schemeClr>
            </a:solidFill>
            <a:ln>
              <a:noFill/>
            </a:ln>
          </p:spPr>
        </p:sp>
        <p:sp>
          <p:nvSpPr>
            <p:cNvPr id="33" name="Freeform 20"/>
            <p:cNvSpPr/>
            <p:nvPr/>
          </p:nvSpPr>
          <p:spPr bwMode="auto">
            <a:xfrm>
              <a:off x="3273426" y="5653088"/>
              <a:ext cx="138113" cy="287338"/>
            </a:xfrm>
            <a:custGeom>
              <a:avLst/>
              <a:gdLst/>
              <a:ahLst/>
              <a:cxnLst/>
              <a:rect l="0" t="0" r="r" b="b"/>
              <a:pathLst>
                <a:path w="35" h="73">
                  <a:moveTo>
                    <a:pt x="0" y="0"/>
                  </a:moveTo>
                  <a:cubicBezTo>
                    <a:pt x="7" y="24"/>
                    <a:pt x="16" y="49"/>
                    <a:pt x="26" y="73"/>
                  </a:cubicBezTo>
                  <a:cubicBezTo>
                    <a:pt x="35" y="73"/>
                    <a:pt x="35" y="73"/>
                    <a:pt x="35" y="73"/>
                  </a:cubicBezTo>
                  <a:cubicBezTo>
                    <a:pt x="23" y="49"/>
                    <a:pt x="11" y="24"/>
                    <a:pt x="0" y="0"/>
                  </a:cubicBezTo>
                  <a:close/>
                </a:path>
              </a:pathLst>
            </a:custGeom>
            <a:solidFill>
              <a:schemeClr val="tx2">
                <a:alpha val="20000"/>
              </a:schemeClr>
            </a:solidFill>
            <a:ln>
              <a:noFill/>
            </a:ln>
          </p:spPr>
        </p:sp>
        <p:sp>
          <p:nvSpPr>
            <p:cNvPr id="34" name="Freeform 21"/>
            <p:cNvSpPr/>
            <p:nvPr/>
          </p:nvSpPr>
          <p:spPr bwMode="auto">
            <a:xfrm>
              <a:off x="3143251" y="4656138"/>
              <a:ext cx="31750" cy="188913"/>
            </a:xfrm>
            <a:custGeom>
              <a:avLst/>
              <a:gdLst/>
              <a:ahLst/>
              <a:cxnLst/>
              <a:rect l="0" t="0" r="r" b="b"/>
              <a:pathLst>
                <a:path w="8" h="48">
                  <a:moveTo>
                    <a:pt x="7" y="44"/>
                  </a:moveTo>
                  <a:cubicBezTo>
                    <a:pt x="7" y="46"/>
                    <a:pt x="8" y="47"/>
                    <a:pt x="8" y="48"/>
                  </a:cubicBezTo>
                  <a:cubicBezTo>
                    <a:pt x="8" y="38"/>
                    <a:pt x="8" y="29"/>
                    <a:pt x="8" y="19"/>
                  </a:cubicBezTo>
                  <a:cubicBezTo>
                    <a:pt x="5" y="13"/>
                    <a:pt x="3" y="6"/>
                    <a:pt x="1" y="0"/>
                  </a:cubicBezTo>
                  <a:cubicBezTo>
                    <a:pt x="0" y="9"/>
                    <a:pt x="0" y="17"/>
                    <a:pt x="0" y="26"/>
                  </a:cubicBezTo>
                  <a:cubicBezTo>
                    <a:pt x="2" y="32"/>
                    <a:pt x="5" y="38"/>
                    <a:pt x="7" y="44"/>
                  </a:cubicBezTo>
                  <a:close/>
                </a:path>
              </a:pathLst>
            </a:custGeom>
            <a:solidFill>
              <a:schemeClr val="tx2">
                <a:alpha val="20000"/>
              </a:schemeClr>
            </a:solidFill>
            <a:ln>
              <a:noFill/>
            </a:ln>
          </p:spPr>
        </p:sp>
        <p:sp>
          <p:nvSpPr>
            <p:cNvPr id="35" name="Freeform 22"/>
            <p:cNvSpPr/>
            <p:nvPr/>
          </p:nvSpPr>
          <p:spPr bwMode="auto">
            <a:xfrm>
              <a:off x="3211513" y="5410200"/>
              <a:ext cx="203200" cy="530225"/>
            </a:xfrm>
            <a:custGeom>
              <a:avLst/>
              <a:gdLst/>
              <a:ahLst/>
              <a:cxnLst/>
              <a:rect l="0" t="0" r="r" b="b"/>
              <a:pathLst>
                <a:path w="52" h="135">
                  <a:moveTo>
                    <a:pt x="7" y="18"/>
                  </a:moveTo>
                  <a:cubicBezTo>
                    <a:pt x="5" y="12"/>
                    <a:pt x="2" y="6"/>
                    <a:pt x="0" y="0"/>
                  </a:cubicBezTo>
                  <a:cubicBezTo>
                    <a:pt x="3" y="16"/>
                    <a:pt x="7" y="32"/>
                    <a:pt x="12" y="48"/>
                  </a:cubicBezTo>
                  <a:cubicBezTo>
                    <a:pt x="13" y="53"/>
                    <a:pt x="14" y="57"/>
                    <a:pt x="16" y="62"/>
                  </a:cubicBezTo>
                  <a:cubicBezTo>
                    <a:pt x="27" y="86"/>
                    <a:pt x="39" y="111"/>
                    <a:pt x="51" y="135"/>
                  </a:cubicBezTo>
                  <a:cubicBezTo>
                    <a:pt x="52" y="135"/>
                    <a:pt x="52" y="135"/>
                    <a:pt x="52" y="135"/>
                  </a:cubicBezTo>
                  <a:cubicBezTo>
                    <a:pt x="41" y="109"/>
                    <a:pt x="32" y="83"/>
                    <a:pt x="24" y="56"/>
                  </a:cubicBezTo>
                  <a:cubicBezTo>
                    <a:pt x="18" y="43"/>
                    <a:pt x="13" y="31"/>
                    <a:pt x="7" y="18"/>
                  </a:cubicBezTo>
                  <a:close/>
                </a:path>
              </a:pathLst>
            </a:custGeom>
            <a:solidFill>
              <a:schemeClr val="tx2">
                <a:alpha val="20000"/>
              </a:schemeClr>
            </a:solidFill>
            <a:ln>
              <a:noFill/>
            </a:ln>
          </p:spPr>
        </p:sp>
      </p:grpSp>
      <p:grpSp>
        <p:nvGrpSpPr>
          <p:cNvPr id="10" name="Group 9"/>
          <p:cNvGrpSpPr/>
          <p:nvPr/>
        </p:nvGrpSpPr>
        <p:grpSpPr>
          <a:xfrm>
            <a:off x="27221" y="157"/>
            <a:ext cx="2356674" cy="6853096"/>
            <a:chOff x="6627813" y="195610"/>
            <a:chExt cx="1952625" cy="5678141"/>
          </a:xfrm>
        </p:grpSpPr>
        <p:sp>
          <p:nvSpPr>
            <p:cNvPr id="11" name="Freeform 27"/>
            <p:cNvSpPr/>
            <p:nvPr/>
          </p:nvSpPr>
          <p:spPr bwMode="auto">
            <a:xfrm>
              <a:off x="6627813" y="195610"/>
              <a:ext cx="409575" cy="3646488"/>
            </a:xfrm>
            <a:custGeom>
              <a:avLst/>
              <a:gdLst/>
              <a:ahLst/>
              <a:cxnLst/>
              <a:rect l="0" t="0" r="r" b="b"/>
              <a:pathLst>
                <a:path w="103" h="920">
                  <a:moveTo>
                    <a:pt x="7" y="210"/>
                  </a:moveTo>
                  <a:cubicBezTo>
                    <a:pt x="11" y="288"/>
                    <a:pt x="17" y="367"/>
                    <a:pt x="26" y="445"/>
                  </a:cubicBezTo>
                  <a:cubicBezTo>
                    <a:pt x="34" y="523"/>
                    <a:pt x="44" y="601"/>
                    <a:pt x="57" y="679"/>
                  </a:cubicBezTo>
                  <a:cubicBezTo>
                    <a:pt x="69" y="757"/>
                    <a:pt x="84" y="834"/>
                    <a:pt x="101" y="911"/>
                  </a:cubicBezTo>
                  <a:cubicBezTo>
                    <a:pt x="102" y="914"/>
                    <a:pt x="103" y="917"/>
                    <a:pt x="103" y="920"/>
                  </a:cubicBezTo>
                  <a:cubicBezTo>
                    <a:pt x="102" y="905"/>
                    <a:pt x="100" y="889"/>
                    <a:pt x="99" y="874"/>
                  </a:cubicBezTo>
                  <a:cubicBezTo>
                    <a:pt x="99" y="871"/>
                    <a:pt x="99" y="868"/>
                    <a:pt x="99" y="866"/>
                  </a:cubicBezTo>
                  <a:cubicBezTo>
                    <a:pt x="85" y="803"/>
                    <a:pt x="73" y="741"/>
                    <a:pt x="63" y="678"/>
                  </a:cubicBezTo>
                  <a:cubicBezTo>
                    <a:pt x="50" y="600"/>
                    <a:pt x="39" y="523"/>
                    <a:pt x="30" y="444"/>
                  </a:cubicBezTo>
                  <a:cubicBezTo>
                    <a:pt x="21" y="366"/>
                    <a:pt x="14" y="288"/>
                    <a:pt x="9" y="209"/>
                  </a:cubicBezTo>
                  <a:cubicBezTo>
                    <a:pt x="7" y="170"/>
                    <a:pt x="5" y="131"/>
                    <a:pt x="3" y="92"/>
                  </a:cubicBezTo>
                  <a:cubicBezTo>
                    <a:pt x="2" y="61"/>
                    <a:pt x="1" y="31"/>
                    <a:pt x="1" y="0"/>
                  </a:cubicBezTo>
                  <a:cubicBezTo>
                    <a:pt x="0" y="0"/>
                    <a:pt x="0" y="0"/>
                    <a:pt x="0" y="0"/>
                  </a:cubicBezTo>
                  <a:cubicBezTo>
                    <a:pt x="0" y="31"/>
                    <a:pt x="1" y="61"/>
                    <a:pt x="1" y="92"/>
                  </a:cubicBezTo>
                  <a:cubicBezTo>
                    <a:pt x="3" y="131"/>
                    <a:pt x="4" y="170"/>
                    <a:pt x="7" y="210"/>
                  </a:cubicBezTo>
                  <a:close/>
                </a:path>
              </a:pathLst>
            </a:custGeom>
            <a:solidFill>
              <a:schemeClr val="tx2"/>
            </a:solidFill>
            <a:ln>
              <a:noFill/>
            </a:ln>
          </p:spPr>
        </p:sp>
        <p:sp>
          <p:nvSpPr>
            <p:cNvPr id="12" name="Freeform 28"/>
            <p:cNvSpPr/>
            <p:nvPr/>
          </p:nvSpPr>
          <p:spPr bwMode="auto">
            <a:xfrm>
              <a:off x="7061201" y="3771900"/>
              <a:ext cx="350838" cy="1309688"/>
            </a:xfrm>
            <a:custGeom>
              <a:avLst/>
              <a:gdLst/>
              <a:ahLst/>
              <a:cxnLst/>
              <a:rect l="0" t="0" r="r" b="b"/>
              <a:pathLst>
                <a:path w="88" h="330">
                  <a:moveTo>
                    <a:pt x="53" y="229"/>
                  </a:moveTo>
                  <a:cubicBezTo>
                    <a:pt x="64" y="263"/>
                    <a:pt x="75" y="297"/>
                    <a:pt x="88" y="330"/>
                  </a:cubicBezTo>
                  <a:cubicBezTo>
                    <a:pt x="88" y="323"/>
                    <a:pt x="88" y="315"/>
                    <a:pt x="88" y="308"/>
                  </a:cubicBezTo>
                  <a:cubicBezTo>
                    <a:pt x="88" y="307"/>
                    <a:pt x="88" y="305"/>
                    <a:pt x="88" y="304"/>
                  </a:cubicBezTo>
                  <a:cubicBezTo>
                    <a:pt x="79" y="278"/>
                    <a:pt x="70" y="252"/>
                    <a:pt x="62" y="226"/>
                  </a:cubicBezTo>
                  <a:cubicBezTo>
                    <a:pt x="38" y="152"/>
                    <a:pt x="17" y="76"/>
                    <a:pt x="0" y="0"/>
                  </a:cubicBezTo>
                  <a:cubicBezTo>
                    <a:pt x="2" y="21"/>
                    <a:pt x="4" y="42"/>
                    <a:pt x="7" y="63"/>
                  </a:cubicBezTo>
                  <a:cubicBezTo>
                    <a:pt x="21" y="119"/>
                    <a:pt x="36" y="174"/>
                    <a:pt x="53" y="229"/>
                  </a:cubicBezTo>
                  <a:close/>
                </a:path>
              </a:pathLst>
            </a:custGeom>
            <a:solidFill>
              <a:schemeClr val="tx2"/>
            </a:solidFill>
            <a:ln>
              <a:noFill/>
            </a:ln>
          </p:spPr>
        </p:sp>
        <p:sp>
          <p:nvSpPr>
            <p:cNvPr id="13" name="Freeform 29"/>
            <p:cNvSpPr/>
            <p:nvPr/>
          </p:nvSpPr>
          <p:spPr bwMode="auto">
            <a:xfrm>
              <a:off x="7439026" y="5053013"/>
              <a:ext cx="357188" cy="820738"/>
            </a:xfrm>
            <a:custGeom>
              <a:avLst/>
              <a:gdLst/>
              <a:ahLst/>
              <a:cxnLst/>
              <a:rect l="0" t="0" r="r" b="b"/>
              <a:pathLst>
                <a:path w="90" h="207">
                  <a:moveTo>
                    <a:pt x="6" y="15"/>
                  </a:moveTo>
                  <a:cubicBezTo>
                    <a:pt x="4" y="10"/>
                    <a:pt x="2" y="5"/>
                    <a:pt x="0" y="0"/>
                  </a:cubicBezTo>
                  <a:cubicBezTo>
                    <a:pt x="0" y="9"/>
                    <a:pt x="0" y="19"/>
                    <a:pt x="1" y="29"/>
                  </a:cubicBezTo>
                  <a:cubicBezTo>
                    <a:pt x="14" y="62"/>
                    <a:pt x="27" y="95"/>
                    <a:pt x="42" y="127"/>
                  </a:cubicBezTo>
                  <a:cubicBezTo>
                    <a:pt x="54" y="154"/>
                    <a:pt x="67" y="181"/>
                    <a:pt x="80" y="207"/>
                  </a:cubicBezTo>
                  <a:cubicBezTo>
                    <a:pt x="90" y="207"/>
                    <a:pt x="90" y="207"/>
                    <a:pt x="90" y="207"/>
                  </a:cubicBezTo>
                  <a:cubicBezTo>
                    <a:pt x="76" y="180"/>
                    <a:pt x="63" y="152"/>
                    <a:pt x="50" y="123"/>
                  </a:cubicBezTo>
                  <a:cubicBezTo>
                    <a:pt x="34" y="88"/>
                    <a:pt x="20" y="51"/>
                    <a:pt x="6" y="15"/>
                  </a:cubicBezTo>
                  <a:close/>
                </a:path>
              </a:pathLst>
            </a:custGeom>
            <a:solidFill>
              <a:schemeClr val="tx2"/>
            </a:solidFill>
            <a:ln>
              <a:noFill/>
            </a:ln>
          </p:spPr>
        </p:sp>
        <p:sp>
          <p:nvSpPr>
            <p:cNvPr id="14" name="Freeform 30"/>
            <p:cNvSpPr/>
            <p:nvPr/>
          </p:nvSpPr>
          <p:spPr bwMode="auto">
            <a:xfrm>
              <a:off x="7037388" y="3811588"/>
              <a:ext cx="457200" cy="1852613"/>
            </a:xfrm>
            <a:custGeom>
              <a:avLst/>
              <a:gdLst/>
              <a:ahLst/>
              <a:cxnLst/>
              <a:rect l="0" t="0" r="r" b="b"/>
              <a:pathLst>
                <a:path w="115" h="467">
                  <a:moveTo>
                    <a:pt x="101" y="409"/>
                  </a:moveTo>
                  <a:cubicBezTo>
                    <a:pt x="93" y="388"/>
                    <a:pt x="85" y="366"/>
                    <a:pt x="78" y="344"/>
                  </a:cubicBezTo>
                  <a:cubicBezTo>
                    <a:pt x="57" y="281"/>
                    <a:pt x="41" y="216"/>
                    <a:pt x="29" y="151"/>
                  </a:cubicBezTo>
                  <a:cubicBezTo>
                    <a:pt x="22" y="119"/>
                    <a:pt x="17" y="86"/>
                    <a:pt x="13" y="53"/>
                  </a:cubicBezTo>
                  <a:cubicBezTo>
                    <a:pt x="9" y="35"/>
                    <a:pt x="4" y="18"/>
                    <a:pt x="0" y="0"/>
                  </a:cubicBezTo>
                  <a:cubicBezTo>
                    <a:pt x="5" y="51"/>
                    <a:pt x="12" y="102"/>
                    <a:pt x="21" y="152"/>
                  </a:cubicBezTo>
                  <a:cubicBezTo>
                    <a:pt x="33" y="218"/>
                    <a:pt x="49" y="283"/>
                    <a:pt x="69" y="347"/>
                  </a:cubicBezTo>
                  <a:cubicBezTo>
                    <a:pt x="79" y="378"/>
                    <a:pt x="90" y="410"/>
                    <a:pt x="103" y="441"/>
                  </a:cubicBezTo>
                  <a:cubicBezTo>
                    <a:pt x="107" y="449"/>
                    <a:pt x="111" y="458"/>
                    <a:pt x="115" y="467"/>
                  </a:cubicBezTo>
                  <a:cubicBezTo>
                    <a:pt x="114" y="464"/>
                    <a:pt x="113" y="461"/>
                    <a:pt x="112" y="458"/>
                  </a:cubicBezTo>
                  <a:cubicBezTo>
                    <a:pt x="108" y="442"/>
                    <a:pt x="104" y="425"/>
                    <a:pt x="101" y="409"/>
                  </a:cubicBezTo>
                  <a:close/>
                </a:path>
              </a:pathLst>
            </a:custGeom>
            <a:solidFill>
              <a:schemeClr val="tx2"/>
            </a:solidFill>
            <a:ln>
              <a:noFill/>
            </a:ln>
          </p:spPr>
        </p:sp>
        <p:sp>
          <p:nvSpPr>
            <p:cNvPr id="15" name="Freeform 31"/>
            <p:cNvSpPr/>
            <p:nvPr/>
          </p:nvSpPr>
          <p:spPr bwMode="auto">
            <a:xfrm>
              <a:off x="6992938" y="1263650"/>
              <a:ext cx="144463" cy="2508250"/>
            </a:xfrm>
            <a:custGeom>
              <a:avLst/>
              <a:gdLst/>
              <a:ahLst/>
              <a:cxnLst/>
              <a:rect l="0" t="0" r="r" b="b"/>
              <a:pathLst>
                <a:path w="36" h="633">
                  <a:moveTo>
                    <a:pt x="17" y="633"/>
                  </a:moveTo>
                  <a:cubicBezTo>
                    <a:pt x="15" y="621"/>
                    <a:pt x="14" y="609"/>
                    <a:pt x="13" y="597"/>
                  </a:cubicBezTo>
                  <a:cubicBezTo>
                    <a:pt x="8" y="530"/>
                    <a:pt x="5" y="464"/>
                    <a:pt x="5" y="398"/>
                  </a:cubicBezTo>
                  <a:cubicBezTo>
                    <a:pt x="5" y="331"/>
                    <a:pt x="8" y="265"/>
                    <a:pt x="13" y="198"/>
                  </a:cubicBezTo>
                  <a:cubicBezTo>
                    <a:pt x="15" y="165"/>
                    <a:pt x="18" y="132"/>
                    <a:pt x="22" y="99"/>
                  </a:cubicBezTo>
                  <a:cubicBezTo>
                    <a:pt x="26" y="66"/>
                    <a:pt x="30" y="33"/>
                    <a:pt x="36" y="0"/>
                  </a:cubicBezTo>
                  <a:cubicBezTo>
                    <a:pt x="35" y="0"/>
                    <a:pt x="35" y="0"/>
                    <a:pt x="35" y="0"/>
                  </a:cubicBezTo>
                  <a:cubicBezTo>
                    <a:pt x="29" y="33"/>
                    <a:pt x="24" y="66"/>
                    <a:pt x="20" y="99"/>
                  </a:cubicBezTo>
                  <a:cubicBezTo>
                    <a:pt x="16" y="132"/>
                    <a:pt x="13" y="165"/>
                    <a:pt x="10" y="198"/>
                  </a:cubicBezTo>
                  <a:cubicBezTo>
                    <a:pt x="4" y="264"/>
                    <a:pt x="1" y="331"/>
                    <a:pt x="1" y="398"/>
                  </a:cubicBezTo>
                  <a:cubicBezTo>
                    <a:pt x="0" y="461"/>
                    <a:pt x="2" y="525"/>
                    <a:pt x="7" y="589"/>
                  </a:cubicBezTo>
                  <a:cubicBezTo>
                    <a:pt x="10" y="603"/>
                    <a:pt x="13" y="618"/>
                    <a:pt x="16" y="632"/>
                  </a:cubicBezTo>
                  <a:cubicBezTo>
                    <a:pt x="16" y="632"/>
                    <a:pt x="17" y="633"/>
                    <a:pt x="17" y="633"/>
                  </a:cubicBezTo>
                  <a:close/>
                </a:path>
              </a:pathLst>
            </a:custGeom>
            <a:solidFill>
              <a:schemeClr val="tx2"/>
            </a:solidFill>
            <a:ln>
              <a:noFill/>
            </a:ln>
          </p:spPr>
        </p:sp>
        <p:sp>
          <p:nvSpPr>
            <p:cNvPr id="16" name="Freeform 32"/>
            <p:cNvSpPr/>
            <p:nvPr/>
          </p:nvSpPr>
          <p:spPr bwMode="auto">
            <a:xfrm>
              <a:off x="7526338" y="5640388"/>
              <a:ext cx="111125" cy="233363"/>
            </a:xfrm>
            <a:custGeom>
              <a:avLst/>
              <a:gdLst/>
              <a:ahLst/>
              <a:cxnLst/>
              <a:rect l="0" t="0" r="r" b="b"/>
              <a:pathLst>
                <a:path w="28" h="59">
                  <a:moveTo>
                    <a:pt x="22" y="59"/>
                  </a:moveTo>
                  <a:cubicBezTo>
                    <a:pt x="28" y="59"/>
                    <a:pt x="28" y="59"/>
                    <a:pt x="28" y="59"/>
                  </a:cubicBezTo>
                  <a:cubicBezTo>
                    <a:pt x="18" y="40"/>
                    <a:pt x="9" y="20"/>
                    <a:pt x="0" y="0"/>
                  </a:cubicBezTo>
                  <a:cubicBezTo>
                    <a:pt x="6" y="20"/>
                    <a:pt x="13" y="40"/>
                    <a:pt x="22" y="59"/>
                  </a:cubicBezTo>
                  <a:close/>
                </a:path>
              </a:pathLst>
            </a:custGeom>
            <a:solidFill>
              <a:schemeClr val="tx2"/>
            </a:solidFill>
            <a:ln>
              <a:noFill/>
            </a:ln>
          </p:spPr>
        </p:sp>
        <p:sp>
          <p:nvSpPr>
            <p:cNvPr id="17" name="Freeform 33"/>
            <p:cNvSpPr/>
            <p:nvPr/>
          </p:nvSpPr>
          <p:spPr bwMode="auto">
            <a:xfrm>
              <a:off x="7021513" y="3598863"/>
              <a:ext cx="68263" cy="423863"/>
            </a:xfrm>
            <a:custGeom>
              <a:avLst/>
              <a:gdLst/>
              <a:ahLst/>
              <a:cxnLst/>
              <a:rect l="0" t="0" r="r" b="b"/>
              <a:pathLst>
                <a:path w="17" h="107">
                  <a:moveTo>
                    <a:pt x="4" y="54"/>
                  </a:moveTo>
                  <a:cubicBezTo>
                    <a:pt x="8" y="72"/>
                    <a:pt x="13" y="89"/>
                    <a:pt x="17" y="107"/>
                  </a:cubicBezTo>
                  <a:cubicBezTo>
                    <a:pt x="14" y="86"/>
                    <a:pt x="12" y="65"/>
                    <a:pt x="10" y="44"/>
                  </a:cubicBezTo>
                  <a:cubicBezTo>
                    <a:pt x="10" y="44"/>
                    <a:pt x="9" y="43"/>
                    <a:pt x="9" y="43"/>
                  </a:cubicBezTo>
                  <a:cubicBezTo>
                    <a:pt x="6" y="29"/>
                    <a:pt x="3" y="14"/>
                    <a:pt x="0" y="0"/>
                  </a:cubicBezTo>
                  <a:cubicBezTo>
                    <a:pt x="0" y="2"/>
                    <a:pt x="0" y="5"/>
                    <a:pt x="0" y="8"/>
                  </a:cubicBezTo>
                  <a:cubicBezTo>
                    <a:pt x="1" y="23"/>
                    <a:pt x="3" y="39"/>
                    <a:pt x="4" y="54"/>
                  </a:cubicBezTo>
                  <a:close/>
                </a:path>
              </a:pathLst>
            </a:custGeom>
            <a:solidFill>
              <a:schemeClr val="tx2"/>
            </a:solidFill>
            <a:ln>
              <a:noFill/>
            </a:ln>
          </p:spPr>
        </p:sp>
        <p:sp>
          <p:nvSpPr>
            <p:cNvPr id="18" name="Freeform 34"/>
            <p:cNvSpPr/>
            <p:nvPr/>
          </p:nvSpPr>
          <p:spPr bwMode="auto">
            <a:xfrm>
              <a:off x="7412038" y="2801938"/>
              <a:ext cx="1168400" cy="2251075"/>
            </a:xfrm>
            <a:custGeom>
              <a:avLst/>
              <a:gdLst/>
              <a:ahLst/>
              <a:cxnLst/>
              <a:rect l="0" t="0" r="r" b="b"/>
              <a:pathLst>
                <a:path w="294" h="568">
                  <a:moveTo>
                    <a:pt x="8" y="553"/>
                  </a:moveTo>
                  <a:cubicBezTo>
                    <a:pt x="9" y="501"/>
                    <a:pt x="19" y="448"/>
                    <a:pt x="35" y="397"/>
                  </a:cubicBezTo>
                  <a:cubicBezTo>
                    <a:pt x="51" y="347"/>
                    <a:pt x="73" y="298"/>
                    <a:pt x="99" y="252"/>
                  </a:cubicBezTo>
                  <a:cubicBezTo>
                    <a:pt x="124" y="205"/>
                    <a:pt x="154" y="161"/>
                    <a:pt x="187" y="119"/>
                  </a:cubicBezTo>
                  <a:cubicBezTo>
                    <a:pt x="203" y="98"/>
                    <a:pt x="220" y="77"/>
                    <a:pt x="238" y="58"/>
                  </a:cubicBezTo>
                  <a:cubicBezTo>
                    <a:pt x="247" y="48"/>
                    <a:pt x="256" y="38"/>
                    <a:pt x="265" y="28"/>
                  </a:cubicBezTo>
                  <a:cubicBezTo>
                    <a:pt x="274" y="19"/>
                    <a:pt x="284" y="9"/>
                    <a:pt x="294" y="0"/>
                  </a:cubicBezTo>
                  <a:cubicBezTo>
                    <a:pt x="293" y="0"/>
                    <a:pt x="293" y="0"/>
                    <a:pt x="293" y="0"/>
                  </a:cubicBezTo>
                  <a:cubicBezTo>
                    <a:pt x="283" y="9"/>
                    <a:pt x="273" y="18"/>
                    <a:pt x="264" y="27"/>
                  </a:cubicBezTo>
                  <a:cubicBezTo>
                    <a:pt x="255" y="37"/>
                    <a:pt x="246" y="47"/>
                    <a:pt x="237" y="56"/>
                  </a:cubicBezTo>
                  <a:cubicBezTo>
                    <a:pt x="218" y="76"/>
                    <a:pt x="201" y="96"/>
                    <a:pt x="185" y="117"/>
                  </a:cubicBezTo>
                  <a:cubicBezTo>
                    <a:pt x="151" y="159"/>
                    <a:pt x="121" y="203"/>
                    <a:pt x="95" y="249"/>
                  </a:cubicBezTo>
                  <a:cubicBezTo>
                    <a:pt x="68" y="296"/>
                    <a:pt x="46" y="345"/>
                    <a:pt x="30" y="396"/>
                  </a:cubicBezTo>
                  <a:cubicBezTo>
                    <a:pt x="13" y="445"/>
                    <a:pt x="3" y="497"/>
                    <a:pt x="0" y="549"/>
                  </a:cubicBezTo>
                  <a:cubicBezTo>
                    <a:pt x="3" y="555"/>
                    <a:pt x="5" y="561"/>
                    <a:pt x="7" y="568"/>
                  </a:cubicBezTo>
                  <a:cubicBezTo>
                    <a:pt x="7" y="563"/>
                    <a:pt x="7" y="558"/>
                    <a:pt x="8" y="553"/>
                  </a:cubicBezTo>
                  <a:close/>
                </a:path>
              </a:pathLst>
            </a:custGeom>
            <a:solidFill>
              <a:schemeClr val="tx2"/>
            </a:solidFill>
            <a:ln>
              <a:noFill/>
            </a:ln>
          </p:spPr>
        </p:sp>
        <p:sp>
          <p:nvSpPr>
            <p:cNvPr id="19" name="Freeform 35"/>
            <p:cNvSpPr/>
            <p:nvPr/>
          </p:nvSpPr>
          <p:spPr bwMode="auto">
            <a:xfrm>
              <a:off x="7494588" y="5664200"/>
              <a:ext cx="100013" cy="209550"/>
            </a:xfrm>
            <a:custGeom>
              <a:avLst/>
              <a:gdLst/>
              <a:ahLst/>
              <a:cxnLst/>
              <a:rect l="0" t="0" r="r" b="b"/>
              <a:pathLst>
                <a:path w="25" h="53">
                  <a:moveTo>
                    <a:pt x="0" y="0"/>
                  </a:moveTo>
                  <a:cubicBezTo>
                    <a:pt x="5" y="18"/>
                    <a:pt x="12" y="36"/>
                    <a:pt x="19" y="53"/>
                  </a:cubicBezTo>
                  <a:cubicBezTo>
                    <a:pt x="25" y="53"/>
                    <a:pt x="25" y="53"/>
                    <a:pt x="25" y="53"/>
                  </a:cubicBezTo>
                  <a:cubicBezTo>
                    <a:pt x="16" y="36"/>
                    <a:pt x="8" y="18"/>
                    <a:pt x="0" y="0"/>
                  </a:cubicBezTo>
                  <a:close/>
                </a:path>
              </a:pathLst>
            </a:custGeom>
            <a:solidFill>
              <a:schemeClr val="tx2"/>
            </a:solidFill>
            <a:ln>
              <a:noFill/>
            </a:ln>
          </p:spPr>
        </p:sp>
        <p:sp>
          <p:nvSpPr>
            <p:cNvPr id="20" name="Freeform 36"/>
            <p:cNvSpPr/>
            <p:nvPr/>
          </p:nvSpPr>
          <p:spPr bwMode="auto">
            <a:xfrm>
              <a:off x="7412038" y="5081588"/>
              <a:ext cx="114300" cy="558800"/>
            </a:xfrm>
            <a:custGeom>
              <a:avLst/>
              <a:gdLst/>
              <a:ahLst/>
              <a:cxnLst/>
              <a:rect l="0" t="0" r="r" b="b"/>
              <a:pathLst>
                <a:path w="29" h="141">
                  <a:moveTo>
                    <a:pt x="0" y="0"/>
                  </a:moveTo>
                  <a:cubicBezTo>
                    <a:pt x="0" y="30"/>
                    <a:pt x="2" y="60"/>
                    <a:pt x="7" y="89"/>
                  </a:cubicBezTo>
                  <a:cubicBezTo>
                    <a:pt x="11" y="98"/>
                    <a:pt x="14" y="108"/>
                    <a:pt x="18" y="117"/>
                  </a:cubicBezTo>
                  <a:cubicBezTo>
                    <a:pt x="22" y="125"/>
                    <a:pt x="25" y="133"/>
                    <a:pt x="29" y="141"/>
                  </a:cubicBezTo>
                  <a:cubicBezTo>
                    <a:pt x="28" y="139"/>
                    <a:pt x="28" y="137"/>
                    <a:pt x="27" y="135"/>
                  </a:cubicBezTo>
                  <a:cubicBezTo>
                    <a:pt x="16" y="98"/>
                    <a:pt x="10" y="60"/>
                    <a:pt x="8" y="22"/>
                  </a:cubicBezTo>
                  <a:cubicBezTo>
                    <a:pt x="7" y="18"/>
                    <a:pt x="5" y="15"/>
                    <a:pt x="4" y="11"/>
                  </a:cubicBezTo>
                  <a:cubicBezTo>
                    <a:pt x="2" y="7"/>
                    <a:pt x="1" y="3"/>
                    <a:pt x="0" y="0"/>
                  </a:cubicBezTo>
                  <a:close/>
                </a:path>
              </a:pathLst>
            </a:custGeom>
            <a:solidFill>
              <a:schemeClr val="tx2"/>
            </a:solidFill>
            <a:ln>
              <a:noFill/>
            </a:ln>
          </p:spPr>
        </p:sp>
        <p:sp>
          <p:nvSpPr>
            <p:cNvPr id="21" name="Freeform 37"/>
            <p:cNvSpPr/>
            <p:nvPr/>
          </p:nvSpPr>
          <p:spPr bwMode="auto">
            <a:xfrm>
              <a:off x="7412038" y="4978400"/>
              <a:ext cx="31750" cy="188913"/>
            </a:xfrm>
            <a:custGeom>
              <a:avLst/>
              <a:gdLst/>
              <a:ahLst/>
              <a:cxnLst/>
              <a:rect l="0" t="0" r="r" b="b"/>
              <a:pathLst>
                <a:path w="8" h="48">
                  <a:moveTo>
                    <a:pt x="0" y="26"/>
                  </a:moveTo>
                  <a:cubicBezTo>
                    <a:pt x="1" y="29"/>
                    <a:pt x="2" y="33"/>
                    <a:pt x="4" y="37"/>
                  </a:cubicBezTo>
                  <a:cubicBezTo>
                    <a:pt x="5" y="41"/>
                    <a:pt x="7" y="44"/>
                    <a:pt x="8" y="48"/>
                  </a:cubicBezTo>
                  <a:cubicBezTo>
                    <a:pt x="7" y="38"/>
                    <a:pt x="7" y="28"/>
                    <a:pt x="7" y="19"/>
                  </a:cubicBezTo>
                  <a:cubicBezTo>
                    <a:pt x="5" y="12"/>
                    <a:pt x="3" y="6"/>
                    <a:pt x="0" y="0"/>
                  </a:cubicBezTo>
                  <a:cubicBezTo>
                    <a:pt x="0" y="1"/>
                    <a:pt x="0" y="3"/>
                    <a:pt x="0" y="4"/>
                  </a:cubicBezTo>
                  <a:cubicBezTo>
                    <a:pt x="0" y="11"/>
                    <a:pt x="0" y="19"/>
                    <a:pt x="0" y="26"/>
                  </a:cubicBezTo>
                  <a:close/>
                </a:path>
              </a:pathLst>
            </a:custGeom>
            <a:solidFill>
              <a:schemeClr val="tx2"/>
            </a:solidFill>
            <a:ln>
              <a:noFill/>
            </a:ln>
          </p:spPr>
        </p:sp>
        <p:sp>
          <p:nvSpPr>
            <p:cNvPr id="22" name="Freeform 38"/>
            <p:cNvSpPr/>
            <p:nvPr/>
          </p:nvSpPr>
          <p:spPr bwMode="auto">
            <a:xfrm>
              <a:off x="7439026" y="5434013"/>
              <a:ext cx="174625" cy="439738"/>
            </a:xfrm>
            <a:custGeom>
              <a:avLst/>
              <a:gdLst/>
              <a:ahLst/>
              <a:cxnLst/>
              <a:rect l="0" t="0" r="r" b="b"/>
              <a:pathLst>
                <a:path w="44" h="111">
                  <a:moveTo>
                    <a:pt x="11" y="28"/>
                  </a:moveTo>
                  <a:cubicBezTo>
                    <a:pt x="7" y="19"/>
                    <a:pt x="4" y="9"/>
                    <a:pt x="0" y="0"/>
                  </a:cubicBezTo>
                  <a:cubicBezTo>
                    <a:pt x="3" y="16"/>
                    <a:pt x="7" y="33"/>
                    <a:pt x="11" y="49"/>
                  </a:cubicBezTo>
                  <a:cubicBezTo>
                    <a:pt x="12" y="52"/>
                    <a:pt x="13" y="55"/>
                    <a:pt x="14" y="58"/>
                  </a:cubicBezTo>
                  <a:cubicBezTo>
                    <a:pt x="22" y="76"/>
                    <a:pt x="30" y="94"/>
                    <a:pt x="39" y="111"/>
                  </a:cubicBezTo>
                  <a:cubicBezTo>
                    <a:pt x="44" y="111"/>
                    <a:pt x="44" y="111"/>
                    <a:pt x="44" y="111"/>
                  </a:cubicBezTo>
                  <a:cubicBezTo>
                    <a:pt x="35" y="92"/>
                    <a:pt x="28" y="72"/>
                    <a:pt x="22" y="52"/>
                  </a:cubicBezTo>
                  <a:cubicBezTo>
                    <a:pt x="18" y="44"/>
                    <a:pt x="15" y="36"/>
                    <a:pt x="11" y="28"/>
                  </a:cubicBezTo>
                  <a:close/>
                </a:path>
              </a:pathLst>
            </a:custGeom>
            <a:solidFill>
              <a:schemeClr val="tx2"/>
            </a:solidFill>
            <a:ln>
              <a:noFill/>
            </a:ln>
          </p:spPr>
        </p:sp>
      </p:grpSp>
      <p:sp>
        <p:nvSpPr>
          <p:cNvPr id="7" name="Rectangle 6"/>
          <p:cNvSpPr/>
          <p:nvPr/>
        </p:nvSpPr>
        <p:spPr>
          <a:xfrm>
            <a:off x="0" y="0"/>
            <a:ext cx="182880" cy="6858000"/>
          </a:xfrm>
          <a:prstGeom prst="rect">
            <a:avLst/>
          </a:prstGeom>
          <a:solidFill>
            <a:schemeClr val="tx2"/>
          </a:solidFill>
          <a:ln>
            <a:noFill/>
          </a:ln>
          <a:effectLst/>
        </p:spPr>
        <p:style>
          <a:lnRef idx="1">
            <a:schemeClr val="accent1"/>
          </a:lnRef>
          <a:fillRef idx="3">
            <a:schemeClr val="accent1"/>
          </a:fillRef>
          <a:effectRef idx="2">
            <a:schemeClr val="accent1"/>
          </a:effectRef>
          <a:fontRef idx="minor">
            <a:schemeClr val="lt1"/>
          </a:fontRef>
        </p:style>
      </p:sp>
      <p:sp>
        <p:nvSpPr>
          <p:cNvPr id="2" name="Title Placeholder 1"/>
          <p:cNvSpPr>
            <a:spLocks noGrp="1"/>
          </p:cNvSpPr>
          <p:nvPr>
            <p:ph type="title"/>
          </p:nvPr>
        </p:nvSpPr>
        <p:spPr>
          <a:xfrm>
            <a:off x="2592924" y="624110"/>
            <a:ext cx="8911687" cy="1280890"/>
          </a:xfrm>
          <a:prstGeom prst="rect">
            <a:avLst/>
          </a:prstGeom>
        </p:spPr>
        <p:txBody>
          <a:bodyPr vert="horz" lIns="91440" tIns="45720" rIns="91440" bIns="45720" rtlCol="0" anchor="t">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2589212" y="2133600"/>
            <a:ext cx="8915400" cy="388620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10361612" y="6130437"/>
            <a:ext cx="1146283" cy="370396"/>
          </a:xfrm>
          <a:prstGeom prst="rect">
            <a:avLst/>
          </a:prstGeom>
        </p:spPr>
        <p:txBody>
          <a:bodyPr vert="horz" lIns="91440" tIns="45720" rIns="91440" bIns="45720" rtlCol="0" anchor="ctr"/>
          <a:lstStyle>
            <a:lvl1pPr algn="r">
              <a:defRPr sz="900">
                <a:solidFill>
                  <a:schemeClr val="tx1">
                    <a:tint val="75000"/>
                  </a:schemeClr>
                </a:solidFill>
              </a:defRPr>
            </a:lvl1pPr>
          </a:lstStyle>
          <a:p>
            <a:fld id="{3BC3D3FB-2A5C-433A-A473-28FCCE904DF2}" type="datetimeFigureOut">
              <a:rPr kumimoji="1" lang="ja-JP" altLang="en-US" smtClean="0"/>
              <a:t>2014/8/3</a:t>
            </a:fld>
            <a:endParaRPr kumimoji="1" lang="ja-JP" altLang="en-US"/>
          </a:p>
        </p:txBody>
      </p:sp>
      <p:sp>
        <p:nvSpPr>
          <p:cNvPr id="5" name="Footer Placeholder 4"/>
          <p:cNvSpPr>
            <a:spLocks noGrp="1"/>
          </p:cNvSpPr>
          <p:nvPr>
            <p:ph type="ftr" sz="quarter" idx="3"/>
          </p:nvPr>
        </p:nvSpPr>
        <p:spPr>
          <a:xfrm>
            <a:off x="2589212" y="6135808"/>
            <a:ext cx="7619999"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bwMode="gray">
          <a:xfrm>
            <a:off x="531812" y="787782"/>
            <a:ext cx="779767" cy="365125"/>
          </a:xfrm>
          <a:prstGeom prst="rect">
            <a:avLst/>
          </a:prstGeom>
        </p:spPr>
        <p:txBody>
          <a:bodyPr vert="horz" lIns="91440" tIns="45720" rIns="91440" bIns="45720" rtlCol="0" anchor="ctr"/>
          <a:lstStyle>
            <a:lvl1pPr algn="r">
              <a:defRPr sz="2000">
                <a:solidFill>
                  <a:srgbClr val="FEFFFF"/>
                </a:solidFill>
              </a:defRPr>
            </a:lvl1pPr>
          </a:lstStyle>
          <a:p>
            <a:fld id="{C8A2D695-B9FB-49F9-B641-7A724428556A}" type="slidenum">
              <a:rPr kumimoji="1" lang="ja-JP" altLang="en-US" smtClean="0"/>
              <a:t>‹#›</a:t>
            </a:fld>
            <a:endParaRPr kumimoji="1" lang="ja-JP" altLang="en-US"/>
          </a:p>
        </p:txBody>
      </p:sp>
    </p:spTree>
    <p:extLst>
      <p:ext uri="{BB962C8B-B14F-4D97-AF65-F5344CB8AC3E}">
        <p14:creationId xmlns:p14="http://schemas.microsoft.com/office/powerpoint/2010/main" val="1662307972"/>
      </p:ext>
    </p:extLst>
  </p:cSld>
  <p:clrMap bg1="lt1" tx1="dk1" bg2="lt2" tx2="dk2" accent1="accent1" accent2="accent2" accent3="accent3" accent4="accent4" accent5="accent5" accent6="accent6" hlink="hlink" folHlink="folHlink"/>
  <p:sldLayoutIdLst>
    <p:sldLayoutId id="2147483846" r:id="rId1"/>
    <p:sldLayoutId id="2147483847" r:id="rId2"/>
    <p:sldLayoutId id="2147483848" r:id="rId3"/>
    <p:sldLayoutId id="2147483849" r:id="rId4"/>
    <p:sldLayoutId id="2147483850" r:id="rId5"/>
    <p:sldLayoutId id="2147483851" r:id="rId6"/>
    <p:sldLayoutId id="2147483852" r:id="rId7"/>
    <p:sldLayoutId id="2147483853" r:id="rId8"/>
    <p:sldLayoutId id="2147483854" r:id="rId9"/>
    <p:sldLayoutId id="2147483855" r:id="rId10"/>
    <p:sldLayoutId id="2147483856" r:id="rId11"/>
    <p:sldLayoutId id="2147483857" r:id="rId12"/>
    <p:sldLayoutId id="2147483858" r:id="rId13"/>
    <p:sldLayoutId id="2147483859" r:id="rId14"/>
    <p:sldLayoutId id="2147483860" r:id="rId15"/>
    <p:sldLayoutId id="2147483861" r:id="rId16"/>
  </p:sldLayoutIdLst>
  <p:txStyles>
    <p:title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p:titleStyle>
    <p:body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kumimoji="1" sz="1800" kern="1200">
          <a:solidFill>
            <a:schemeClr val="tx1"/>
          </a:solidFill>
          <a:latin typeface="+mn-lt"/>
          <a:ea typeface="+mn-ea"/>
          <a:cs typeface="+mn-cs"/>
        </a:defRPr>
      </a:lvl1pPr>
      <a:lvl2pPr marL="457200" algn="l" defTabSz="457200" rtl="0" eaLnBrk="1" latinLnBrk="0" hangingPunct="1">
        <a:defRPr kumimoji="1" sz="1800" kern="1200">
          <a:solidFill>
            <a:schemeClr val="tx1"/>
          </a:solidFill>
          <a:latin typeface="+mn-lt"/>
          <a:ea typeface="+mn-ea"/>
          <a:cs typeface="+mn-cs"/>
        </a:defRPr>
      </a:lvl2pPr>
      <a:lvl3pPr marL="914400" algn="l" defTabSz="457200" rtl="0" eaLnBrk="1" latinLnBrk="0" hangingPunct="1">
        <a:defRPr kumimoji="1" sz="1800" kern="1200">
          <a:solidFill>
            <a:schemeClr val="tx1"/>
          </a:solidFill>
          <a:latin typeface="+mn-lt"/>
          <a:ea typeface="+mn-ea"/>
          <a:cs typeface="+mn-cs"/>
        </a:defRPr>
      </a:lvl3pPr>
      <a:lvl4pPr marL="1371600" algn="l" defTabSz="457200" rtl="0" eaLnBrk="1" latinLnBrk="0" hangingPunct="1">
        <a:defRPr kumimoji="1" sz="1800" kern="1200">
          <a:solidFill>
            <a:schemeClr val="tx1"/>
          </a:solidFill>
          <a:latin typeface="+mn-lt"/>
          <a:ea typeface="+mn-ea"/>
          <a:cs typeface="+mn-cs"/>
        </a:defRPr>
      </a:lvl4pPr>
      <a:lvl5pPr marL="1828800" algn="l" defTabSz="457200" rtl="0" eaLnBrk="1" latinLnBrk="0" hangingPunct="1">
        <a:defRPr kumimoji="1" sz="1800" kern="1200">
          <a:solidFill>
            <a:schemeClr val="tx1"/>
          </a:solidFill>
          <a:latin typeface="+mn-lt"/>
          <a:ea typeface="+mn-ea"/>
          <a:cs typeface="+mn-cs"/>
        </a:defRPr>
      </a:lvl5pPr>
      <a:lvl6pPr marL="2286000" algn="l" defTabSz="457200" rtl="0" eaLnBrk="1" latinLnBrk="0" hangingPunct="1">
        <a:defRPr kumimoji="1" sz="1800" kern="1200">
          <a:solidFill>
            <a:schemeClr val="tx1"/>
          </a:solidFill>
          <a:latin typeface="+mn-lt"/>
          <a:ea typeface="+mn-ea"/>
          <a:cs typeface="+mn-cs"/>
        </a:defRPr>
      </a:lvl6pPr>
      <a:lvl7pPr marL="2743200" algn="l" defTabSz="457200" rtl="0" eaLnBrk="1" latinLnBrk="0" hangingPunct="1">
        <a:defRPr kumimoji="1" sz="1800" kern="1200">
          <a:solidFill>
            <a:schemeClr val="tx1"/>
          </a:solidFill>
          <a:latin typeface="+mn-lt"/>
          <a:ea typeface="+mn-ea"/>
          <a:cs typeface="+mn-cs"/>
        </a:defRPr>
      </a:lvl7pPr>
      <a:lvl8pPr marL="3200400" algn="l" defTabSz="457200" rtl="0" eaLnBrk="1" latinLnBrk="0" hangingPunct="1">
        <a:defRPr kumimoji="1" sz="1800" kern="1200">
          <a:solidFill>
            <a:schemeClr val="tx1"/>
          </a:solidFill>
          <a:latin typeface="+mn-lt"/>
          <a:ea typeface="+mn-ea"/>
          <a:cs typeface="+mn-cs"/>
        </a:defRPr>
      </a:lvl8pPr>
      <a:lvl9pPr marL="3657600" algn="l" defTabSz="4572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allis.ucsd.edu/index.html" TargetMode="External"/><Relationship Id="rId2" Type="http://schemas.openxmlformats.org/officeDocument/2006/relationships/hyperlink" Target="http://www.preventioninstitute.org/index.php?option=com_jlibrary&amp;view=article&amp;id=114&amp;Itemid=127" TargetMode="External"/><Relationship Id="rId1" Type="http://schemas.openxmlformats.org/officeDocument/2006/relationships/slideLayout" Target="../slideLayouts/slideLayout2.xml"/><Relationship Id="rId5" Type="http://schemas.openxmlformats.org/officeDocument/2006/relationships/hyperlink" Target="http://www.cast.uark.edu/home/research/geomatics/lidar-and-hds.html" TargetMode="External"/><Relationship Id="rId4" Type="http://schemas.openxmlformats.org/officeDocument/2006/relationships/hyperlink" Target="http://www.esri.com/news/arcuser/0112/modeling-walkability.html"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ctrTitle"/>
          </p:nvPr>
        </p:nvSpPr>
        <p:spPr>
          <a:xfrm>
            <a:off x="2250496" y="1097280"/>
            <a:ext cx="7691007" cy="1651756"/>
          </a:xfrm>
        </p:spPr>
        <p:txBody>
          <a:bodyPr>
            <a:normAutofit fontScale="90000"/>
          </a:bodyPr>
          <a:lstStyle/>
          <a:p>
            <a:r>
              <a:rPr lang="en-US" altLang="ja-JP" dirty="0">
                <a:latin typeface="Calibri" panose="020F0502020204030204" pitchFamily="34" charset="0"/>
              </a:rPr>
              <a:t>GIS </a:t>
            </a:r>
            <a:r>
              <a:rPr lang="en-US" altLang="ja-JP" dirty="0" smtClean="0">
                <a:latin typeface="Calibri" panose="020F0502020204030204" pitchFamily="34" charset="0"/>
              </a:rPr>
              <a:t> in Evaluating Neighborhood </a:t>
            </a:r>
            <a:r>
              <a:rPr lang="en-US" altLang="ja-JP" dirty="0">
                <a:latin typeface="Calibri" panose="020F0502020204030204" pitchFamily="34" charset="0"/>
              </a:rPr>
              <a:t>Environment</a:t>
            </a:r>
            <a:endParaRPr kumimoji="1" lang="ja-JP" altLang="en-US" dirty="0">
              <a:latin typeface="Calibri" panose="020F0502020204030204" pitchFamily="34" charset="0"/>
            </a:endParaRPr>
          </a:p>
        </p:txBody>
      </p:sp>
      <p:sp>
        <p:nvSpPr>
          <p:cNvPr id="3" name="サブタイトル 2"/>
          <p:cNvSpPr>
            <a:spLocks noGrp="1"/>
          </p:cNvSpPr>
          <p:nvPr>
            <p:ph type="subTitle" idx="1"/>
          </p:nvPr>
        </p:nvSpPr>
        <p:spPr>
          <a:xfrm>
            <a:off x="2325188" y="3787140"/>
            <a:ext cx="6992983" cy="2161309"/>
          </a:xfrm>
        </p:spPr>
        <p:txBody>
          <a:bodyPr>
            <a:normAutofit/>
          </a:bodyPr>
          <a:lstStyle/>
          <a:p>
            <a:r>
              <a:rPr lang="en-US" altLang="ja-JP" sz="2400" dirty="0">
                <a:solidFill>
                  <a:schemeClr val="tx1"/>
                </a:solidFill>
              </a:rPr>
              <a:t>Prof. Yuji Murayama - Instructor</a:t>
            </a:r>
          </a:p>
          <a:p>
            <a:r>
              <a:rPr lang="en-US" altLang="ja-JP" sz="2400" dirty="0" err="1" smtClean="0">
                <a:solidFill>
                  <a:schemeClr val="tx1"/>
                </a:solidFill>
              </a:rPr>
              <a:t>Hou</a:t>
            </a:r>
            <a:r>
              <a:rPr lang="ja-JP" altLang="en-US" sz="2400" dirty="0" smtClean="0">
                <a:solidFill>
                  <a:schemeClr val="tx1"/>
                </a:solidFill>
              </a:rPr>
              <a:t> </a:t>
            </a:r>
            <a:r>
              <a:rPr lang="en-US" altLang="ja-JP" sz="2400" dirty="0" err="1" smtClean="0">
                <a:solidFill>
                  <a:schemeClr val="tx1"/>
                </a:solidFill>
              </a:rPr>
              <a:t>Hao</a:t>
            </a:r>
            <a:r>
              <a:rPr lang="en-US" altLang="ja-JP" sz="2400" dirty="0" smtClean="0">
                <a:solidFill>
                  <a:schemeClr val="tx1"/>
                </a:solidFill>
              </a:rPr>
              <a:t> </a:t>
            </a:r>
            <a:r>
              <a:rPr lang="en-US" altLang="ja-JP" sz="2400" dirty="0">
                <a:solidFill>
                  <a:schemeClr val="tx1"/>
                </a:solidFill>
              </a:rPr>
              <a:t>– Teaching Assistant</a:t>
            </a:r>
          </a:p>
          <a:p>
            <a:r>
              <a:rPr lang="en-US" altLang="ja-JP" sz="2400" dirty="0">
                <a:solidFill>
                  <a:schemeClr val="tx1"/>
                </a:solidFill>
              </a:rPr>
              <a:t>Division of Spatial Information Science</a:t>
            </a:r>
          </a:p>
          <a:p>
            <a:r>
              <a:rPr lang="en-US" altLang="ja-JP" sz="2400" dirty="0">
                <a:solidFill>
                  <a:schemeClr val="tx1"/>
                </a:solidFill>
              </a:rPr>
              <a:t>University of Tsukuba</a:t>
            </a:r>
          </a:p>
          <a:p>
            <a:endParaRPr kumimoji="1" lang="ja-JP" altLang="en-US" dirty="0"/>
          </a:p>
        </p:txBody>
      </p:sp>
    </p:spTree>
    <p:extLst>
      <p:ext uri="{BB962C8B-B14F-4D97-AF65-F5344CB8AC3E}">
        <p14:creationId xmlns:p14="http://schemas.microsoft.com/office/powerpoint/2010/main" val="240441012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Attributes selection</a:t>
            </a:r>
            <a:endParaRPr kumimoji="1" lang="ja-JP" altLang="en-US" dirty="0"/>
          </a:p>
        </p:txBody>
      </p:sp>
      <p:sp>
        <p:nvSpPr>
          <p:cNvPr id="3" name="コンテンツ プレースホルダー 2"/>
          <p:cNvSpPr>
            <a:spLocks noGrp="1"/>
          </p:cNvSpPr>
          <p:nvPr>
            <p:ph idx="1"/>
          </p:nvPr>
        </p:nvSpPr>
        <p:spPr>
          <a:xfrm>
            <a:off x="2592925" y="1686791"/>
            <a:ext cx="4961266" cy="4589318"/>
          </a:xfrm>
        </p:spPr>
        <p:txBody>
          <a:bodyPr>
            <a:normAutofit/>
          </a:bodyPr>
          <a:lstStyle/>
          <a:p>
            <a:pPr lvl="0" defTabSz="914400">
              <a:spcBef>
                <a:spcPct val="20000"/>
              </a:spcBef>
              <a:buClrTx/>
              <a:buFont typeface="Arial" pitchFamily="34" charset="0"/>
              <a:buChar char="•"/>
            </a:pPr>
            <a:r>
              <a:rPr kumimoji="0" lang="en-US" altLang="zh-CN" sz="3200" dirty="0">
                <a:solidFill>
                  <a:prstClr val="black"/>
                </a:solidFill>
                <a:latin typeface="Calibri"/>
                <a:ea typeface="宋体" panose="02010600030101010101" pitchFamily="2" charset="-122"/>
              </a:rPr>
              <a:t>Street connectivity</a:t>
            </a:r>
          </a:p>
          <a:p>
            <a:pPr marL="0" lvl="0" indent="0" defTabSz="914400">
              <a:spcBef>
                <a:spcPct val="20000"/>
              </a:spcBef>
              <a:buClrTx/>
              <a:buNone/>
            </a:pPr>
            <a:endParaRPr kumimoji="0" lang="en-US" altLang="zh-CN" sz="2400" dirty="0" smtClean="0">
              <a:solidFill>
                <a:prstClr val="black"/>
              </a:solidFill>
              <a:latin typeface="Calibri"/>
              <a:ea typeface="宋体" panose="02010600030101010101" pitchFamily="2" charset="-122"/>
            </a:endParaRPr>
          </a:p>
          <a:p>
            <a:pPr lvl="0" defTabSz="914400">
              <a:spcBef>
                <a:spcPct val="20000"/>
              </a:spcBef>
              <a:buClrTx/>
              <a:buFont typeface="Arial" pitchFamily="34" charset="0"/>
              <a:buChar char="•"/>
            </a:pPr>
            <a:r>
              <a:rPr kumimoji="0" lang="en-US" altLang="zh-CN" sz="2800" dirty="0" smtClean="0">
                <a:solidFill>
                  <a:prstClr val="black"/>
                </a:solidFill>
                <a:latin typeface="Calibri"/>
                <a:ea typeface="宋体" panose="02010600030101010101" pitchFamily="2" charset="-122"/>
              </a:rPr>
              <a:t>The density of intersections(3 or more unique intersecting streets). </a:t>
            </a:r>
            <a:r>
              <a:rPr kumimoji="0" lang="en-US" altLang="zh-CN" sz="2800" dirty="0">
                <a:solidFill>
                  <a:prstClr val="black"/>
                </a:solidFill>
                <a:latin typeface="Calibri"/>
                <a:ea typeface="宋体" panose="02010600030101010101" pitchFamily="2" charset="-122"/>
              </a:rPr>
              <a:t>Higher connectivity indicates a greater variety of potential routes which means easier access to major roads and shorter times to destinations. </a:t>
            </a:r>
          </a:p>
          <a:p>
            <a:pPr marL="0" lvl="0" indent="0" defTabSz="914400">
              <a:spcBef>
                <a:spcPct val="20000"/>
              </a:spcBef>
              <a:buClrTx/>
              <a:buNone/>
            </a:pPr>
            <a:endParaRPr kumimoji="0" lang="zh-CN" altLang="en-US" sz="2800" dirty="0" smtClean="0">
              <a:solidFill>
                <a:prstClr val="black"/>
              </a:solidFill>
              <a:latin typeface="Calibri"/>
              <a:ea typeface="宋体" panose="02010600030101010101" pitchFamily="2" charset="-122"/>
            </a:endParaRPr>
          </a:p>
          <a:p>
            <a:pPr lvl="0" defTabSz="914400">
              <a:spcBef>
                <a:spcPct val="20000"/>
              </a:spcBef>
              <a:buClrTx/>
              <a:buFont typeface="Arial" pitchFamily="34" charset="0"/>
              <a:buChar char="•"/>
            </a:pPr>
            <a:endParaRPr kumimoji="0" lang="en-US" altLang="zh-CN" sz="3200" dirty="0" smtClean="0">
              <a:solidFill>
                <a:prstClr val="black"/>
              </a:solidFill>
              <a:latin typeface="Calibri"/>
              <a:ea typeface="宋体" panose="02010600030101010101" pitchFamily="2" charset="-122"/>
            </a:endParaRPr>
          </a:p>
          <a:p>
            <a:endParaRPr kumimoji="1" lang="ja-JP" altLang="en-US" dirty="0"/>
          </a:p>
        </p:txBody>
      </p:sp>
      <p:pic>
        <p:nvPicPr>
          <p:cNvPr id="5" name="図 4"/>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3805" y="1395845"/>
            <a:ext cx="3660807" cy="5171210"/>
          </a:xfrm>
          <a:prstGeom prst="rect">
            <a:avLst/>
          </a:prstGeom>
        </p:spPr>
      </p:pic>
    </p:spTree>
    <p:extLst>
      <p:ext uri="{BB962C8B-B14F-4D97-AF65-F5344CB8AC3E}">
        <p14:creationId xmlns:p14="http://schemas.microsoft.com/office/powerpoint/2010/main" val="40075265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Attributes selection</a:t>
            </a:r>
            <a:endParaRPr kumimoji="1" lang="ja-JP" altLang="en-US" dirty="0"/>
          </a:p>
        </p:txBody>
      </p:sp>
      <p:sp>
        <p:nvSpPr>
          <p:cNvPr id="3" name="コンテンツ プレースホルダー 2"/>
          <p:cNvSpPr>
            <a:spLocks noGrp="1"/>
          </p:cNvSpPr>
          <p:nvPr>
            <p:ph idx="1"/>
          </p:nvPr>
        </p:nvSpPr>
        <p:spPr>
          <a:xfrm>
            <a:off x="2592925" y="1686791"/>
            <a:ext cx="4244293" cy="4589318"/>
          </a:xfrm>
        </p:spPr>
        <p:txBody>
          <a:bodyPr/>
          <a:lstStyle/>
          <a:p>
            <a:pPr lvl="0" defTabSz="914400">
              <a:spcBef>
                <a:spcPct val="20000"/>
              </a:spcBef>
              <a:buClrTx/>
              <a:buFont typeface="Arial" pitchFamily="34" charset="0"/>
              <a:buChar char="•"/>
            </a:pPr>
            <a:r>
              <a:rPr kumimoji="0" lang="en-US" altLang="zh-CN" sz="3200" dirty="0">
                <a:solidFill>
                  <a:prstClr val="black"/>
                </a:solidFill>
                <a:latin typeface="Calibri"/>
                <a:ea typeface="宋体" panose="02010600030101010101" pitchFamily="2" charset="-122"/>
              </a:rPr>
              <a:t>Land use diversity</a:t>
            </a:r>
          </a:p>
          <a:p>
            <a:pPr marL="0" lvl="0" indent="0" defTabSz="914400">
              <a:spcBef>
                <a:spcPct val="20000"/>
              </a:spcBef>
              <a:buClrTx/>
              <a:buNone/>
            </a:pPr>
            <a:endParaRPr kumimoji="0" lang="en-US" altLang="zh-CN" sz="2400" dirty="0" smtClean="0">
              <a:solidFill>
                <a:prstClr val="black"/>
              </a:solidFill>
              <a:latin typeface="Calibri"/>
              <a:ea typeface="宋体" panose="02010600030101010101" pitchFamily="2" charset="-122"/>
            </a:endParaRPr>
          </a:p>
          <a:p>
            <a:pPr lvl="0" defTabSz="914400">
              <a:spcBef>
                <a:spcPct val="20000"/>
              </a:spcBef>
              <a:buClrTx/>
              <a:buFont typeface="Arial" pitchFamily="34" charset="0"/>
              <a:buChar char="•"/>
            </a:pPr>
            <a:endParaRPr kumimoji="0" lang="en-US" altLang="zh-CN" sz="3200" dirty="0" smtClean="0">
              <a:solidFill>
                <a:prstClr val="black"/>
              </a:solidFill>
              <a:latin typeface="Calibri"/>
              <a:ea typeface="宋体" panose="02010600030101010101" pitchFamily="2" charset="-122"/>
            </a:endParaRPr>
          </a:p>
          <a:p>
            <a:endParaRPr kumimoji="1" lang="ja-JP" altLang="en-US" dirty="0"/>
          </a:p>
        </p:txBody>
      </p:sp>
      <p:pic>
        <p:nvPicPr>
          <p:cNvPr id="6"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92925" y="2599017"/>
            <a:ext cx="3629025" cy="1190625"/>
          </a:xfrm>
          <a:prstGeom prst="rect">
            <a:avLst/>
          </a:prstGeom>
          <a:noFill/>
        </p:spPr>
      </p:pic>
      <p:sp>
        <p:nvSpPr>
          <p:cNvPr id="7" name="正方形/長方形 6"/>
          <p:cNvSpPr/>
          <p:nvPr/>
        </p:nvSpPr>
        <p:spPr>
          <a:xfrm>
            <a:off x="2592924" y="4390658"/>
            <a:ext cx="7579775" cy="1384995"/>
          </a:xfrm>
          <a:prstGeom prst="rect">
            <a:avLst/>
          </a:prstGeom>
        </p:spPr>
        <p:txBody>
          <a:bodyPr wrap="square">
            <a:spAutoFit/>
          </a:bodyPr>
          <a:lstStyle/>
          <a:p>
            <a:pPr>
              <a:spcBef>
                <a:spcPct val="20000"/>
              </a:spcBef>
            </a:pPr>
            <a:r>
              <a:rPr kumimoji="0" lang="en-US" altLang="zh-CN" sz="2800" dirty="0">
                <a:solidFill>
                  <a:prstClr val="black"/>
                </a:solidFill>
                <a:latin typeface="Calibri"/>
                <a:ea typeface="宋体" panose="02010600030101010101" pitchFamily="2" charset="-122"/>
              </a:rPr>
              <a:t>Higher density indicates higher accessibility to variety of complementary activities and  more time consumed in driving and parking.</a:t>
            </a:r>
            <a:endParaRPr kumimoji="0" lang="en-US" altLang="zh-CN" sz="2800" dirty="0">
              <a:solidFill>
                <a:prstClr val="black"/>
              </a:solidFill>
              <a:latin typeface="Calibri"/>
              <a:ea typeface="宋体" panose="02010600030101010101" pitchFamily="2" charset="-122"/>
            </a:endParaRPr>
          </a:p>
        </p:txBody>
      </p:sp>
      <p:sp>
        <p:nvSpPr>
          <p:cNvPr id="8" name="正方形/長方形 7"/>
          <p:cNvSpPr/>
          <p:nvPr/>
        </p:nvSpPr>
        <p:spPr>
          <a:xfrm>
            <a:off x="6634740" y="2871163"/>
            <a:ext cx="4869872" cy="646331"/>
          </a:xfrm>
          <a:prstGeom prst="rect">
            <a:avLst/>
          </a:prstGeom>
        </p:spPr>
        <p:txBody>
          <a:bodyPr wrap="square">
            <a:spAutoFit/>
          </a:bodyPr>
          <a:lstStyle/>
          <a:p>
            <a:pPr>
              <a:spcBef>
                <a:spcPct val="20000"/>
              </a:spcBef>
            </a:pPr>
            <a:r>
              <a:rPr kumimoji="0" lang="en-US" altLang="zh-CN" dirty="0">
                <a:solidFill>
                  <a:prstClr val="black"/>
                </a:solidFill>
                <a:latin typeface="Calibri"/>
                <a:ea typeface="宋体" panose="02010600030101010101" pitchFamily="2" charset="-122"/>
              </a:rPr>
              <a:t>(k is the category of land use; p is the proportion; N is the number of land use categories)</a:t>
            </a:r>
          </a:p>
        </p:txBody>
      </p:sp>
    </p:spTree>
    <p:extLst>
      <p:ext uri="{BB962C8B-B14F-4D97-AF65-F5344CB8AC3E}">
        <p14:creationId xmlns:p14="http://schemas.microsoft.com/office/powerpoint/2010/main" val="38208533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Attributes selection</a:t>
            </a:r>
            <a:endParaRPr kumimoji="1" lang="ja-JP" altLang="en-US" dirty="0"/>
          </a:p>
        </p:txBody>
      </p:sp>
      <p:sp>
        <p:nvSpPr>
          <p:cNvPr id="3" name="コンテンツ プレースホルダー 2"/>
          <p:cNvSpPr>
            <a:spLocks noGrp="1"/>
          </p:cNvSpPr>
          <p:nvPr>
            <p:ph idx="1"/>
          </p:nvPr>
        </p:nvSpPr>
        <p:spPr>
          <a:xfrm>
            <a:off x="2592925" y="1686791"/>
            <a:ext cx="4961266" cy="4589318"/>
          </a:xfrm>
        </p:spPr>
        <p:txBody>
          <a:bodyPr/>
          <a:lstStyle/>
          <a:p>
            <a:pPr lvl="0" defTabSz="914400">
              <a:spcBef>
                <a:spcPct val="20000"/>
              </a:spcBef>
              <a:buClrTx/>
              <a:buFont typeface="Arial" pitchFamily="34" charset="0"/>
              <a:buChar char="•"/>
            </a:pPr>
            <a:r>
              <a:rPr kumimoji="0" lang="en-US" altLang="zh-CN" sz="3200" dirty="0">
                <a:solidFill>
                  <a:prstClr val="black"/>
                </a:solidFill>
                <a:latin typeface="Calibri"/>
                <a:ea typeface="宋体" panose="02010600030101010101" pitchFamily="2" charset="-122"/>
              </a:rPr>
              <a:t>Aesthetics</a:t>
            </a:r>
          </a:p>
          <a:p>
            <a:pPr marL="0" indent="0" defTabSz="914400">
              <a:spcBef>
                <a:spcPct val="20000"/>
              </a:spcBef>
              <a:buClrTx/>
              <a:buNone/>
            </a:pPr>
            <a:endParaRPr kumimoji="0" lang="en-US" altLang="zh-CN" sz="2400" dirty="0">
              <a:solidFill>
                <a:prstClr val="black"/>
              </a:solidFill>
              <a:latin typeface="Calibri"/>
              <a:ea typeface="宋体" panose="02010600030101010101" pitchFamily="2" charset="-122"/>
            </a:endParaRPr>
          </a:p>
          <a:p>
            <a:pPr mar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1</a:t>
            </a:r>
            <a:r>
              <a:rPr kumimoji="0" lang="en-US" altLang="zh-CN" sz="2800" dirty="0">
                <a:solidFill>
                  <a:prstClr val="black"/>
                </a:solidFill>
                <a:latin typeface="Calibri"/>
                <a:ea typeface="宋体" panose="02010600030101010101" pitchFamily="2" charset="-122"/>
              </a:rPr>
              <a:t>. Density of green </a:t>
            </a:r>
            <a:r>
              <a:rPr kumimoji="0" lang="en-US" altLang="zh-CN" sz="2800" dirty="0" smtClean="0">
                <a:solidFill>
                  <a:prstClr val="black"/>
                </a:solidFill>
                <a:latin typeface="Calibri"/>
                <a:ea typeface="宋体" panose="02010600030101010101" pitchFamily="2" charset="-122"/>
              </a:rPr>
              <a:t>land;</a:t>
            </a:r>
          </a:p>
          <a:p>
            <a:pPr mar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2</a:t>
            </a:r>
            <a:r>
              <a:rPr kumimoji="0" lang="en-US" altLang="zh-CN" sz="2800" dirty="0">
                <a:solidFill>
                  <a:prstClr val="black"/>
                </a:solidFill>
                <a:latin typeface="Calibri"/>
                <a:ea typeface="宋体" panose="02010600030101010101" pitchFamily="2" charset="-122"/>
              </a:rPr>
              <a:t>. </a:t>
            </a:r>
            <a:r>
              <a:rPr kumimoji="0" lang="en-US" altLang="ja-JP" sz="2800" dirty="0">
                <a:solidFill>
                  <a:prstClr val="black"/>
                </a:solidFill>
                <a:latin typeface="Calibri"/>
                <a:ea typeface="宋体" panose="02010600030101010101" pitchFamily="2" charset="-122"/>
              </a:rPr>
              <a:t>Number of landmarked </a:t>
            </a:r>
            <a:r>
              <a:rPr kumimoji="0" lang="en-US" altLang="ja-JP" sz="2800" dirty="0" smtClean="0">
                <a:solidFill>
                  <a:prstClr val="black"/>
                </a:solidFill>
                <a:latin typeface="Calibri"/>
                <a:ea typeface="宋体" panose="02010600030101010101" pitchFamily="2" charset="-122"/>
              </a:rPr>
              <a:t>buildings;</a:t>
            </a:r>
          </a:p>
          <a:p>
            <a:pPr mar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3</a:t>
            </a:r>
            <a:r>
              <a:rPr kumimoji="0" lang="en-US" altLang="zh-CN" sz="2800" dirty="0">
                <a:solidFill>
                  <a:prstClr val="black"/>
                </a:solidFill>
                <a:latin typeface="Calibri"/>
                <a:ea typeface="宋体" panose="02010600030101010101" pitchFamily="2" charset="-122"/>
              </a:rPr>
              <a:t>. Percent of streets considered clean</a:t>
            </a:r>
            <a:r>
              <a:rPr kumimoji="0" lang="en-US" altLang="zh-CN" sz="2800" dirty="0" smtClean="0">
                <a:solidFill>
                  <a:prstClr val="black"/>
                </a:solidFill>
                <a:latin typeface="Calibri"/>
                <a:ea typeface="宋体" panose="02010600030101010101" pitchFamily="2" charset="-122"/>
              </a:rPr>
              <a:t>.</a:t>
            </a:r>
          </a:p>
          <a:p>
            <a:pPr mar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a:t>
            </a:r>
            <a:endParaRPr kumimoji="0" lang="en-US" altLang="zh-CN" sz="2800" dirty="0">
              <a:solidFill>
                <a:prstClr val="black"/>
              </a:solidFill>
              <a:latin typeface="Calibri"/>
              <a:ea typeface="宋体" panose="02010600030101010101" pitchFamily="2" charset="-122"/>
            </a:endParaRPr>
          </a:p>
          <a:p>
            <a:endParaRPr kumimoji="1" lang="ja-JP" altLang="en-US" dirty="0"/>
          </a:p>
        </p:txBody>
      </p:sp>
      <p:pic>
        <p:nvPicPr>
          <p:cNvPr id="3074" name="Picture 2" descr="Full-size image (108 K)"/>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26878" y="1686790"/>
            <a:ext cx="4473022" cy="3726873"/>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7426878" y="5706386"/>
            <a:ext cx="3379667" cy="276999"/>
          </a:xfrm>
          <a:prstGeom prst="rect">
            <a:avLst/>
          </a:prstGeom>
        </p:spPr>
        <p:txBody>
          <a:bodyPr wrap="square">
            <a:spAutoFit/>
          </a:bodyPr>
          <a:lstStyle/>
          <a:p>
            <a:r>
              <a:rPr lang="en-US" altLang="ja-JP" sz="1200" dirty="0" smtClean="0"/>
              <a:t>(</a:t>
            </a:r>
            <a:r>
              <a:rPr lang="en-US" altLang="ja-JP" sz="1200" dirty="0" err="1"/>
              <a:t>Lwin</a:t>
            </a:r>
            <a:r>
              <a:rPr lang="en-US" altLang="ja-JP" sz="1200" dirty="0"/>
              <a:t>, </a:t>
            </a:r>
            <a:r>
              <a:rPr lang="en-US" altLang="ja-JP" sz="1200" dirty="0" err="1"/>
              <a:t>Ko</a:t>
            </a:r>
            <a:r>
              <a:rPr lang="en-US" altLang="ja-JP" sz="1200" dirty="0"/>
              <a:t> </a:t>
            </a:r>
            <a:r>
              <a:rPr lang="en-US" altLang="ja-JP" sz="1200" dirty="0" err="1"/>
              <a:t>Ko</a:t>
            </a:r>
            <a:r>
              <a:rPr lang="en-US" altLang="ja-JP" sz="1200" dirty="0"/>
              <a:t>, and Yuji Murayama</a:t>
            </a:r>
            <a:r>
              <a:rPr lang="en-US" altLang="ja-JP" sz="1200" dirty="0" smtClean="0"/>
              <a:t>) </a:t>
            </a:r>
            <a:endParaRPr lang="ja-JP" altLang="en-US" sz="1200" dirty="0"/>
          </a:p>
        </p:txBody>
      </p:sp>
    </p:spTree>
    <p:extLst>
      <p:ext uri="{BB962C8B-B14F-4D97-AF65-F5344CB8AC3E}">
        <p14:creationId xmlns:p14="http://schemas.microsoft.com/office/powerpoint/2010/main" val="259044296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Attributes selection</a:t>
            </a:r>
            <a:endParaRPr kumimoji="1" lang="ja-JP" altLang="en-US" dirty="0"/>
          </a:p>
        </p:txBody>
      </p:sp>
      <p:sp>
        <p:nvSpPr>
          <p:cNvPr id="3" name="コンテンツ プレースホルダー 2"/>
          <p:cNvSpPr>
            <a:spLocks noGrp="1"/>
          </p:cNvSpPr>
          <p:nvPr>
            <p:ph idx="1"/>
          </p:nvPr>
        </p:nvSpPr>
        <p:spPr>
          <a:xfrm>
            <a:off x="2592925" y="1686791"/>
            <a:ext cx="4961266" cy="4589318"/>
          </a:xfrm>
        </p:spPr>
        <p:txBody>
          <a:bodyPr/>
          <a:lstStyle/>
          <a:p>
            <a:pPr lvl="0" defTabSz="914400">
              <a:spcBef>
                <a:spcPct val="20000"/>
              </a:spcBef>
              <a:buClrTx/>
              <a:buFont typeface="Arial" pitchFamily="34" charset="0"/>
              <a:buChar char="•"/>
            </a:pPr>
            <a:r>
              <a:rPr kumimoji="0" lang="en-US" altLang="zh-CN" sz="3200" dirty="0" smtClean="0">
                <a:solidFill>
                  <a:prstClr val="black"/>
                </a:solidFill>
                <a:latin typeface="Calibri"/>
                <a:ea typeface="宋体" panose="02010600030101010101" pitchFamily="2" charset="-122"/>
              </a:rPr>
              <a:t>Safety(Traffic)</a:t>
            </a:r>
          </a:p>
          <a:p>
            <a:pPr marL="0" lvl="0" indent="0" defTabSz="914400">
              <a:spcBef>
                <a:spcPct val="20000"/>
              </a:spcBef>
              <a:buClrTx/>
              <a:buNone/>
            </a:pPr>
            <a:endParaRPr kumimoji="0" lang="en-US" altLang="zh-CN" sz="2400" dirty="0" smtClean="0">
              <a:solidFill>
                <a:prstClr val="black"/>
              </a:solidFill>
              <a:latin typeface="Calibri"/>
              <a:ea typeface="宋体" panose="02010600030101010101" pitchFamily="2" charset="-122"/>
            </a:endParaRPr>
          </a:p>
          <a:p>
            <a:pPr marL="514350" lvl="0" indent="-514350" defTabSz="914400">
              <a:spcBef>
                <a:spcPct val="20000"/>
              </a:spcBef>
              <a:buClrTx/>
              <a:buAutoNum type="arabicPeriod"/>
            </a:pPr>
            <a:r>
              <a:rPr kumimoji="0" lang="en-US" altLang="zh-CN" sz="2800" dirty="0" smtClean="0">
                <a:solidFill>
                  <a:prstClr val="black"/>
                </a:solidFill>
                <a:latin typeface="Calibri"/>
                <a:ea typeface="宋体" panose="02010600030101010101" pitchFamily="2" charset="-122"/>
              </a:rPr>
              <a:t>Slope(DEM);</a:t>
            </a:r>
          </a:p>
          <a:p>
            <a:pPr marL="514350" indent="-514350" defTabSz="914400">
              <a:spcBef>
                <a:spcPct val="20000"/>
              </a:spcBef>
              <a:buClrTx/>
              <a:buFont typeface="Wingdings 3" charset="2"/>
              <a:buAutoNum type="arabicPeriod"/>
            </a:pPr>
            <a:r>
              <a:rPr kumimoji="0" lang="en-US" altLang="zh-CN" sz="2800" dirty="0">
                <a:solidFill>
                  <a:prstClr val="black"/>
                </a:solidFill>
                <a:latin typeface="Calibri"/>
                <a:ea typeface="宋体" panose="02010600030101010101" pitchFamily="2" charset="-122"/>
              </a:rPr>
              <a:t>Amount </a:t>
            </a:r>
            <a:r>
              <a:rPr kumimoji="0" lang="en-US" altLang="zh-CN" sz="2800" dirty="0">
                <a:solidFill>
                  <a:prstClr val="black"/>
                </a:solidFill>
                <a:latin typeface="Calibri"/>
                <a:ea typeface="宋体" panose="02010600030101010101" pitchFamily="2" charset="-122"/>
              </a:rPr>
              <a:t>of </a:t>
            </a:r>
            <a:r>
              <a:rPr kumimoji="0" lang="en-US" altLang="zh-CN" sz="2800" dirty="0" smtClean="0">
                <a:solidFill>
                  <a:prstClr val="black"/>
                </a:solidFill>
                <a:latin typeface="Calibri"/>
                <a:ea typeface="宋体" panose="02010600030101010101" pitchFamily="2" charset="-122"/>
              </a:rPr>
              <a:t>traffic accidents;</a:t>
            </a:r>
          </a:p>
          <a:p>
            <a:pPr marL="514350" indent="-514350" defTabSz="914400">
              <a:spcBef>
                <a:spcPct val="20000"/>
              </a:spcBef>
              <a:buClrTx/>
              <a:buFont typeface="Wingdings 3" charset="2"/>
              <a:buAutoNum type="arabicPeriod"/>
            </a:pPr>
            <a:r>
              <a:rPr kumimoji="0" lang="en-US" altLang="zh-CN" sz="2800" dirty="0">
                <a:solidFill>
                  <a:prstClr val="black"/>
                </a:solidFill>
                <a:latin typeface="Calibri"/>
                <a:ea typeface="宋体" panose="02010600030101010101" pitchFamily="2" charset="-122"/>
              </a:rPr>
              <a:t>Traffic slowing </a:t>
            </a:r>
            <a:r>
              <a:rPr kumimoji="0" lang="en-US" altLang="zh-CN" sz="2800" dirty="0" smtClean="0">
                <a:solidFill>
                  <a:prstClr val="black"/>
                </a:solidFill>
                <a:latin typeface="Calibri"/>
                <a:ea typeface="宋体" panose="02010600030101010101" pitchFamily="2" charset="-122"/>
              </a:rPr>
              <a:t>devices;</a:t>
            </a:r>
            <a:endParaRPr kumimoji="0" lang="en-US" altLang="zh-CN" sz="2800" dirty="0">
              <a:solidFill>
                <a:prstClr val="black"/>
              </a:solidFill>
              <a:latin typeface="Calibri"/>
              <a:ea typeface="宋体" panose="02010600030101010101" pitchFamily="2" charset="-122"/>
            </a:endParaRPr>
          </a:p>
          <a:p>
            <a:pPr mar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a:t>
            </a:r>
            <a:endParaRPr kumimoji="0" lang="en-US" altLang="zh-CN" sz="2800" dirty="0">
              <a:solidFill>
                <a:prstClr val="black"/>
              </a:solidFill>
              <a:latin typeface="Calibri"/>
              <a:ea typeface="宋体" panose="02010600030101010101" pitchFamily="2" charset="-122"/>
            </a:endParaRPr>
          </a:p>
          <a:p>
            <a:pPr marL="514350" lvl="0" indent="-514350" defTabSz="914400">
              <a:spcBef>
                <a:spcPct val="20000"/>
              </a:spcBef>
              <a:buClrTx/>
              <a:buAutoNum type="arabicPeriod"/>
            </a:pPr>
            <a:endParaRPr kumimoji="0" lang="en-US" altLang="zh-CN" sz="2800" dirty="0">
              <a:solidFill>
                <a:prstClr val="black"/>
              </a:solidFill>
              <a:latin typeface="Calibri"/>
              <a:ea typeface="宋体" panose="02010600030101010101" pitchFamily="2" charset="-122"/>
            </a:endParaRPr>
          </a:p>
          <a:p>
            <a:pPr lvl="0" defTabSz="914400">
              <a:spcBef>
                <a:spcPct val="20000"/>
              </a:spcBef>
              <a:buClrTx/>
              <a:buFont typeface="Arial" pitchFamily="34" charset="0"/>
              <a:buChar char="•"/>
            </a:pPr>
            <a:endParaRPr kumimoji="0" lang="en-US" altLang="zh-CN" sz="3200" dirty="0" smtClean="0">
              <a:solidFill>
                <a:prstClr val="black"/>
              </a:solidFill>
              <a:latin typeface="Calibri"/>
              <a:ea typeface="宋体" panose="02010600030101010101" pitchFamily="2" charset="-122"/>
            </a:endParaRPr>
          </a:p>
          <a:p>
            <a:endParaRPr kumimoji="1" lang="ja-JP" altLang="en-US" dirty="0"/>
          </a:p>
        </p:txBody>
      </p:sp>
      <p:pic>
        <p:nvPicPr>
          <p:cNvPr id="2050" name="Picture 2" descr="http://www.cast.uark.edu/assets/images/Research/LiDAR_HD/lidar-to-dem.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30837" y="1686791"/>
            <a:ext cx="3405693" cy="4403913"/>
          </a:xfrm>
          <a:prstGeom prst="rect">
            <a:avLst/>
          </a:prstGeom>
          <a:noFill/>
          <a:extLst>
            <a:ext uri="{909E8E84-426E-40DD-AFC4-6F175D3DCCD1}">
              <a14:hiddenFill xmlns:a14="http://schemas.microsoft.com/office/drawing/2010/main">
                <a:solidFill>
                  <a:srgbClr val="FFFFFF"/>
                </a:solidFill>
              </a14:hiddenFill>
            </a:ext>
          </a:extLst>
        </p:spPr>
      </p:pic>
      <p:sp>
        <p:nvSpPr>
          <p:cNvPr id="6" name="正方形/長方形 5"/>
          <p:cNvSpPr/>
          <p:nvPr/>
        </p:nvSpPr>
        <p:spPr>
          <a:xfrm>
            <a:off x="6438900" y="6399753"/>
            <a:ext cx="5753100" cy="276999"/>
          </a:xfrm>
          <a:prstGeom prst="rect">
            <a:avLst/>
          </a:prstGeom>
        </p:spPr>
        <p:txBody>
          <a:bodyPr wrap="square">
            <a:spAutoFit/>
          </a:bodyPr>
          <a:lstStyle/>
          <a:p>
            <a:r>
              <a:rPr lang="ja-JP" altLang="en-US" sz="1200" dirty="0"/>
              <a:t>http://www.cast.uark.edu/home/research/geomatics/lidar-and-hds.html</a:t>
            </a:r>
          </a:p>
        </p:txBody>
      </p:sp>
    </p:spTree>
    <p:extLst>
      <p:ext uri="{BB962C8B-B14F-4D97-AF65-F5344CB8AC3E}">
        <p14:creationId xmlns:p14="http://schemas.microsoft.com/office/powerpoint/2010/main" val="19536060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Attributes selection</a:t>
            </a:r>
            <a:endParaRPr kumimoji="1" lang="ja-JP" altLang="en-US" dirty="0"/>
          </a:p>
        </p:txBody>
      </p:sp>
      <p:sp>
        <p:nvSpPr>
          <p:cNvPr id="3" name="コンテンツ プレースホルダー 2"/>
          <p:cNvSpPr>
            <a:spLocks noGrp="1"/>
          </p:cNvSpPr>
          <p:nvPr>
            <p:ph idx="1"/>
          </p:nvPr>
        </p:nvSpPr>
        <p:spPr>
          <a:xfrm>
            <a:off x="2385107" y="1686791"/>
            <a:ext cx="3745529" cy="4589318"/>
          </a:xfrm>
        </p:spPr>
        <p:txBody>
          <a:bodyPr/>
          <a:lstStyle/>
          <a:p>
            <a:pPr lvl="0" defTabSz="914400">
              <a:spcBef>
                <a:spcPct val="20000"/>
              </a:spcBef>
              <a:buClrTx/>
              <a:buFont typeface="Arial" pitchFamily="34" charset="0"/>
              <a:buChar char="•"/>
            </a:pPr>
            <a:r>
              <a:rPr kumimoji="0" lang="en-US" altLang="zh-CN" sz="3200" dirty="0" smtClean="0">
                <a:solidFill>
                  <a:prstClr val="black"/>
                </a:solidFill>
                <a:latin typeface="Calibri"/>
                <a:ea typeface="宋体" panose="02010600030101010101" pitchFamily="2" charset="-122"/>
              </a:rPr>
              <a:t>Safety(Crime)</a:t>
            </a:r>
          </a:p>
          <a:p>
            <a:pPr marL="0" lvl="0" indent="0" defTabSz="914400">
              <a:spcBef>
                <a:spcPct val="20000"/>
              </a:spcBef>
              <a:buClrTx/>
              <a:buNone/>
            </a:pPr>
            <a:endParaRPr kumimoji="0" lang="en-US" altLang="zh-CN" sz="2400" dirty="0" smtClean="0">
              <a:solidFill>
                <a:prstClr val="black"/>
              </a:solidFill>
              <a:latin typeface="Calibri"/>
              <a:ea typeface="宋体" panose="02010600030101010101" pitchFamily="2" charset="-122"/>
            </a:endParaRPr>
          </a:p>
          <a:p>
            <a:pPr marL="514350" indent="-514350" defTabSz="914400">
              <a:spcBef>
                <a:spcPct val="20000"/>
              </a:spcBef>
              <a:buClrTx/>
              <a:buFont typeface="Wingdings 3" charset="2"/>
              <a:buAutoNum type="arabicPeriod"/>
            </a:pPr>
            <a:r>
              <a:rPr kumimoji="0" lang="en-US" altLang="zh-CN" sz="2800" dirty="0" smtClean="0">
                <a:solidFill>
                  <a:prstClr val="black"/>
                </a:solidFill>
                <a:latin typeface="Calibri"/>
                <a:ea typeface="宋体" panose="02010600030101010101" pitchFamily="2" charset="-122"/>
              </a:rPr>
              <a:t>Amount </a:t>
            </a:r>
            <a:r>
              <a:rPr kumimoji="0" lang="en-US" altLang="zh-CN" sz="2800" dirty="0">
                <a:solidFill>
                  <a:prstClr val="black"/>
                </a:solidFill>
                <a:latin typeface="Calibri"/>
                <a:ea typeface="宋体" panose="02010600030101010101" pitchFamily="2" charset="-122"/>
              </a:rPr>
              <a:t>of </a:t>
            </a:r>
            <a:r>
              <a:rPr kumimoji="0" lang="en-US" altLang="zh-CN" sz="2800" dirty="0" smtClean="0">
                <a:solidFill>
                  <a:prstClr val="black"/>
                </a:solidFill>
                <a:latin typeface="Calibri"/>
                <a:ea typeface="宋体" panose="02010600030101010101" pitchFamily="2" charset="-122"/>
              </a:rPr>
              <a:t>crimes;</a:t>
            </a:r>
            <a:endParaRPr kumimoji="0" lang="en-US" altLang="zh-CN" sz="2800" dirty="0">
              <a:solidFill>
                <a:prstClr val="black"/>
              </a:solidFill>
              <a:latin typeface="Calibri"/>
              <a:ea typeface="宋体" panose="02010600030101010101" pitchFamily="2" charset="-122"/>
            </a:endParaRPr>
          </a:p>
          <a:p>
            <a:pPr marL="514350" indent="-514350" defTabSz="914400">
              <a:spcBef>
                <a:spcPct val="20000"/>
              </a:spcBef>
              <a:buClrTx/>
              <a:buFont typeface="Wingdings 3" charset="2"/>
              <a:buAutoNum type="arabicPeriod"/>
            </a:pPr>
            <a:r>
              <a:rPr kumimoji="0" lang="en-US" altLang="zh-CN" sz="2800" dirty="0">
                <a:solidFill>
                  <a:prstClr val="black"/>
                </a:solidFill>
                <a:latin typeface="Calibri"/>
                <a:ea typeface="宋体" panose="02010600030101010101" pitchFamily="2" charset="-122"/>
              </a:rPr>
              <a:t>Ratio of streets well lit at night</a:t>
            </a:r>
            <a:r>
              <a:rPr kumimoji="0" lang="en-US" altLang="zh-CN" sz="2800" dirty="0" smtClean="0">
                <a:solidFill>
                  <a:prstClr val="black"/>
                </a:solidFill>
                <a:latin typeface="Calibri"/>
                <a:ea typeface="宋体" panose="02010600030101010101" pitchFamily="2" charset="-122"/>
              </a:rPr>
              <a:t>.</a:t>
            </a:r>
          </a:p>
          <a:p>
            <a:pPr marL="514350" indent="-514350" defTabSz="914400">
              <a:spcBef>
                <a:spcPct val="20000"/>
              </a:spcBef>
              <a:buClrTx/>
              <a:buFont typeface="Wingdings 3" charset="2"/>
              <a:buAutoNum type="arabicPeriod"/>
            </a:pPr>
            <a:r>
              <a:rPr kumimoji="0" lang="en-US" altLang="zh-CN" sz="2800" dirty="0" smtClean="0">
                <a:solidFill>
                  <a:prstClr val="black"/>
                </a:solidFill>
                <a:latin typeface="Calibri"/>
                <a:ea typeface="宋体" panose="02010600030101010101" pitchFamily="2" charset="-122"/>
              </a:rPr>
              <a:t>Exhaust </a:t>
            </a:r>
            <a:r>
              <a:rPr kumimoji="0" lang="en-US" altLang="zh-CN" sz="2800" dirty="0">
                <a:solidFill>
                  <a:prstClr val="black"/>
                </a:solidFill>
                <a:latin typeface="Calibri"/>
                <a:ea typeface="宋体" panose="02010600030101010101" pitchFamily="2" charset="-122"/>
              </a:rPr>
              <a:t>fumes from cars and buses</a:t>
            </a:r>
            <a:endParaRPr kumimoji="0" lang="en-US" altLang="zh-CN" sz="2800" dirty="0" smtClean="0">
              <a:solidFill>
                <a:prstClr val="black"/>
              </a:solidFill>
              <a:latin typeface="Calibri"/>
              <a:ea typeface="宋体" panose="02010600030101010101" pitchFamily="2" charset="-122"/>
            </a:endParaRPr>
          </a:p>
          <a:p>
            <a:pPr mar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a:t>
            </a:r>
            <a:endParaRPr kumimoji="0" lang="en-US" altLang="zh-CN" sz="2800" dirty="0">
              <a:solidFill>
                <a:prstClr val="black"/>
              </a:solidFill>
              <a:latin typeface="Calibri"/>
              <a:ea typeface="宋体" panose="02010600030101010101" pitchFamily="2" charset="-122"/>
            </a:endParaRPr>
          </a:p>
          <a:p>
            <a:pPr marL="514350" lvl="0" indent="-514350" defTabSz="914400">
              <a:spcBef>
                <a:spcPct val="20000"/>
              </a:spcBef>
              <a:buClrTx/>
              <a:buAutoNum type="arabicPeriod"/>
            </a:pPr>
            <a:endParaRPr kumimoji="0" lang="en-US" altLang="zh-CN" sz="2800" dirty="0">
              <a:solidFill>
                <a:prstClr val="black"/>
              </a:solidFill>
              <a:latin typeface="Calibri"/>
              <a:ea typeface="宋体" panose="02010600030101010101" pitchFamily="2" charset="-122"/>
            </a:endParaRPr>
          </a:p>
          <a:p>
            <a:pPr lvl="0" defTabSz="914400">
              <a:spcBef>
                <a:spcPct val="20000"/>
              </a:spcBef>
              <a:buClrTx/>
              <a:buFont typeface="Arial" pitchFamily="34" charset="0"/>
              <a:buChar char="•"/>
            </a:pPr>
            <a:endParaRPr kumimoji="0" lang="en-US" altLang="zh-CN" sz="3200" dirty="0" smtClean="0">
              <a:solidFill>
                <a:prstClr val="black"/>
              </a:solidFill>
              <a:latin typeface="Calibri"/>
              <a:ea typeface="宋体" panose="02010600030101010101" pitchFamily="2" charset="-122"/>
            </a:endParaRPr>
          </a:p>
          <a:p>
            <a:endParaRPr kumimoji="1" lang="ja-JP" altLang="en-US" dirty="0"/>
          </a:p>
        </p:txBody>
      </p:sp>
      <p:sp>
        <p:nvSpPr>
          <p:cNvPr id="6" name="正方形/長方形 5"/>
          <p:cNvSpPr/>
          <p:nvPr/>
        </p:nvSpPr>
        <p:spPr>
          <a:xfrm>
            <a:off x="10217233" y="12307707"/>
            <a:ext cx="873329" cy="1384995"/>
          </a:xfrm>
          <a:prstGeom prst="rect">
            <a:avLst/>
          </a:prstGeom>
        </p:spPr>
        <p:txBody>
          <a:bodyPr wrap="square">
            <a:spAutoFit/>
          </a:bodyPr>
          <a:lstStyle/>
          <a:p>
            <a:r>
              <a:rPr lang="en-US" altLang="ja-JP" sz="1200" dirty="0"/>
              <a:t>http://www.bcs-gis.com/bcssubpage.aspx?page=cat</a:t>
            </a:r>
            <a:endParaRPr lang="ja-JP" altLang="en-US" sz="1200" dirty="0"/>
          </a:p>
        </p:txBody>
      </p:sp>
      <p:pic>
        <p:nvPicPr>
          <p:cNvPr id="2052" name="Picture 4" descr="http://www.bcs-gis.com/images/AppImages/CAT3_large.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130636" y="1686791"/>
            <a:ext cx="5805158" cy="3976254"/>
          </a:xfrm>
          <a:prstGeom prst="rect">
            <a:avLst/>
          </a:prstGeom>
          <a:noFill/>
          <a:extLst>
            <a:ext uri="{909E8E84-426E-40DD-AFC4-6F175D3DCCD1}">
              <a14:hiddenFill xmlns:a14="http://schemas.microsoft.com/office/drawing/2010/main">
                <a:solidFill>
                  <a:srgbClr val="FFFFFF"/>
                </a:solidFill>
              </a14:hiddenFill>
            </a:ext>
          </a:extLst>
        </p:spPr>
      </p:pic>
      <p:sp>
        <p:nvSpPr>
          <p:cNvPr id="9" name="正方形/長方形 8"/>
          <p:cNvSpPr/>
          <p:nvPr/>
        </p:nvSpPr>
        <p:spPr>
          <a:xfrm>
            <a:off x="6130636" y="5999110"/>
            <a:ext cx="5753100" cy="276999"/>
          </a:xfrm>
          <a:prstGeom prst="rect">
            <a:avLst/>
          </a:prstGeom>
        </p:spPr>
        <p:txBody>
          <a:bodyPr wrap="square">
            <a:spAutoFit/>
          </a:bodyPr>
          <a:lstStyle/>
          <a:p>
            <a:r>
              <a:rPr lang="en-US" altLang="ja-JP" sz="1200" dirty="0"/>
              <a:t>http://www.bcs-gis.com/bcssubpage.aspx?page=cat</a:t>
            </a:r>
            <a:endParaRPr lang="ja-JP" altLang="en-US" sz="1200" dirty="0"/>
          </a:p>
        </p:txBody>
      </p:sp>
    </p:spTree>
    <p:extLst>
      <p:ext uri="{BB962C8B-B14F-4D97-AF65-F5344CB8AC3E}">
        <p14:creationId xmlns:p14="http://schemas.microsoft.com/office/powerpoint/2010/main" val="255728410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768272"/>
          </a:xfrm>
        </p:spPr>
        <p:txBody>
          <a:bodyPr/>
          <a:lstStyle/>
          <a:p>
            <a:r>
              <a:rPr kumimoji="1" lang="en-US" altLang="ja-JP" dirty="0" smtClean="0"/>
              <a:t>Result and discussion</a:t>
            </a:r>
            <a:endParaRPr kumimoji="1" lang="ja-JP" altLang="en-US" dirty="0"/>
          </a:p>
        </p:txBody>
      </p:sp>
      <p:sp>
        <p:nvSpPr>
          <p:cNvPr id="6" name="タイトル 1"/>
          <p:cNvSpPr txBox="1">
            <a:spLocks/>
          </p:cNvSpPr>
          <p:nvPr/>
        </p:nvSpPr>
        <p:spPr>
          <a:xfrm>
            <a:off x="2592925" y="1737651"/>
            <a:ext cx="8911687" cy="768272"/>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914400">
              <a:spcBef>
                <a:spcPct val="20000"/>
              </a:spcBef>
            </a:pPr>
            <a:r>
              <a:rPr kumimoji="0" lang="en-US" altLang="ja-JP" sz="3200" dirty="0" smtClean="0">
                <a:solidFill>
                  <a:prstClr val="black"/>
                </a:solidFill>
                <a:latin typeface="Calibri"/>
                <a:ea typeface="宋体" panose="02010600030101010101" pitchFamily="2" charset="-122"/>
                <a:cs typeface="+mn-cs"/>
              </a:rPr>
              <a:t>Traditional </a:t>
            </a:r>
            <a:r>
              <a:rPr kumimoji="0" lang="en-US" altLang="ja-JP" sz="3200" dirty="0">
                <a:solidFill>
                  <a:prstClr val="black"/>
                </a:solidFill>
                <a:latin typeface="Calibri"/>
                <a:ea typeface="宋体" panose="02010600030101010101" pitchFamily="2" charset="-122"/>
                <a:cs typeface="+mn-cs"/>
              </a:rPr>
              <a:t>Method</a:t>
            </a:r>
            <a:endParaRPr kumimoji="0" lang="ja-JP" altLang="en-US" sz="3200" dirty="0">
              <a:solidFill>
                <a:prstClr val="black"/>
              </a:solidFill>
              <a:latin typeface="Calibri"/>
              <a:ea typeface="宋体" panose="02010600030101010101" pitchFamily="2" charset="-122"/>
              <a:cs typeface="+mn-cs"/>
            </a:endParaRPr>
          </a:p>
        </p:txBody>
      </p:sp>
      <p:pic>
        <p:nvPicPr>
          <p:cNvPr id="3" name="図 2"/>
          <p:cNvPicPr>
            <a:picLocks noChangeAspect="1"/>
          </p:cNvPicPr>
          <p:nvPr/>
        </p:nvPicPr>
        <p:blipFill>
          <a:blip r:embed="rId2"/>
          <a:stretch>
            <a:fillRect/>
          </a:stretch>
        </p:blipFill>
        <p:spPr>
          <a:xfrm>
            <a:off x="7356764" y="1737651"/>
            <a:ext cx="4631687" cy="3936484"/>
          </a:xfrm>
          <a:prstGeom prst="rect">
            <a:avLst/>
          </a:prstGeom>
        </p:spPr>
      </p:pic>
      <p:sp>
        <p:nvSpPr>
          <p:cNvPr id="7" name="コンテンツ プレースホルダー 6"/>
          <p:cNvSpPr>
            <a:spLocks noGrp="1"/>
          </p:cNvSpPr>
          <p:nvPr>
            <p:ph idx="1"/>
          </p:nvPr>
        </p:nvSpPr>
        <p:spPr>
          <a:xfrm>
            <a:off x="2592925" y="2505923"/>
            <a:ext cx="4161166" cy="3777622"/>
          </a:xfrm>
        </p:spPr>
        <p:txBody>
          <a:bodyPr/>
          <a:lstStyle/>
          <a:p>
            <a:r>
              <a:rPr lang="en-US" altLang="ja-JP" dirty="0" smtClean="0"/>
              <a:t>Perceived result from questionnaire;</a:t>
            </a:r>
          </a:p>
          <a:p>
            <a:r>
              <a:rPr lang="en-US" altLang="ja-JP" dirty="0" smtClean="0"/>
              <a:t>Data can be used directly;</a:t>
            </a:r>
          </a:p>
          <a:p>
            <a:r>
              <a:rPr lang="en-US" altLang="ja-JP" dirty="0" smtClean="0"/>
              <a:t>Time and money consuming;</a:t>
            </a:r>
          </a:p>
          <a:p>
            <a:r>
              <a:rPr lang="en-US" altLang="ja-JP" dirty="0" smtClean="0"/>
              <a:t>Difficult to understand the result;</a:t>
            </a:r>
          </a:p>
          <a:p>
            <a:r>
              <a:rPr lang="en-US" altLang="ja-JP" dirty="0"/>
              <a:t>Low efficiency</a:t>
            </a:r>
            <a:r>
              <a:rPr lang="en-US" altLang="ja-JP" dirty="0" smtClean="0"/>
              <a:t>;</a:t>
            </a:r>
          </a:p>
          <a:p>
            <a:r>
              <a:rPr lang="en-US" altLang="ja-JP" dirty="0" smtClean="0"/>
              <a:t>Data quality cannot be promised.</a:t>
            </a:r>
          </a:p>
          <a:p>
            <a:endParaRPr lang="en-US" altLang="ja-JP" dirty="0" smtClean="0"/>
          </a:p>
          <a:p>
            <a:endParaRPr kumimoji="1" lang="ja-JP" altLang="en-US" dirty="0"/>
          </a:p>
        </p:txBody>
      </p:sp>
    </p:spTree>
    <p:extLst>
      <p:ext uri="{BB962C8B-B14F-4D97-AF65-F5344CB8AC3E}">
        <p14:creationId xmlns:p14="http://schemas.microsoft.com/office/powerpoint/2010/main" val="2369207471"/>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768272"/>
          </a:xfrm>
        </p:spPr>
        <p:txBody>
          <a:bodyPr/>
          <a:lstStyle/>
          <a:p>
            <a:r>
              <a:rPr kumimoji="1" lang="en-US" altLang="ja-JP" dirty="0" smtClean="0"/>
              <a:t>Result and discussion</a:t>
            </a:r>
            <a:endParaRPr kumimoji="1" lang="ja-JP" altLang="en-US" dirty="0"/>
          </a:p>
        </p:txBody>
      </p:sp>
      <p:pic>
        <p:nvPicPr>
          <p:cNvPr id="4" name="コンテンツ プレースホルダー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7872840" y="1614055"/>
            <a:ext cx="3480336" cy="4121728"/>
          </a:xfrm>
        </p:spPr>
      </p:pic>
      <p:sp>
        <p:nvSpPr>
          <p:cNvPr id="5" name="正方形/長方形 4"/>
          <p:cNvSpPr/>
          <p:nvPr/>
        </p:nvSpPr>
        <p:spPr>
          <a:xfrm>
            <a:off x="7872840" y="6081052"/>
            <a:ext cx="2085827" cy="276999"/>
          </a:xfrm>
          <a:prstGeom prst="rect">
            <a:avLst/>
          </a:prstGeom>
        </p:spPr>
        <p:txBody>
          <a:bodyPr wrap="none">
            <a:spAutoFit/>
          </a:bodyPr>
          <a:lstStyle/>
          <a:p>
            <a:r>
              <a:rPr lang="en-US" altLang="ja-JP" sz="1200" dirty="0" smtClean="0"/>
              <a:t>(Duncan</a:t>
            </a:r>
            <a:r>
              <a:rPr lang="en-US" altLang="ja-JP" sz="1200" dirty="0"/>
              <a:t>, Dustin T., et al</a:t>
            </a:r>
            <a:r>
              <a:rPr lang="en-US" altLang="ja-JP" sz="1200" dirty="0" smtClean="0"/>
              <a:t>.) </a:t>
            </a:r>
            <a:endParaRPr lang="ja-JP" altLang="en-US" sz="1200" dirty="0"/>
          </a:p>
        </p:txBody>
      </p:sp>
      <p:sp>
        <p:nvSpPr>
          <p:cNvPr id="6" name="タイトル 1"/>
          <p:cNvSpPr txBox="1">
            <a:spLocks/>
          </p:cNvSpPr>
          <p:nvPr/>
        </p:nvSpPr>
        <p:spPr>
          <a:xfrm>
            <a:off x="2592925" y="1737651"/>
            <a:ext cx="8911687" cy="768272"/>
          </a:xfrm>
          <a:prstGeom prst="rect">
            <a:avLst/>
          </a:prstGeom>
        </p:spPr>
        <p:txBody>
          <a:bodyPr vert="horz" lIns="91440" tIns="45720" rIns="91440" bIns="45720" rtlCol="0" anchor="t">
            <a:normAutofit/>
          </a:bodyPr>
          <a:lstStyle>
            <a:lvl1pPr algn="l" defTabSz="457200" rtl="0" eaLnBrk="1" latinLnBrk="0" hangingPunct="1">
              <a:spcBef>
                <a:spcPct val="0"/>
              </a:spcBef>
              <a:buNone/>
              <a:defRPr kumimoji="1" sz="3600" kern="1200">
                <a:solidFill>
                  <a:schemeClr val="accent2">
                    <a:lumMod val="75000"/>
                  </a:schemeClr>
                </a:solidFill>
                <a:latin typeface="+mj-lt"/>
                <a:ea typeface="+mj-ea"/>
                <a:cs typeface="+mj-cs"/>
              </a:defRPr>
            </a:lvl1pPr>
            <a:lvl2pPr eaLnBrk="1" hangingPunct="1">
              <a:defRPr kumimoji="1">
                <a:solidFill>
                  <a:schemeClr val="tx2"/>
                </a:solidFill>
              </a:defRPr>
            </a:lvl2pPr>
            <a:lvl3pPr eaLnBrk="1" hangingPunct="1">
              <a:defRPr kumimoji="1">
                <a:solidFill>
                  <a:schemeClr val="tx2"/>
                </a:solidFill>
              </a:defRPr>
            </a:lvl3pPr>
            <a:lvl4pPr eaLnBrk="1" hangingPunct="1">
              <a:defRPr kumimoji="1">
                <a:solidFill>
                  <a:schemeClr val="tx2"/>
                </a:solidFill>
              </a:defRPr>
            </a:lvl4pPr>
            <a:lvl5pPr eaLnBrk="1" hangingPunct="1">
              <a:defRPr kumimoji="1">
                <a:solidFill>
                  <a:schemeClr val="tx2"/>
                </a:solidFill>
              </a:defRPr>
            </a:lvl5pPr>
            <a:lvl6pPr eaLnBrk="1" hangingPunct="1">
              <a:defRPr kumimoji="1">
                <a:solidFill>
                  <a:schemeClr val="tx2"/>
                </a:solidFill>
              </a:defRPr>
            </a:lvl6pPr>
            <a:lvl7pPr eaLnBrk="1" hangingPunct="1">
              <a:defRPr kumimoji="1">
                <a:solidFill>
                  <a:schemeClr val="tx2"/>
                </a:solidFill>
              </a:defRPr>
            </a:lvl7pPr>
            <a:lvl8pPr eaLnBrk="1" hangingPunct="1">
              <a:defRPr kumimoji="1">
                <a:solidFill>
                  <a:schemeClr val="tx2"/>
                </a:solidFill>
              </a:defRPr>
            </a:lvl8pPr>
            <a:lvl9pPr eaLnBrk="1" hangingPunct="1">
              <a:defRPr kumimoji="1">
                <a:solidFill>
                  <a:schemeClr val="tx2"/>
                </a:solidFill>
              </a:defRPr>
            </a:lvl9pPr>
          </a:lstStyle>
          <a:p>
            <a:pPr defTabSz="914400">
              <a:spcBef>
                <a:spcPct val="20000"/>
              </a:spcBef>
            </a:pPr>
            <a:r>
              <a:rPr kumimoji="0" lang="en-US" altLang="ja-JP" sz="3200" dirty="0">
                <a:solidFill>
                  <a:prstClr val="black"/>
                </a:solidFill>
                <a:latin typeface="Calibri"/>
                <a:ea typeface="宋体" panose="02010600030101010101" pitchFamily="2" charset="-122"/>
                <a:cs typeface="+mn-cs"/>
              </a:rPr>
              <a:t>GIS Method</a:t>
            </a:r>
            <a:endParaRPr kumimoji="0" lang="ja-JP" altLang="en-US" sz="3200" dirty="0">
              <a:solidFill>
                <a:prstClr val="black"/>
              </a:solidFill>
              <a:latin typeface="Calibri"/>
              <a:ea typeface="宋体" panose="02010600030101010101" pitchFamily="2" charset="-122"/>
              <a:cs typeface="+mn-cs"/>
            </a:endParaRPr>
          </a:p>
        </p:txBody>
      </p:sp>
      <p:sp>
        <p:nvSpPr>
          <p:cNvPr id="7" name="コンテンツ プレースホルダー 6"/>
          <p:cNvSpPr txBox="1">
            <a:spLocks/>
          </p:cNvSpPr>
          <p:nvPr/>
        </p:nvSpPr>
        <p:spPr>
          <a:xfrm>
            <a:off x="2592925" y="2505923"/>
            <a:ext cx="4161166" cy="3777622"/>
          </a:xfrm>
          <a:prstGeom prst="rect">
            <a:avLst/>
          </a:prstGeom>
        </p:spPr>
        <p:txBody>
          <a:bodyPr vert="horz" lIns="91440" tIns="45720" rIns="91440" bIns="45720" rtlCol="0">
            <a:normAutofit/>
          </a:bodyPr>
          <a:lstStyle>
            <a:lvl1pPr marL="342900" indent="-342900" algn="l" defTabSz="457200" rtl="0" eaLnBrk="1" latinLnBrk="0" hangingPunct="1">
              <a:spcBef>
                <a:spcPts val="1000"/>
              </a:spcBef>
              <a:spcAft>
                <a:spcPts val="0"/>
              </a:spcAft>
              <a:buClr>
                <a:schemeClr val="accent1"/>
              </a:buClr>
              <a:buFont typeface="Wingdings 3" charset="2"/>
              <a:buChar char=""/>
              <a:defRPr kumimoji="1"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Font typeface="Wingdings 3" charset="2"/>
              <a:buChar char=""/>
              <a:defRPr kumimoji="1"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Font typeface="Wingdings 3" charset="2"/>
              <a:buChar char=""/>
              <a:defRPr kumimoji="1"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Font typeface="Wingdings 3" charset="2"/>
              <a:buChar char=""/>
              <a:defRPr kumimoji="1" sz="1200" kern="1200">
                <a:solidFill>
                  <a:schemeClr val="tx1">
                    <a:lumMod val="75000"/>
                    <a:lumOff val="25000"/>
                  </a:schemeClr>
                </a:solidFill>
                <a:latin typeface="+mn-lt"/>
                <a:ea typeface="+mn-ea"/>
                <a:cs typeface="+mn-cs"/>
              </a:defRPr>
            </a:lvl9pPr>
          </a:lstStyle>
          <a:p>
            <a:r>
              <a:rPr lang="en-US" altLang="ja-JP" dirty="0" smtClean="0"/>
              <a:t>Visible and easy to understand;</a:t>
            </a:r>
          </a:p>
          <a:p>
            <a:r>
              <a:rPr lang="en-US" altLang="ja-JP" dirty="0" smtClean="0"/>
              <a:t>Objective data is trustful;</a:t>
            </a:r>
          </a:p>
          <a:p>
            <a:r>
              <a:rPr lang="en-US" altLang="ja-JP" dirty="0" smtClean="0"/>
              <a:t>Save time and money ;</a:t>
            </a:r>
          </a:p>
          <a:p>
            <a:r>
              <a:rPr lang="en-US" altLang="ja-JP" dirty="0" smtClean="0"/>
              <a:t>Many spatial analysis methods;</a:t>
            </a:r>
          </a:p>
          <a:p>
            <a:r>
              <a:rPr lang="en-US" altLang="ja-JP" dirty="0" smtClean="0"/>
              <a:t>Lack of data for some attributes according to different area;</a:t>
            </a:r>
          </a:p>
          <a:p>
            <a:r>
              <a:rPr lang="en-US" altLang="ja-JP" dirty="0" smtClean="0"/>
              <a:t>Need to process original data.</a:t>
            </a:r>
          </a:p>
          <a:p>
            <a:endParaRPr lang="en-US" altLang="ja-JP" dirty="0" smtClean="0"/>
          </a:p>
          <a:p>
            <a:endParaRPr lang="ja-JP" altLang="en-US" dirty="0"/>
          </a:p>
        </p:txBody>
      </p:sp>
    </p:spTree>
    <p:extLst>
      <p:ext uri="{BB962C8B-B14F-4D97-AF65-F5344CB8AC3E}">
        <p14:creationId xmlns:p14="http://schemas.microsoft.com/office/powerpoint/2010/main" val="54093301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Conclusion</a:t>
            </a:r>
            <a:endParaRPr kumimoji="1" lang="ja-JP" altLang="en-US" dirty="0"/>
          </a:p>
        </p:txBody>
      </p:sp>
      <p:pic>
        <p:nvPicPr>
          <p:cNvPr id="8" name="図 7"/>
          <p:cNvPicPr>
            <a:picLocks noChangeAspect="1"/>
          </p:cNvPicPr>
          <p:nvPr/>
        </p:nvPicPr>
        <p:blipFill>
          <a:blip r:embed="rId2"/>
          <a:stretch>
            <a:fillRect/>
          </a:stretch>
        </p:blipFill>
        <p:spPr>
          <a:xfrm>
            <a:off x="6276109" y="1861704"/>
            <a:ext cx="5728856" cy="4258541"/>
          </a:xfrm>
          <a:prstGeom prst="rect">
            <a:avLst/>
          </a:prstGeom>
        </p:spPr>
      </p:pic>
      <p:pic>
        <p:nvPicPr>
          <p:cNvPr id="10" name="図 9"/>
          <p:cNvPicPr>
            <a:picLocks noChangeAspect="1"/>
          </p:cNvPicPr>
          <p:nvPr/>
        </p:nvPicPr>
        <p:blipFill>
          <a:blip r:embed="rId3"/>
          <a:stretch>
            <a:fillRect/>
          </a:stretch>
        </p:blipFill>
        <p:spPr>
          <a:xfrm>
            <a:off x="972848" y="1905000"/>
            <a:ext cx="5133975" cy="4171950"/>
          </a:xfrm>
          <a:prstGeom prst="rect">
            <a:avLst/>
          </a:prstGeom>
        </p:spPr>
      </p:pic>
      <p:sp>
        <p:nvSpPr>
          <p:cNvPr id="11" name="正方形/長方形 10"/>
          <p:cNvSpPr/>
          <p:nvPr/>
        </p:nvSpPr>
        <p:spPr>
          <a:xfrm>
            <a:off x="1587722" y="6352401"/>
            <a:ext cx="7701751" cy="276999"/>
          </a:xfrm>
          <a:prstGeom prst="rect">
            <a:avLst/>
          </a:prstGeom>
        </p:spPr>
        <p:txBody>
          <a:bodyPr wrap="square">
            <a:spAutoFit/>
          </a:bodyPr>
          <a:lstStyle/>
          <a:p>
            <a:r>
              <a:rPr lang="ja-JP" altLang="en-US" sz="1200" dirty="0"/>
              <a:t>http://www.preventioninstitute.org/index.php?option=com_jlibrary&amp;view=article&amp;id=114&amp;Itemid=127</a:t>
            </a:r>
          </a:p>
        </p:txBody>
      </p:sp>
    </p:spTree>
    <p:extLst>
      <p:ext uri="{BB962C8B-B14F-4D97-AF65-F5344CB8AC3E}">
        <p14:creationId xmlns:p14="http://schemas.microsoft.com/office/powerpoint/2010/main" val="138396605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Conclusion(GIS in evaluating NE)</a:t>
            </a:r>
            <a:endParaRPr kumimoji="1" lang="ja-JP" altLang="en-US" dirty="0"/>
          </a:p>
        </p:txBody>
      </p:sp>
      <p:sp>
        <p:nvSpPr>
          <p:cNvPr id="3" name="コンテンツ プレースホルダー 2"/>
          <p:cNvSpPr>
            <a:spLocks noGrp="1"/>
          </p:cNvSpPr>
          <p:nvPr>
            <p:ph idx="1"/>
          </p:nvPr>
        </p:nvSpPr>
        <p:spPr>
          <a:xfrm>
            <a:off x="2589213" y="1620982"/>
            <a:ext cx="7967952" cy="4821382"/>
          </a:xfrm>
        </p:spPr>
        <p:txBody>
          <a:bodyPr>
            <a:normAutofit/>
          </a:bodyPr>
          <a:lstStyle/>
          <a:p>
            <a:pPr marL="0" indent="0">
              <a:buNone/>
            </a:pPr>
            <a:r>
              <a:rPr lang="en-US" altLang="ja-JP" sz="2000" dirty="0"/>
              <a:t>There are </a:t>
            </a:r>
            <a:r>
              <a:rPr lang="en-US" altLang="ja-JP" sz="2000" dirty="0" smtClean="0"/>
              <a:t>many applications of </a:t>
            </a:r>
            <a:r>
              <a:rPr lang="en-US" altLang="ja-JP" sz="2000" dirty="0"/>
              <a:t>GIS methods for guiding environmental </a:t>
            </a:r>
            <a:r>
              <a:rPr lang="en-US" altLang="ja-JP" sz="2000" dirty="0" smtClean="0"/>
              <a:t>and policy </a:t>
            </a:r>
            <a:r>
              <a:rPr lang="en-US" altLang="ja-JP" sz="2000" dirty="0"/>
              <a:t>initiatives to promote </a:t>
            </a:r>
            <a:r>
              <a:rPr lang="en-US" altLang="ja-JP" sz="2000" dirty="0" smtClean="0"/>
              <a:t>NE. Increased </a:t>
            </a:r>
            <a:r>
              <a:rPr lang="en-US" altLang="ja-JP" sz="2000" dirty="0"/>
              <a:t>computing capabilities, in concert </a:t>
            </a:r>
            <a:r>
              <a:rPr lang="en-US" altLang="ja-JP" sz="2000" dirty="0" smtClean="0"/>
              <a:t>with the </a:t>
            </a:r>
            <a:r>
              <a:rPr lang="en-US" altLang="ja-JP" sz="2000" dirty="0"/>
              <a:t>availability of GIS-based land use and </a:t>
            </a:r>
            <a:r>
              <a:rPr lang="en-US" altLang="ja-JP" sz="2000" dirty="0" smtClean="0"/>
              <a:t>transportation data </a:t>
            </a:r>
            <a:r>
              <a:rPr lang="en-US" altLang="ja-JP" sz="2000" dirty="0"/>
              <a:t>provide considerable opportunity </a:t>
            </a:r>
            <a:r>
              <a:rPr lang="en-US" altLang="ja-JP" sz="2000" dirty="0" smtClean="0"/>
              <a:t>to develop </a:t>
            </a:r>
            <a:r>
              <a:rPr lang="en-US" altLang="ja-JP" sz="2000" dirty="0"/>
              <a:t>objective measures of </a:t>
            </a:r>
            <a:r>
              <a:rPr lang="en-US" altLang="ja-JP" sz="2000" dirty="0" smtClean="0"/>
              <a:t> NE that </a:t>
            </a:r>
            <a:r>
              <a:rPr lang="en-US" altLang="ja-JP" sz="2000" dirty="0"/>
              <a:t>form independent predictors of human </a:t>
            </a:r>
            <a:r>
              <a:rPr lang="en-US" altLang="ja-JP" sz="2000" dirty="0" smtClean="0"/>
              <a:t>activity patterns.</a:t>
            </a:r>
          </a:p>
          <a:p>
            <a:pPr marL="0" indent="0">
              <a:buNone/>
            </a:pPr>
            <a:endParaRPr lang="en-US" altLang="ja-JP" sz="2000" dirty="0" smtClean="0"/>
          </a:p>
          <a:p>
            <a:pPr marL="0" indent="0">
              <a:buNone/>
            </a:pPr>
            <a:r>
              <a:rPr lang="en-US" altLang="ja-JP" sz="2000" dirty="0" smtClean="0"/>
              <a:t>However, there </a:t>
            </a:r>
            <a:r>
              <a:rPr lang="en-US" altLang="ja-JP" sz="2000" dirty="0"/>
              <a:t>are limitations in using this technology, especially for public health studies. Available data that can be used in GIS may be incomplete or inaccurate, and sometimes data are not available. Other types of limitations include the human and monetary resources required to incorporate GIS into a public health study.</a:t>
            </a:r>
            <a:endParaRPr kumimoji="1" lang="en-US" altLang="ja-JP" sz="2000" dirty="0"/>
          </a:p>
          <a:p>
            <a:pPr marL="0" indent="0">
              <a:buNone/>
            </a:pPr>
            <a:endParaRPr kumimoji="1" lang="ja-JP" altLang="en-US" dirty="0"/>
          </a:p>
        </p:txBody>
      </p:sp>
    </p:spTree>
    <p:extLst>
      <p:ext uri="{BB962C8B-B14F-4D97-AF65-F5344CB8AC3E}">
        <p14:creationId xmlns:p14="http://schemas.microsoft.com/office/powerpoint/2010/main" val="269453910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Reference</a:t>
            </a:r>
            <a:endParaRPr kumimoji="1" lang="ja-JP" altLang="en-US" dirty="0"/>
          </a:p>
        </p:txBody>
      </p:sp>
      <p:sp>
        <p:nvSpPr>
          <p:cNvPr id="3" name="コンテンツ プレースホルダー 2"/>
          <p:cNvSpPr>
            <a:spLocks noGrp="1"/>
          </p:cNvSpPr>
          <p:nvPr>
            <p:ph idx="1"/>
          </p:nvPr>
        </p:nvSpPr>
        <p:spPr/>
        <p:txBody>
          <a:bodyPr/>
          <a:lstStyle/>
          <a:p>
            <a:r>
              <a:rPr lang="en-US" altLang="ja-JP" sz="1200" dirty="0"/>
              <a:t>Leslie, Eva, et al. "Walkability of local communities: using geographic information systems to objectively assess relevant environmental </a:t>
            </a:r>
            <a:r>
              <a:rPr lang="en-US" altLang="ja-JP" sz="1200" dirty="0" smtClean="0"/>
              <a:t>attributes. "</a:t>
            </a:r>
            <a:r>
              <a:rPr lang="en-US" altLang="ja-JP" sz="1200" i="1" dirty="0"/>
              <a:t>Health</a:t>
            </a:r>
            <a:r>
              <a:rPr lang="en-US" altLang="ja-JP" sz="1200" i="1" dirty="0" smtClean="0"/>
              <a:t> </a:t>
            </a:r>
            <a:r>
              <a:rPr lang="en-US" altLang="ja-JP" sz="1200" i="1" dirty="0"/>
              <a:t>&amp; place</a:t>
            </a:r>
            <a:r>
              <a:rPr lang="en-US" altLang="ja-JP" sz="1200" dirty="0"/>
              <a:t> 13.1 (2007): 111-122</a:t>
            </a:r>
            <a:r>
              <a:rPr lang="en-US" altLang="ja-JP" sz="1200" dirty="0" smtClean="0"/>
              <a:t>.</a:t>
            </a:r>
          </a:p>
          <a:p>
            <a:r>
              <a:rPr lang="en-US" altLang="ja-JP" sz="1200" dirty="0" err="1"/>
              <a:t>Lwin</a:t>
            </a:r>
            <a:r>
              <a:rPr lang="en-US" altLang="ja-JP" sz="1200" dirty="0"/>
              <a:t>, </a:t>
            </a:r>
            <a:r>
              <a:rPr lang="en-US" altLang="ja-JP" sz="1200" dirty="0" err="1"/>
              <a:t>Ko</a:t>
            </a:r>
            <a:r>
              <a:rPr lang="en-US" altLang="ja-JP" sz="1200" dirty="0"/>
              <a:t> </a:t>
            </a:r>
            <a:r>
              <a:rPr lang="en-US" altLang="ja-JP" sz="1200" dirty="0" err="1"/>
              <a:t>Ko</a:t>
            </a:r>
            <a:r>
              <a:rPr lang="en-US" altLang="ja-JP" sz="1200" dirty="0"/>
              <a:t>, and Yuji Murayama. "Modelling of urban green space walkability: Eco-friendly walk score calculator." </a:t>
            </a:r>
            <a:r>
              <a:rPr lang="en-US" altLang="ja-JP" sz="1200" i="1" dirty="0"/>
              <a:t>Computers, Environment and Urban Systems</a:t>
            </a:r>
            <a:r>
              <a:rPr lang="en-US" altLang="ja-JP" sz="1200" dirty="0"/>
              <a:t> 35.5 (2011): 408-420.</a:t>
            </a:r>
            <a:endParaRPr lang="en-US" altLang="ja-JP" sz="1200" dirty="0" smtClean="0"/>
          </a:p>
          <a:p>
            <a:r>
              <a:rPr lang="en-US" altLang="ja-JP" sz="1200" dirty="0"/>
              <a:t>Porter, Dwayne E., et al. "Considerations for using a geographic information system to assess environmental supports for physical activity." </a:t>
            </a:r>
            <a:r>
              <a:rPr lang="en-US" altLang="ja-JP" sz="1200" i="1" dirty="0"/>
              <a:t>Preventing chronic disease</a:t>
            </a:r>
            <a:r>
              <a:rPr lang="en-US" altLang="ja-JP" sz="1200" dirty="0"/>
              <a:t> 1.4 (2004</a:t>
            </a:r>
            <a:r>
              <a:rPr lang="en-US" altLang="ja-JP" sz="1200" dirty="0" smtClean="0"/>
              <a:t>).</a:t>
            </a:r>
          </a:p>
          <a:p>
            <a:r>
              <a:rPr lang="en-US" altLang="ja-JP" sz="1200" dirty="0"/>
              <a:t>Duncan, Dustin T., et al. "Validation of Walk Scores and Transit Scores for estimating neighborhood walkability and transit availability: a small-area analysis." </a:t>
            </a:r>
            <a:r>
              <a:rPr lang="en-US" altLang="ja-JP" sz="1200" i="1" dirty="0" err="1"/>
              <a:t>GeoJournal</a:t>
            </a:r>
            <a:r>
              <a:rPr lang="en-US" altLang="ja-JP" sz="1200" dirty="0"/>
              <a:t> 78.2 (2013): 407-416.</a:t>
            </a:r>
            <a:endParaRPr lang="en-US" altLang="ja-JP" sz="1200" dirty="0" smtClean="0">
              <a:hlinkClick r:id="rId2"/>
            </a:endParaRPr>
          </a:p>
          <a:p>
            <a:r>
              <a:rPr lang="ja-JP" altLang="en-US" sz="1200" dirty="0" smtClean="0">
                <a:hlinkClick r:id="rId2"/>
              </a:rPr>
              <a:t>http</a:t>
            </a:r>
            <a:r>
              <a:rPr lang="ja-JP" altLang="en-US" sz="1200" dirty="0">
                <a:hlinkClick r:id="rId2"/>
              </a:rPr>
              <a:t>://www.preventioninstitute.org/index.php?option=com_jlibrary&amp;view=article&amp;id=114&amp;Itemid=</a:t>
            </a:r>
            <a:r>
              <a:rPr lang="ja-JP" altLang="en-US" sz="1200" dirty="0" smtClean="0">
                <a:hlinkClick r:id="rId2"/>
              </a:rPr>
              <a:t>127</a:t>
            </a:r>
            <a:endParaRPr lang="en-US" altLang="ja-JP" sz="1200" dirty="0" smtClean="0"/>
          </a:p>
          <a:p>
            <a:r>
              <a:rPr lang="en-US" altLang="ja-JP" sz="1200" dirty="0">
                <a:hlinkClick r:id="rId3"/>
              </a:rPr>
              <a:t>http://</a:t>
            </a:r>
            <a:r>
              <a:rPr lang="en-US" altLang="ja-JP" sz="1200" dirty="0" smtClean="0">
                <a:hlinkClick r:id="rId3"/>
              </a:rPr>
              <a:t>sallis.ucsd.edu/index.html</a:t>
            </a:r>
            <a:endParaRPr lang="en-US" altLang="ja-JP" sz="1200" dirty="0" smtClean="0"/>
          </a:p>
          <a:p>
            <a:r>
              <a:rPr lang="en-US" altLang="ja-JP" sz="1200" dirty="0">
                <a:hlinkClick r:id="rId4"/>
              </a:rPr>
              <a:t>http://</a:t>
            </a:r>
            <a:r>
              <a:rPr lang="en-US" altLang="ja-JP" sz="1200" dirty="0" smtClean="0">
                <a:hlinkClick r:id="rId4"/>
              </a:rPr>
              <a:t>www.esri.com/news/arcuser/0112/modeling-walkability.html</a:t>
            </a:r>
            <a:endParaRPr lang="en-US" altLang="ja-JP" sz="1200" dirty="0" smtClean="0"/>
          </a:p>
          <a:p>
            <a:r>
              <a:rPr lang="ja-JP" altLang="en-US" sz="1200" dirty="0">
                <a:hlinkClick r:id="rId5"/>
              </a:rPr>
              <a:t>http://www.cast.uark.edu/home/research/geomatics/lidar-and-hds.</a:t>
            </a:r>
            <a:r>
              <a:rPr lang="ja-JP" altLang="en-US" sz="1200" dirty="0" smtClean="0">
                <a:hlinkClick r:id="rId5"/>
              </a:rPr>
              <a:t>html</a:t>
            </a:r>
            <a:endParaRPr lang="en-US" altLang="ja-JP" sz="1200" dirty="0" smtClean="0"/>
          </a:p>
          <a:p>
            <a:endParaRPr lang="ja-JP" altLang="en-US" sz="1200" dirty="0"/>
          </a:p>
        </p:txBody>
      </p:sp>
    </p:spTree>
    <p:extLst>
      <p:ext uri="{BB962C8B-B14F-4D97-AF65-F5344CB8AC3E}">
        <p14:creationId xmlns:p14="http://schemas.microsoft.com/office/powerpoint/2010/main" val="8176705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92925" y="624110"/>
            <a:ext cx="8911687" cy="882572"/>
          </a:xfrm>
        </p:spPr>
        <p:txBody>
          <a:bodyPr/>
          <a:lstStyle/>
          <a:p>
            <a:r>
              <a:rPr lang="en-US" altLang="ja-JP" dirty="0" smtClean="0"/>
              <a:t>Importance of evaluating NE</a:t>
            </a:r>
            <a:endParaRPr kumimoji="1" lang="ja-JP" altLang="en-US" dirty="0"/>
          </a:p>
        </p:txBody>
      </p:sp>
      <p:sp>
        <p:nvSpPr>
          <p:cNvPr id="3" name="コンテンツ プレースホルダー 2"/>
          <p:cNvSpPr>
            <a:spLocks noGrp="1"/>
          </p:cNvSpPr>
          <p:nvPr>
            <p:ph idx="1"/>
          </p:nvPr>
        </p:nvSpPr>
        <p:spPr>
          <a:xfrm>
            <a:off x="6109853" y="1905000"/>
            <a:ext cx="5394759" cy="4724400"/>
          </a:xfrm>
        </p:spPr>
        <p:txBody>
          <a:bodyPr>
            <a:noAutofit/>
          </a:bodyPr>
          <a:lstStyle/>
          <a:p>
            <a:r>
              <a:rPr lang="en-US" altLang="ja-JP" sz="2000" dirty="0"/>
              <a:t>public health community has become increasingly aware that the design </a:t>
            </a:r>
            <a:r>
              <a:rPr lang="en-US" altLang="ja-JP" sz="2000" dirty="0" smtClean="0"/>
              <a:t>of</a:t>
            </a:r>
            <a:r>
              <a:rPr lang="ja-JP" altLang="en-US" sz="2000" dirty="0"/>
              <a:t> </a:t>
            </a:r>
            <a:r>
              <a:rPr lang="en-US" altLang="ja-JP" sz="2000" dirty="0" smtClean="0"/>
              <a:t>the </a:t>
            </a:r>
            <a:r>
              <a:rPr lang="en-US" altLang="ja-JP" sz="2000" dirty="0"/>
              <a:t>built environment can have a major impact on the health of the public. </a:t>
            </a:r>
            <a:endParaRPr lang="en-US" altLang="ja-JP" sz="2000" dirty="0" smtClean="0"/>
          </a:p>
          <a:p>
            <a:r>
              <a:rPr lang="en-US" altLang="ja-JP" sz="2000" dirty="0" smtClean="0"/>
              <a:t>Good NE may </a:t>
            </a:r>
            <a:r>
              <a:rPr lang="en-US" altLang="ja-JP" sz="2000" dirty="0"/>
              <a:t>expect more physical activity and healthier diets among persons in communities </a:t>
            </a:r>
            <a:r>
              <a:rPr lang="en-US" altLang="ja-JP" sz="2000" dirty="0" smtClean="0"/>
              <a:t>with convenient</a:t>
            </a:r>
            <a:r>
              <a:rPr lang="en-US" altLang="ja-JP" sz="2000" dirty="0"/>
              <a:t>, safe walking </a:t>
            </a:r>
            <a:r>
              <a:rPr lang="en-US" altLang="ja-JP" sz="2000" dirty="0" smtClean="0"/>
              <a:t>paths.</a:t>
            </a:r>
          </a:p>
          <a:p>
            <a:r>
              <a:rPr lang="en-US" altLang="ja-JP" sz="2000" dirty="0" smtClean="0"/>
              <a:t>Poor NE may </a:t>
            </a:r>
            <a:r>
              <a:rPr lang="en-US" altLang="ja-JP" sz="2000" dirty="0"/>
              <a:t>be expected among residents of communities </a:t>
            </a:r>
            <a:r>
              <a:rPr lang="en-US" altLang="ja-JP" sz="2000" dirty="0" smtClean="0"/>
              <a:t>with high </a:t>
            </a:r>
            <a:r>
              <a:rPr lang="en-US" altLang="ja-JP" sz="2000" dirty="0"/>
              <a:t>crime rates, few parks or walking </a:t>
            </a:r>
            <a:r>
              <a:rPr lang="en-US" altLang="ja-JP" sz="2000" dirty="0" smtClean="0"/>
              <a:t>paths.</a:t>
            </a:r>
            <a:endParaRPr kumimoji="1" lang="ja-JP" altLang="en-US" sz="2000" dirty="0"/>
          </a:p>
        </p:txBody>
      </p:sp>
      <p:pic>
        <p:nvPicPr>
          <p:cNvPr id="4" name="図 3"/>
          <p:cNvPicPr>
            <a:picLocks noChangeAspect="1"/>
          </p:cNvPicPr>
          <p:nvPr/>
        </p:nvPicPr>
        <p:blipFill>
          <a:blip r:embed="rId2"/>
          <a:stretch>
            <a:fillRect/>
          </a:stretch>
        </p:blipFill>
        <p:spPr>
          <a:xfrm>
            <a:off x="299249" y="1905000"/>
            <a:ext cx="5810604" cy="3855028"/>
          </a:xfrm>
          <a:prstGeom prst="rect">
            <a:avLst/>
          </a:prstGeom>
        </p:spPr>
      </p:pic>
      <p:sp>
        <p:nvSpPr>
          <p:cNvPr id="5" name="正方形/長方形 4"/>
          <p:cNvSpPr/>
          <p:nvPr/>
        </p:nvSpPr>
        <p:spPr>
          <a:xfrm>
            <a:off x="1587722" y="6352401"/>
            <a:ext cx="7701751" cy="276999"/>
          </a:xfrm>
          <a:prstGeom prst="rect">
            <a:avLst/>
          </a:prstGeom>
        </p:spPr>
        <p:txBody>
          <a:bodyPr wrap="square">
            <a:spAutoFit/>
          </a:bodyPr>
          <a:lstStyle/>
          <a:p>
            <a:r>
              <a:rPr lang="ja-JP" altLang="en-US" sz="1200" dirty="0"/>
              <a:t>http://www.preventioninstitute.org/index.php?option=com_jlibrary&amp;view=article&amp;id=114&amp;Itemid=127</a:t>
            </a:r>
          </a:p>
        </p:txBody>
      </p:sp>
    </p:spTree>
    <p:extLst>
      <p:ext uri="{BB962C8B-B14F-4D97-AF65-F5344CB8AC3E}">
        <p14:creationId xmlns:p14="http://schemas.microsoft.com/office/powerpoint/2010/main" val="215392040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Importance of evaluating NE</a:t>
            </a:r>
            <a:endParaRPr kumimoji="1" lang="ja-JP" altLang="en-US" dirty="0"/>
          </a:p>
        </p:txBody>
      </p:sp>
      <p:sp>
        <p:nvSpPr>
          <p:cNvPr id="4" name="矩形 26"/>
          <p:cNvSpPr/>
          <p:nvPr/>
        </p:nvSpPr>
        <p:spPr>
          <a:xfrm>
            <a:off x="3664494" y="3632549"/>
            <a:ext cx="6072230" cy="523220"/>
          </a:xfrm>
          <a:prstGeom prst="rect">
            <a:avLst/>
          </a:prstGeom>
          <a:ln>
            <a:solidFill>
              <a:schemeClr val="tx1"/>
            </a:solidFill>
          </a:ln>
        </p:spPr>
        <p:txBody>
          <a:bodyPr wrap="square">
            <a:spAutoFit/>
          </a:bodyPr>
          <a:lstStyle/>
          <a:p>
            <a:pPr algn="ctr"/>
            <a:r>
              <a:rPr lang="en-US" altLang="zh-CN" sz="2800" dirty="0" smtClean="0"/>
              <a:t>car-dependent neighborhood</a:t>
            </a:r>
            <a:endParaRPr lang="zh-CN" altLang="en-US" sz="2800" dirty="0"/>
          </a:p>
        </p:txBody>
      </p:sp>
      <p:sp>
        <p:nvSpPr>
          <p:cNvPr id="5" name="矩形 29"/>
          <p:cNvSpPr/>
          <p:nvPr/>
        </p:nvSpPr>
        <p:spPr>
          <a:xfrm>
            <a:off x="2592924" y="4883558"/>
            <a:ext cx="2357454" cy="954107"/>
          </a:xfrm>
          <a:prstGeom prst="rect">
            <a:avLst/>
          </a:prstGeom>
          <a:ln>
            <a:solidFill>
              <a:schemeClr val="tx1"/>
            </a:solidFill>
          </a:ln>
        </p:spPr>
        <p:txBody>
          <a:bodyPr wrap="square">
            <a:spAutoFit/>
          </a:bodyPr>
          <a:lstStyle/>
          <a:p>
            <a:r>
              <a:rPr lang="en-US" altLang="zh-CN" sz="2800" dirty="0" smtClean="0"/>
              <a:t>Overweight and obesity</a:t>
            </a:r>
            <a:endParaRPr lang="zh-CN" altLang="en-US" sz="2800" dirty="0"/>
          </a:p>
        </p:txBody>
      </p:sp>
      <p:sp>
        <p:nvSpPr>
          <p:cNvPr id="6" name="矩形 30"/>
          <p:cNvSpPr/>
          <p:nvPr/>
        </p:nvSpPr>
        <p:spPr>
          <a:xfrm>
            <a:off x="5450444" y="4883558"/>
            <a:ext cx="2500330" cy="954107"/>
          </a:xfrm>
          <a:prstGeom prst="rect">
            <a:avLst/>
          </a:prstGeom>
          <a:ln>
            <a:solidFill>
              <a:schemeClr val="tx1"/>
            </a:solidFill>
          </a:ln>
        </p:spPr>
        <p:txBody>
          <a:bodyPr wrap="square">
            <a:spAutoFit/>
          </a:bodyPr>
          <a:lstStyle/>
          <a:p>
            <a:r>
              <a:rPr lang="en-US" altLang="zh-CN" sz="2800" dirty="0" smtClean="0"/>
              <a:t>Greenhouse gas emissions</a:t>
            </a:r>
            <a:endParaRPr lang="zh-CN" altLang="en-US" sz="2800" dirty="0"/>
          </a:p>
        </p:txBody>
      </p:sp>
      <p:sp>
        <p:nvSpPr>
          <p:cNvPr id="7" name="矩形 31"/>
          <p:cNvSpPr/>
          <p:nvPr/>
        </p:nvSpPr>
        <p:spPr>
          <a:xfrm>
            <a:off x="8522277" y="4883558"/>
            <a:ext cx="2557451" cy="954107"/>
          </a:xfrm>
          <a:prstGeom prst="rect">
            <a:avLst/>
          </a:prstGeom>
          <a:ln>
            <a:solidFill>
              <a:schemeClr val="tx1"/>
            </a:solidFill>
          </a:ln>
        </p:spPr>
        <p:txBody>
          <a:bodyPr wrap="square">
            <a:spAutoFit/>
          </a:bodyPr>
          <a:lstStyle/>
          <a:p>
            <a:r>
              <a:rPr lang="en-US" altLang="zh-CN" sz="2800" dirty="0" smtClean="0"/>
              <a:t>Lack of social interactions</a:t>
            </a:r>
            <a:endParaRPr lang="zh-CN" altLang="en-US" sz="2800" dirty="0"/>
          </a:p>
        </p:txBody>
      </p:sp>
      <p:cxnSp>
        <p:nvCxnSpPr>
          <p:cNvPr id="8" name="肘形连接符 33"/>
          <p:cNvCxnSpPr>
            <a:stCxn id="4" idx="2"/>
            <a:endCxn id="5" idx="0"/>
          </p:cNvCxnSpPr>
          <p:nvPr/>
        </p:nvCxnSpPr>
        <p:spPr>
          <a:xfrm rot="5400000">
            <a:off x="4872236" y="3055184"/>
            <a:ext cx="727789" cy="2928958"/>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9" name="直接箭头连接符 35"/>
          <p:cNvCxnSpPr>
            <a:stCxn id="4" idx="2"/>
            <a:endCxn id="6" idx="0"/>
          </p:cNvCxnSpPr>
          <p:nvPr/>
        </p:nvCxnSpPr>
        <p:spPr>
          <a:xfrm>
            <a:off x="6700609" y="4155769"/>
            <a:ext cx="0" cy="727789"/>
          </a:xfrm>
          <a:prstGeom prst="straightConnector1">
            <a:avLst/>
          </a:prstGeom>
          <a:ln w="28575">
            <a:tailEnd type="arrow"/>
          </a:ln>
        </p:spPr>
        <p:style>
          <a:lnRef idx="1">
            <a:schemeClr val="accent1"/>
          </a:lnRef>
          <a:fillRef idx="0">
            <a:schemeClr val="accent1"/>
          </a:fillRef>
          <a:effectRef idx="0">
            <a:schemeClr val="accent1"/>
          </a:effectRef>
          <a:fontRef idx="minor">
            <a:schemeClr val="tx1"/>
          </a:fontRef>
        </p:style>
      </p:cxnSp>
      <p:cxnSp>
        <p:nvCxnSpPr>
          <p:cNvPr id="10" name="肘形连接符 37"/>
          <p:cNvCxnSpPr>
            <a:stCxn id="4" idx="2"/>
            <a:endCxn id="7" idx="0"/>
          </p:cNvCxnSpPr>
          <p:nvPr/>
        </p:nvCxnSpPr>
        <p:spPr>
          <a:xfrm rot="16200000" flipH="1">
            <a:off x="7886912" y="2969466"/>
            <a:ext cx="727789" cy="3100394"/>
          </a:xfrm>
          <a:prstGeom prst="bentConnector3">
            <a:avLst>
              <a:gd name="adj1" fmla="val 50000"/>
            </a:avLst>
          </a:prstGeom>
          <a:ln w="28575">
            <a:tailEnd type="arrow"/>
          </a:ln>
        </p:spPr>
        <p:style>
          <a:lnRef idx="1">
            <a:schemeClr val="accent1"/>
          </a:lnRef>
          <a:fillRef idx="0">
            <a:schemeClr val="accent1"/>
          </a:fillRef>
          <a:effectRef idx="0">
            <a:schemeClr val="accent1"/>
          </a:effectRef>
          <a:fontRef idx="minor">
            <a:schemeClr val="tx1"/>
          </a:fontRef>
        </p:style>
      </p:cxnSp>
      <p:sp>
        <p:nvSpPr>
          <p:cNvPr id="12" name="正方形/長方形 11"/>
          <p:cNvSpPr/>
          <p:nvPr/>
        </p:nvSpPr>
        <p:spPr>
          <a:xfrm>
            <a:off x="2592924" y="1706946"/>
            <a:ext cx="8795512" cy="1600438"/>
          </a:xfrm>
          <a:prstGeom prst="rect">
            <a:avLst/>
          </a:prstGeom>
        </p:spPr>
        <p:txBody>
          <a:bodyPr wrap="square">
            <a:spAutoFit/>
          </a:bodyPr>
          <a:lstStyle/>
          <a:p>
            <a:r>
              <a:rPr lang="en-US" altLang="zh-CN" sz="2000" dirty="0"/>
              <a:t>“car-dependent neighborhood</a:t>
            </a:r>
            <a:r>
              <a:rPr lang="en-US" altLang="zh-CN" sz="2000" dirty="0" smtClean="0"/>
              <a:t>”</a:t>
            </a:r>
            <a:r>
              <a:rPr lang="en-US" altLang="zh-CN" sz="2000" dirty="0"/>
              <a:t> is considered as “low-walkability community” which causes physical </a:t>
            </a:r>
            <a:r>
              <a:rPr lang="en-US" altLang="zh-CN" sz="2000" dirty="0" smtClean="0"/>
              <a:t>inactivity, increasing </a:t>
            </a:r>
            <a:r>
              <a:rPr lang="en-US" altLang="zh-CN" sz="2000" dirty="0"/>
              <a:t>greenhouse gas </a:t>
            </a:r>
            <a:r>
              <a:rPr lang="en-US" altLang="zh-CN" sz="2000" dirty="0" smtClean="0"/>
              <a:t>emissions and </a:t>
            </a:r>
            <a:r>
              <a:rPr lang="en-US" altLang="zh-CN" sz="2000" dirty="0"/>
              <a:t>Lack of social </a:t>
            </a:r>
            <a:r>
              <a:rPr lang="en-US" altLang="zh-CN" sz="2000" dirty="0" smtClean="0"/>
              <a:t>interactions(</a:t>
            </a:r>
            <a:r>
              <a:rPr lang="en-US" altLang="ja-JP" sz="2000" dirty="0"/>
              <a:t>residents have little chance to encounter each other by occasion</a:t>
            </a:r>
            <a:r>
              <a:rPr lang="en-US" altLang="zh-CN" sz="2000" dirty="0" smtClean="0"/>
              <a:t>).</a:t>
            </a:r>
            <a:endParaRPr lang="zh-CN" altLang="en-US" sz="2000" dirty="0"/>
          </a:p>
          <a:p>
            <a:endParaRPr lang="ja-JP" altLang="en-US" dirty="0"/>
          </a:p>
        </p:txBody>
      </p:sp>
    </p:spTree>
    <p:extLst>
      <p:ext uri="{BB962C8B-B14F-4D97-AF65-F5344CB8AC3E}">
        <p14:creationId xmlns:p14="http://schemas.microsoft.com/office/powerpoint/2010/main" val="3675852385"/>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Traditional way to evaluate NE</a:t>
            </a:r>
            <a:endParaRPr kumimoji="1" lang="ja-JP" altLang="en-US" dirty="0"/>
          </a:p>
        </p:txBody>
      </p:sp>
      <p:sp>
        <p:nvSpPr>
          <p:cNvPr id="3" name="コンテンツ プレースホルダー 2"/>
          <p:cNvSpPr>
            <a:spLocks noGrp="1"/>
          </p:cNvSpPr>
          <p:nvPr>
            <p:ph idx="1"/>
          </p:nvPr>
        </p:nvSpPr>
        <p:spPr>
          <a:xfrm>
            <a:off x="4253344" y="1818409"/>
            <a:ext cx="7083137" cy="4717473"/>
          </a:xfrm>
        </p:spPr>
        <p:txBody>
          <a:bodyPr/>
          <a:lstStyle/>
          <a:p>
            <a:r>
              <a:rPr lang="en-US" altLang="ja-JP" sz="3200" dirty="0" smtClean="0"/>
              <a:t>Neighborhood Environment Walkability Scale(NEWS</a:t>
            </a:r>
            <a:r>
              <a:rPr lang="en-US" altLang="ja-JP" sz="3200" dirty="0" smtClean="0"/>
              <a:t>)</a:t>
            </a:r>
          </a:p>
          <a:p>
            <a:endParaRPr kumimoji="1" lang="en-US" altLang="ja-JP" dirty="0"/>
          </a:p>
          <a:p>
            <a:r>
              <a:rPr lang="en-US" altLang="ja-JP" sz="2000" dirty="0"/>
              <a:t>The NEWS-A is an abbreviated version of the Neighborhood Environment Walkability Scale (NEWS). The abbreviated version was created in 2007 in an attempt to provide a more succinct and empirically-derived measure of various aspects of the built environment we purport to be related to walking.</a:t>
            </a:r>
            <a:endParaRPr kumimoji="1" lang="ja-JP" altLang="en-US" sz="2000" dirty="0"/>
          </a:p>
        </p:txBody>
      </p:sp>
      <p:sp>
        <p:nvSpPr>
          <p:cNvPr id="5" name="正方形/長方形 4"/>
          <p:cNvSpPr/>
          <p:nvPr/>
        </p:nvSpPr>
        <p:spPr>
          <a:xfrm>
            <a:off x="4480243" y="6257698"/>
            <a:ext cx="3264035" cy="276999"/>
          </a:xfrm>
          <a:prstGeom prst="rect">
            <a:avLst/>
          </a:prstGeom>
        </p:spPr>
        <p:txBody>
          <a:bodyPr wrap="none">
            <a:spAutoFit/>
          </a:bodyPr>
          <a:lstStyle/>
          <a:p>
            <a:r>
              <a:rPr lang="ja-JP" altLang="en-US" sz="1200" dirty="0"/>
              <a:t>http://sallis.ucsd.edu/measure_news.html</a:t>
            </a:r>
          </a:p>
        </p:txBody>
      </p:sp>
      <p:pic>
        <p:nvPicPr>
          <p:cNvPr id="6" name="図 5"/>
          <p:cNvPicPr>
            <a:picLocks noChangeAspect="1"/>
          </p:cNvPicPr>
          <p:nvPr/>
        </p:nvPicPr>
        <p:blipFill>
          <a:blip r:embed="rId2"/>
          <a:stretch>
            <a:fillRect/>
          </a:stretch>
        </p:blipFill>
        <p:spPr>
          <a:xfrm>
            <a:off x="190960" y="1812308"/>
            <a:ext cx="3894253" cy="5045691"/>
          </a:xfrm>
          <a:prstGeom prst="rect">
            <a:avLst/>
          </a:prstGeom>
        </p:spPr>
      </p:pic>
    </p:spTree>
    <p:extLst>
      <p:ext uri="{BB962C8B-B14F-4D97-AF65-F5344CB8AC3E}">
        <p14:creationId xmlns:p14="http://schemas.microsoft.com/office/powerpoint/2010/main" val="290234131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en-US" altLang="ja-JP" dirty="0" smtClean="0"/>
              <a:t>Traditional way to evaluate NE</a:t>
            </a:r>
            <a:endParaRPr kumimoji="1" lang="ja-JP" altLang="en-US" dirty="0"/>
          </a:p>
        </p:txBody>
      </p:sp>
      <p:sp>
        <p:nvSpPr>
          <p:cNvPr id="3" name="コンテンツ プレースホルダー 2"/>
          <p:cNvSpPr>
            <a:spLocks noGrp="1"/>
          </p:cNvSpPr>
          <p:nvPr>
            <p:ph idx="1"/>
          </p:nvPr>
        </p:nvSpPr>
        <p:spPr>
          <a:xfrm>
            <a:off x="4253344" y="1818409"/>
            <a:ext cx="6771411" cy="4717473"/>
          </a:xfrm>
        </p:spPr>
        <p:txBody>
          <a:bodyPr>
            <a:normAutofit/>
          </a:bodyPr>
          <a:lstStyle/>
          <a:p>
            <a:r>
              <a:rPr lang="en-US" altLang="ja-JP" sz="3200" dirty="0"/>
              <a:t>Neighborhood Quality of Life Study (NQLS</a:t>
            </a:r>
            <a:r>
              <a:rPr lang="en-US" altLang="ja-JP" sz="3200" dirty="0" smtClean="0"/>
              <a:t>)</a:t>
            </a:r>
          </a:p>
          <a:p>
            <a:endParaRPr lang="en-US" altLang="ja-JP" sz="2000" dirty="0" smtClean="0"/>
          </a:p>
          <a:p>
            <a:r>
              <a:rPr lang="en-US" altLang="ja-JP" sz="2000" dirty="0" smtClean="0"/>
              <a:t>NQLS was </a:t>
            </a:r>
            <a:r>
              <a:rPr lang="en-US" altLang="ja-JP" sz="2000" dirty="0"/>
              <a:t>designed to identify environmental correlates of physical activity. This observational study of 2,200 adults aged 20-65 randomly selected from 32 neighborhoods in two regions of the U.S. developed new </a:t>
            </a:r>
            <a:r>
              <a:rPr lang="en-US" altLang="ja-JP" sz="2000" dirty="0" smtClean="0"/>
              <a:t>measures </a:t>
            </a:r>
            <a:r>
              <a:rPr lang="en-US" altLang="ja-JP" sz="2000" dirty="0"/>
              <a:t>for studying </a:t>
            </a:r>
            <a:r>
              <a:rPr lang="en-US" altLang="ja-JP" sz="2000" dirty="0" smtClean="0"/>
              <a:t>NE associations </a:t>
            </a:r>
            <a:r>
              <a:rPr lang="en-US" altLang="ja-JP" sz="2000" dirty="0"/>
              <a:t>with health behaviors.</a:t>
            </a:r>
            <a:endParaRPr kumimoji="1" lang="ja-JP" altLang="en-US" sz="2000" dirty="0"/>
          </a:p>
        </p:txBody>
      </p:sp>
      <p:sp>
        <p:nvSpPr>
          <p:cNvPr id="5" name="正方形/長方形 4"/>
          <p:cNvSpPr/>
          <p:nvPr/>
        </p:nvSpPr>
        <p:spPr>
          <a:xfrm>
            <a:off x="4480243" y="6257698"/>
            <a:ext cx="3171061" cy="276999"/>
          </a:xfrm>
          <a:prstGeom prst="rect">
            <a:avLst/>
          </a:prstGeom>
        </p:spPr>
        <p:txBody>
          <a:bodyPr wrap="none">
            <a:spAutoFit/>
          </a:bodyPr>
          <a:lstStyle/>
          <a:p>
            <a:r>
              <a:rPr lang="en-US" altLang="ja-JP" sz="1200" dirty="0"/>
              <a:t>http://sallis.ucsd.edu/measure_nqls.html</a:t>
            </a:r>
            <a:endParaRPr lang="ja-JP" altLang="en-US" sz="1200" dirty="0"/>
          </a:p>
        </p:txBody>
      </p:sp>
      <p:pic>
        <p:nvPicPr>
          <p:cNvPr id="7" name="図 6"/>
          <p:cNvPicPr>
            <a:picLocks noChangeAspect="1"/>
          </p:cNvPicPr>
          <p:nvPr/>
        </p:nvPicPr>
        <p:blipFill>
          <a:blip r:embed="rId2"/>
          <a:stretch>
            <a:fillRect/>
          </a:stretch>
        </p:blipFill>
        <p:spPr>
          <a:xfrm>
            <a:off x="247035" y="1813881"/>
            <a:ext cx="3909329" cy="5044120"/>
          </a:xfrm>
          <a:prstGeom prst="rect">
            <a:avLst/>
          </a:prstGeom>
        </p:spPr>
      </p:pic>
    </p:spTree>
    <p:extLst>
      <p:ext uri="{BB962C8B-B14F-4D97-AF65-F5344CB8AC3E}">
        <p14:creationId xmlns:p14="http://schemas.microsoft.com/office/powerpoint/2010/main" val="24512664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in evaluating NE</a:t>
            </a:r>
            <a:endParaRPr kumimoji="1" lang="ja-JP" altLang="en-US" dirty="0"/>
          </a:p>
        </p:txBody>
      </p:sp>
      <p:sp>
        <p:nvSpPr>
          <p:cNvPr id="3" name="コンテンツ プレースホルダー 2"/>
          <p:cNvSpPr>
            <a:spLocks noGrp="1"/>
          </p:cNvSpPr>
          <p:nvPr>
            <p:ph idx="1"/>
          </p:nvPr>
        </p:nvSpPr>
        <p:spPr>
          <a:xfrm>
            <a:off x="2454131" y="1728355"/>
            <a:ext cx="4775825" cy="4173682"/>
          </a:xfrm>
        </p:spPr>
        <p:txBody>
          <a:bodyPr/>
          <a:lstStyle/>
          <a:p>
            <a:pPr marL="0" indent="0">
              <a:buNone/>
            </a:pPr>
            <a:r>
              <a:rPr lang="en-US" altLang="ja-JP" sz="3200" b="1" dirty="0" smtClean="0"/>
              <a:t>Spatial Information</a:t>
            </a:r>
          </a:p>
          <a:p>
            <a:endParaRPr lang="en-US" altLang="ja-JP" dirty="0" smtClean="0"/>
          </a:p>
          <a:p>
            <a:r>
              <a:rPr lang="en-US" altLang="ja-JP" sz="2000" dirty="0" smtClean="0"/>
              <a:t>Capture</a:t>
            </a:r>
          </a:p>
          <a:p>
            <a:r>
              <a:rPr lang="en-US" altLang="ja-JP" sz="2000" dirty="0" smtClean="0"/>
              <a:t>Storage</a:t>
            </a:r>
          </a:p>
          <a:p>
            <a:r>
              <a:rPr lang="en-US" altLang="ja-JP" sz="2000" dirty="0" smtClean="0"/>
              <a:t>Manipulation</a:t>
            </a:r>
          </a:p>
          <a:p>
            <a:r>
              <a:rPr lang="en-US" altLang="ja-JP" sz="2000" dirty="0" smtClean="0"/>
              <a:t>Analysis</a:t>
            </a:r>
          </a:p>
          <a:p>
            <a:r>
              <a:rPr lang="en-US" altLang="ja-JP" sz="2000" dirty="0" smtClean="0"/>
              <a:t>Modelling</a:t>
            </a:r>
          </a:p>
          <a:p>
            <a:r>
              <a:rPr lang="en-US" altLang="ja-JP" sz="2000" dirty="0" smtClean="0"/>
              <a:t>Retrieval</a:t>
            </a:r>
          </a:p>
          <a:p>
            <a:r>
              <a:rPr lang="en-US" altLang="ja-JP" sz="2000" dirty="0"/>
              <a:t>graphic presentation</a:t>
            </a:r>
            <a:endParaRPr kumimoji="1" lang="ja-JP" altLang="en-US" sz="2000" dirty="0"/>
          </a:p>
        </p:txBody>
      </p:sp>
      <p:pic>
        <p:nvPicPr>
          <p:cNvPr id="4" name="図 3"/>
          <p:cNvPicPr>
            <a:picLocks noChangeAspect="1"/>
          </p:cNvPicPr>
          <p:nvPr/>
        </p:nvPicPr>
        <p:blipFill>
          <a:blip r:embed="rId2"/>
          <a:stretch>
            <a:fillRect/>
          </a:stretch>
        </p:blipFill>
        <p:spPr>
          <a:xfrm>
            <a:off x="7229956" y="1905000"/>
            <a:ext cx="4962044" cy="4350327"/>
          </a:xfrm>
          <a:prstGeom prst="rect">
            <a:avLst/>
          </a:prstGeom>
        </p:spPr>
      </p:pic>
      <p:sp>
        <p:nvSpPr>
          <p:cNvPr id="5" name="正方形/長方形 4"/>
          <p:cNvSpPr/>
          <p:nvPr/>
        </p:nvSpPr>
        <p:spPr>
          <a:xfrm>
            <a:off x="7229956" y="6431972"/>
            <a:ext cx="1992723" cy="276999"/>
          </a:xfrm>
          <a:prstGeom prst="rect">
            <a:avLst/>
          </a:prstGeom>
        </p:spPr>
        <p:txBody>
          <a:bodyPr wrap="square">
            <a:spAutoFit/>
          </a:bodyPr>
          <a:lstStyle/>
          <a:p>
            <a:r>
              <a:rPr lang="en-US" altLang="ja-JP" sz="1200" dirty="0"/>
              <a:t>(</a:t>
            </a:r>
            <a:r>
              <a:rPr lang="en-US" altLang="ja-JP" sz="1200" dirty="0" smtClean="0"/>
              <a:t>Leslie</a:t>
            </a:r>
            <a:r>
              <a:rPr lang="en-US" altLang="ja-JP" sz="1200" dirty="0"/>
              <a:t>, Eva, et al</a:t>
            </a:r>
            <a:r>
              <a:rPr lang="en-US" altLang="ja-JP" sz="1200" dirty="0" smtClean="0"/>
              <a:t>.) </a:t>
            </a:r>
            <a:endParaRPr lang="ja-JP" altLang="en-US" sz="1200" dirty="0"/>
          </a:p>
        </p:txBody>
      </p:sp>
    </p:spTree>
    <p:extLst>
      <p:ext uri="{BB962C8B-B14F-4D97-AF65-F5344CB8AC3E}">
        <p14:creationId xmlns:p14="http://schemas.microsoft.com/office/powerpoint/2010/main" val="8864205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454131" y="624110"/>
            <a:ext cx="8911687" cy="1280890"/>
          </a:xfrm>
        </p:spPr>
        <p:txBody>
          <a:bodyPr/>
          <a:lstStyle/>
          <a:p>
            <a:r>
              <a:rPr kumimoji="1" lang="en-US" altLang="ja-JP" dirty="0" smtClean="0"/>
              <a:t>GIS in evaluating NE</a:t>
            </a:r>
            <a:endParaRPr kumimoji="1" lang="ja-JP" altLang="en-US" dirty="0"/>
          </a:p>
        </p:txBody>
      </p:sp>
      <p:sp>
        <p:nvSpPr>
          <p:cNvPr id="3" name="コンテンツ プレースホルダー 2"/>
          <p:cNvSpPr>
            <a:spLocks noGrp="1"/>
          </p:cNvSpPr>
          <p:nvPr>
            <p:ph idx="1"/>
          </p:nvPr>
        </p:nvSpPr>
        <p:spPr>
          <a:xfrm>
            <a:off x="2454131" y="1728355"/>
            <a:ext cx="4775825" cy="4173682"/>
          </a:xfrm>
        </p:spPr>
        <p:txBody>
          <a:bodyPr>
            <a:normAutofit/>
          </a:bodyPr>
          <a:lstStyle/>
          <a:p>
            <a:pPr marL="0" indent="0">
              <a:buNone/>
            </a:pPr>
            <a:r>
              <a:rPr lang="en-US" altLang="ja-JP" sz="3200" b="1" dirty="0" smtClean="0"/>
              <a:t>Objective Spatial Data</a:t>
            </a:r>
          </a:p>
          <a:p>
            <a:endParaRPr lang="en-US" altLang="ja-JP" dirty="0" smtClean="0"/>
          </a:p>
          <a:p>
            <a:r>
              <a:rPr lang="en-US" altLang="ja-JP" sz="2400" dirty="0" smtClean="0"/>
              <a:t>Point: locations of facilities, trees, streetlights, etc.</a:t>
            </a:r>
          </a:p>
          <a:p>
            <a:r>
              <a:rPr kumimoji="1" lang="en-US" altLang="ja-JP" sz="2400" dirty="0" smtClean="0"/>
              <a:t>Line: </a:t>
            </a:r>
            <a:r>
              <a:rPr lang="en-US" altLang="ja-JP" sz="2400" dirty="0"/>
              <a:t>s</a:t>
            </a:r>
            <a:r>
              <a:rPr kumimoji="1" lang="en-US" altLang="ja-JP" sz="2400" dirty="0" smtClean="0"/>
              <a:t>treet network, land topography, etc.</a:t>
            </a:r>
          </a:p>
          <a:p>
            <a:r>
              <a:rPr lang="en-US" altLang="ja-JP" sz="2400" dirty="0" smtClean="0"/>
              <a:t>Polygon: commercial land use, residential land use, institutional land use, etc.</a:t>
            </a:r>
            <a:endParaRPr kumimoji="1" lang="ja-JP" altLang="en-US" sz="2400" dirty="0"/>
          </a:p>
        </p:txBody>
      </p:sp>
      <p:pic>
        <p:nvPicPr>
          <p:cNvPr id="1026" name="Picture 2" descr="A map of an address in a neighborhood"/>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432097" y="1900670"/>
            <a:ext cx="4219575" cy="3829051"/>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7229956" y="6108808"/>
            <a:ext cx="4551652" cy="276999"/>
          </a:xfrm>
          <a:prstGeom prst="rect">
            <a:avLst/>
          </a:prstGeom>
        </p:spPr>
        <p:txBody>
          <a:bodyPr wrap="square">
            <a:spAutoFit/>
          </a:bodyPr>
          <a:lstStyle/>
          <a:p>
            <a:r>
              <a:rPr lang="en-US" altLang="ja-JP" sz="1200" dirty="0"/>
              <a:t>http://www.ncbi.nlm.nih.gov/pmc/articles/PMC1277960/</a:t>
            </a:r>
            <a:endParaRPr lang="ja-JP" altLang="en-US" sz="1200" dirty="0"/>
          </a:p>
        </p:txBody>
      </p:sp>
    </p:spTree>
    <p:extLst>
      <p:ext uri="{BB962C8B-B14F-4D97-AF65-F5344CB8AC3E}">
        <p14:creationId xmlns:p14="http://schemas.microsoft.com/office/powerpoint/2010/main" val="82801169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2520188" y="624110"/>
            <a:ext cx="8911687" cy="1280890"/>
          </a:xfrm>
        </p:spPr>
        <p:txBody>
          <a:bodyPr/>
          <a:lstStyle/>
          <a:p>
            <a:r>
              <a:rPr kumimoji="1" lang="en-US" altLang="ja-JP" dirty="0" smtClean="0"/>
              <a:t>Attributes selection</a:t>
            </a:r>
            <a:endParaRPr kumimoji="1" lang="ja-JP" altLang="en-US" dirty="0"/>
          </a:p>
        </p:txBody>
      </p:sp>
      <p:sp>
        <p:nvSpPr>
          <p:cNvPr id="6" name="正方形/長方形 5"/>
          <p:cNvSpPr/>
          <p:nvPr/>
        </p:nvSpPr>
        <p:spPr>
          <a:xfrm>
            <a:off x="2092037" y="2070373"/>
            <a:ext cx="6096000" cy="2759730"/>
          </a:xfrm>
          <a:prstGeom prst="rect">
            <a:avLst/>
          </a:prstGeom>
        </p:spPr>
        <p:txBody>
          <a:bodyPr>
            <a:spAutoFit/>
          </a:bodyPr>
          <a:lstStyle/>
          <a:p>
            <a:pPr marL="342900" indent="-342900" defTabSz="457200">
              <a:spcBef>
                <a:spcPts val="1000"/>
              </a:spcBef>
              <a:buClr>
                <a:schemeClr val="accent1"/>
              </a:buClr>
              <a:buFont typeface="Wingdings 3" charset="2"/>
              <a:buChar char=""/>
            </a:pPr>
            <a:r>
              <a:rPr lang="en-US" altLang="zh-CN" sz="2800" dirty="0" smtClean="0">
                <a:solidFill>
                  <a:schemeClr val="tx1">
                    <a:lumMod val="75000"/>
                    <a:lumOff val="25000"/>
                  </a:schemeClr>
                </a:solidFill>
              </a:rPr>
              <a:t>Residential </a:t>
            </a:r>
            <a:r>
              <a:rPr lang="en-US" altLang="zh-CN" sz="2800" dirty="0">
                <a:solidFill>
                  <a:schemeClr val="tx1">
                    <a:lumMod val="75000"/>
                    <a:lumOff val="25000"/>
                  </a:schemeClr>
                </a:solidFill>
              </a:rPr>
              <a:t>density</a:t>
            </a:r>
          </a:p>
          <a:p>
            <a:pPr marL="342900" indent="-342900" defTabSz="457200">
              <a:spcBef>
                <a:spcPts val="1000"/>
              </a:spcBef>
              <a:buClr>
                <a:schemeClr val="accent1"/>
              </a:buClr>
              <a:buFont typeface="Wingdings 3" charset="2"/>
              <a:buChar char=""/>
            </a:pPr>
            <a:r>
              <a:rPr lang="en-US" altLang="zh-CN" sz="2800" dirty="0">
                <a:solidFill>
                  <a:schemeClr val="tx1">
                    <a:lumMod val="75000"/>
                    <a:lumOff val="25000"/>
                  </a:schemeClr>
                </a:solidFill>
              </a:rPr>
              <a:t>Street connectivity</a:t>
            </a:r>
          </a:p>
          <a:p>
            <a:pPr marL="342900" indent="-342900" defTabSz="457200">
              <a:spcBef>
                <a:spcPts val="1000"/>
              </a:spcBef>
              <a:buClr>
                <a:schemeClr val="accent1"/>
              </a:buClr>
              <a:buFont typeface="Wingdings 3" charset="2"/>
              <a:buChar char=""/>
            </a:pPr>
            <a:r>
              <a:rPr lang="en-US" altLang="zh-CN" sz="2800" dirty="0">
                <a:solidFill>
                  <a:schemeClr val="tx1">
                    <a:lumMod val="75000"/>
                    <a:lumOff val="25000"/>
                  </a:schemeClr>
                </a:solidFill>
              </a:rPr>
              <a:t>Land use </a:t>
            </a:r>
            <a:r>
              <a:rPr lang="en-US" altLang="zh-CN" sz="2800" dirty="0" smtClean="0">
                <a:solidFill>
                  <a:schemeClr val="tx1">
                    <a:lumMod val="75000"/>
                    <a:lumOff val="25000"/>
                  </a:schemeClr>
                </a:solidFill>
              </a:rPr>
              <a:t>mix diversity</a:t>
            </a:r>
            <a:endParaRPr lang="en-US" altLang="zh-CN" sz="2800" dirty="0">
              <a:solidFill>
                <a:schemeClr val="tx1">
                  <a:lumMod val="75000"/>
                  <a:lumOff val="25000"/>
                </a:schemeClr>
              </a:solidFill>
            </a:endParaRPr>
          </a:p>
          <a:p>
            <a:pPr marL="342900" indent="-342900" defTabSz="457200">
              <a:spcBef>
                <a:spcPts val="1000"/>
              </a:spcBef>
              <a:buClr>
                <a:schemeClr val="accent1"/>
              </a:buClr>
              <a:buFont typeface="Wingdings 3" charset="2"/>
              <a:buChar char=""/>
            </a:pPr>
            <a:r>
              <a:rPr lang="en-US" altLang="zh-CN" sz="2800" dirty="0">
                <a:solidFill>
                  <a:schemeClr val="tx1">
                    <a:lumMod val="75000"/>
                    <a:lumOff val="25000"/>
                  </a:schemeClr>
                </a:solidFill>
              </a:rPr>
              <a:t>Aesthetics</a:t>
            </a:r>
          </a:p>
          <a:p>
            <a:pPr marL="342900" indent="-342900" defTabSz="457200">
              <a:spcBef>
                <a:spcPts val="1000"/>
              </a:spcBef>
              <a:buClr>
                <a:schemeClr val="accent1"/>
              </a:buClr>
              <a:buFont typeface="Wingdings 3" charset="2"/>
              <a:buChar char=""/>
            </a:pPr>
            <a:r>
              <a:rPr lang="en-US" altLang="zh-CN" sz="2800" dirty="0">
                <a:solidFill>
                  <a:schemeClr val="tx1">
                    <a:lumMod val="75000"/>
                    <a:lumOff val="25000"/>
                  </a:schemeClr>
                </a:solidFill>
              </a:rPr>
              <a:t>Safety</a:t>
            </a:r>
            <a:endParaRPr lang="zh-CN" altLang="en-US" sz="2800" dirty="0">
              <a:solidFill>
                <a:schemeClr val="tx1">
                  <a:lumMod val="75000"/>
                  <a:lumOff val="25000"/>
                </a:schemeClr>
              </a:solidFill>
            </a:endParaRPr>
          </a:p>
        </p:txBody>
      </p:sp>
      <p:pic>
        <p:nvPicPr>
          <p:cNvPr id="5122" name="Picture 2" descr="http://www.esri.com/news/arcuser/0112/graphics/walkability_3-l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350164" y="2070373"/>
            <a:ext cx="5670936" cy="3498273"/>
          </a:xfrm>
          <a:prstGeom prst="rect">
            <a:avLst/>
          </a:prstGeom>
          <a:noFill/>
          <a:extLst>
            <a:ext uri="{909E8E84-426E-40DD-AFC4-6F175D3DCCD1}">
              <a14:hiddenFill xmlns:a14="http://schemas.microsoft.com/office/drawing/2010/main">
                <a:solidFill>
                  <a:srgbClr val="FFFFFF"/>
                </a:solidFill>
              </a14:hiddenFill>
            </a:ext>
          </a:extLst>
        </p:spPr>
      </p:pic>
      <p:sp>
        <p:nvSpPr>
          <p:cNvPr id="7" name="正方形/長方形 6"/>
          <p:cNvSpPr/>
          <p:nvPr/>
        </p:nvSpPr>
        <p:spPr>
          <a:xfrm>
            <a:off x="6586307" y="5734019"/>
            <a:ext cx="5434793" cy="276999"/>
          </a:xfrm>
          <a:prstGeom prst="rect">
            <a:avLst/>
          </a:prstGeom>
        </p:spPr>
        <p:txBody>
          <a:bodyPr wrap="square">
            <a:spAutoFit/>
          </a:bodyPr>
          <a:lstStyle/>
          <a:p>
            <a:r>
              <a:rPr lang="ja-JP" altLang="en-US" sz="1200" dirty="0"/>
              <a:t>http://www.esri.com/news/arcuser/0112/modeling-walkability.html</a:t>
            </a:r>
          </a:p>
        </p:txBody>
      </p:sp>
    </p:spTree>
    <p:extLst>
      <p:ext uri="{BB962C8B-B14F-4D97-AF65-F5344CB8AC3E}">
        <p14:creationId xmlns:p14="http://schemas.microsoft.com/office/powerpoint/2010/main" val="416959052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en-US" altLang="ja-JP" dirty="0" smtClean="0"/>
              <a:t>Attributes selection</a:t>
            </a:r>
            <a:endParaRPr kumimoji="1" lang="ja-JP" altLang="en-US" dirty="0"/>
          </a:p>
        </p:txBody>
      </p:sp>
      <p:sp>
        <p:nvSpPr>
          <p:cNvPr id="3" name="コンテンツ プレースホルダー 2"/>
          <p:cNvSpPr>
            <a:spLocks noGrp="1"/>
          </p:cNvSpPr>
          <p:nvPr>
            <p:ph idx="1"/>
          </p:nvPr>
        </p:nvSpPr>
        <p:spPr>
          <a:xfrm>
            <a:off x="2592925" y="1686791"/>
            <a:ext cx="4961266" cy="4589318"/>
          </a:xfrm>
        </p:spPr>
        <p:txBody>
          <a:bodyPr/>
          <a:lstStyle/>
          <a:p>
            <a:pPr lvl="0" defTabSz="914400">
              <a:spcBef>
                <a:spcPct val="20000"/>
              </a:spcBef>
              <a:buClrTx/>
              <a:buFont typeface="Arial" pitchFamily="34" charset="0"/>
              <a:buChar char="•"/>
            </a:pPr>
            <a:r>
              <a:rPr kumimoji="0" lang="en-US" altLang="zh-CN" sz="3200" dirty="0" smtClean="0">
                <a:solidFill>
                  <a:prstClr val="black"/>
                </a:solidFill>
                <a:latin typeface="Calibri"/>
                <a:ea typeface="宋体" panose="02010600030101010101" pitchFamily="2" charset="-122"/>
              </a:rPr>
              <a:t>Residential density</a:t>
            </a:r>
          </a:p>
          <a:p>
            <a:pPr marL="0" lvl="0" indent="0" defTabSz="914400">
              <a:spcBef>
                <a:spcPct val="20000"/>
              </a:spcBef>
              <a:buClrTx/>
              <a:buNone/>
            </a:pPr>
            <a:endParaRPr kumimoji="0" lang="en-US" altLang="zh-CN" sz="2400" dirty="0" smtClean="0">
              <a:solidFill>
                <a:prstClr val="black"/>
              </a:solidFill>
              <a:latin typeface="Calibri"/>
              <a:ea typeface="宋体" panose="02010600030101010101" pitchFamily="2" charset="-122"/>
            </a:endParaRPr>
          </a:p>
          <a:p>
            <a:pPr marL="0" lvl="0" indent="0" defTabSz="914400">
              <a:spcBef>
                <a:spcPct val="20000"/>
              </a:spcBef>
              <a:buClrTx/>
              <a:buNone/>
            </a:pPr>
            <a:r>
              <a:rPr kumimoji="0" lang="en-US" altLang="zh-CN" sz="2800" dirty="0" smtClean="0">
                <a:solidFill>
                  <a:prstClr val="black"/>
                </a:solidFill>
                <a:latin typeface="Calibri"/>
                <a:ea typeface="宋体" panose="02010600030101010101" pitchFamily="2" charset="-122"/>
              </a:rPr>
              <a:t>Higher </a:t>
            </a:r>
            <a:r>
              <a:rPr kumimoji="0" lang="en-US" altLang="zh-CN" sz="2800" dirty="0">
                <a:solidFill>
                  <a:prstClr val="black"/>
                </a:solidFill>
                <a:latin typeface="Calibri"/>
                <a:ea typeface="宋体" panose="02010600030101010101" pitchFamily="2" charset="-122"/>
              </a:rPr>
              <a:t>density indicates higher accessibility to variety of complementary activities and  more time consumed in driving and parking.</a:t>
            </a:r>
          </a:p>
          <a:p>
            <a:pPr lvl="0" defTabSz="914400">
              <a:spcBef>
                <a:spcPct val="20000"/>
              </a:spcBef>
              <a:buClrTx/>
              <a:buFont typeface="Arial" pitchFamily="34" charset="0"/>
              <a:buChar char="•"/>
            </a:pPr>
            <a:endParaRPr kumimoji="0" lang="en-US" altLang="zh-CN" sz="3200" dirty="0" smtClean="0">
              <a:solidFill>
                <a:prstClr val="black"/>
              </a:solidFill>
              <a:latin typeface="Calibri"/>
              <a:ea typeface="宋体" panose="02010600030101010101" pitchFamily="2" charset="-122"/>
            </a:endParaRPr>
          </a:p>
          <a:p>
            <a:endParaRPr kumimoji="1" lang="ja-JP" altLang="en-US" dirty="0"/>
          </a:p>
        </p:txBody>
      </p:sp>
      <p:pic>
        <p:nvPicPr>
          <p:cNvPr id="4" name="図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7843805" y="1395845"/>
            <a:ext cx="3660807" cy="5171209"/>
          </a:xfrm>
          <a:prstGeom prst="rect">
            <a:avLst/>
          </a:prstGeom>
        </p:spPr>
      </p:pic>
    </p:spTree>
    <p:extLst>
      <p:ext uri="{BB962C8B-B14F-4D97-AF65-F5344CB8AC3E}">
        <p14:creationId xmlns:p14="http://schemas.microsoft.com/office/powerpoint/2010/main" val="3494285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ウィスプ">
  <a:themeElements>
    <a:clrScheme name="ウィスプ">
      <a:dk1>
        <a:sysClr val="windowText" lastClr="000000"/>
      </a:dk1>
      <a:lt1>
        <a:sysClr val="window" lastClr="FFFFFF"/>
      </a:lt1>
      <a:dk2>
        <a:srgbClr val="2E5369"/>
      </a:dk2>
      <a:lt2>
        <a:srgbClr val="CFE2E7"/>
      </a:lt2>
      <a:accent1>
        <a:srgbClr val="353535"/>
      </a:accent1>
      <a:accent2>
        <a:srgbClr val="31B4E6"/>
      </a:accent2>
      <a:accent3>
        <a:srgbClr val="265991"/>
      </a:accent3>
      <a:accent4>
        <a:srgbClr val="7E40CC"/>
      </a:accent4>
      <a:accent5>
        <a:srgbClr val="B927E9"/>
      </a:accent5>
      <a:accent6>
        <a:srgbClr val="E833BF"/>
      </a:accent6>
      <a:hlink>
        <a:srgbClr val="2DA0F1"/>
      </a:hlink>
      <a:folHlink>
        <a:srgbClr val="7ED1E6"/>
      </a:folHlink>
    </a:clrScheme>
    <a:fontScheme name="ウィスプ">
      <a:maj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panose="020B0502020202020204"/>
        <a:ea typeface=""/>
        <a:cs typeface=""/>
        <a:font script="Jpan" typeface="メイリオ"/>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ウィスプ">
      <a:fillStyleLst>
        <a:solidFill>
          <a:schemeClr val="phClr"/>
        </a:solidFill>
        <a:solidFill>
          <a:schemeClr val="phClr">
            <a:tint val="70000"/>
            <a:lumMod val="104000"/>
          </a:schemeClr>
        </a:solidFill>
        <a:gradFill rotWithShape="1">
          <a:gsLst>
            <a:gs pos="0">
              <a:schemeClr val="phClr">
                <a:tint val="96000"/>
                <a:lumMod val="104000"/>
              </a:schemeClr>
            </a:gs>
            <a:gs pos="100000">
              <a:schemeClr val="phClr">
                <a:shade val="98000"/>
                <a:lumMod val="94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2225" cap="rnd" cmpd="sng" algn="ctr">
          <a:solidFill>
            <a:schemeClr val="phClr"/>
          </a:solidFill>
          <a:prstDash val="solid"/>
        </a:ln>
      </a:lnStyleLst>
      <a:effectStyleLst>
        <a:effectStyle>
          <a:effectLst/>
        </a:effectStyle>
        <a:effectStyle>
          <a:effectLst>
            <a:outerShdw blurRad="38100" dist="25400" dir="5400000" rotWithShape="0">
              <a:srgbClr val="000000">
                <a:alpha val="25000"/>
              </a:srgbClr>
            </a:outerShdw>
          </a:effectLst>
        </a:effectStyle>
        <a:effectStyle>
          <a:effectLst>
            <a:outerShdw blurRad="50800" dist="38100" dir="5400000" rotWithShape="0">
              <a:srgbClr val="000000">
                <a:alpha val="60000"/>
              </a:srgbClr>
            </a:outerShdw>
          </a:effectLst>
        </a:effectStyle>
      </a:effectStyleLst>
      <a:bgFillStyleLst>
        <a:solidFill>
          <a:schemeClr val="phClr"/>
        </a:solidFill>
        <a:gradFill rotWithShape="1">
          <a:gsLst>
            <a:gs pos="0">
              <a:schemeClr val="phClr">
                <a:tint val="90000"/>
                <a:lumMod val="120000"/>
              </a:schemeClr>
            </a:gs>
            <a:gs pos="100000">
              <a:schemeClr val="phClr">
                <a:shade val="98000"/>
                <a:satMod val="120000"/>
                <a:lumMod val="98000"/>
              </a:schemeClr>
            </a:gs>
          </a:gsLst>
          <a:lin ang="5400000" scaled="0"/>
        </a:gradFill>
        <a:gradFill rotWithShape="1">
          <a:gsLst>
            <a:gs pos="0">
              <a:schemeClr val="phClr">
                <a:tint val="90000"/>
                <a:satMod val="92000"/>
                <a:lumMod val="120000"/>
              </a:schemeClr>
            </a:gs>
            <a:gs pos="100000">
              <a:schemeClr val="phClr">
                <a:shade val="98000"/>
                <a:satMod val="120000"/>
                <a:lumMod val="98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Wisp" id="{7CB32D59-10C0-40DD-B7BD-2E94284A981C}" vid="{4F34B87B-9C7A-41AE-A6CB-48536223DFFD}"/>
    </a:ext>
  </a:extLst>
</a:theme>
</file>

<file path=docProps/app.xml><?xml version="1.0" encoding="utf-8"?>
<Properties xmlns="http://schemas.openxmlformats.org/officeDocument/2006/extended-properties" xmlns:vt="http://schemas.openxmlformats.org/officeDocument/2006/docPropsVTypes">
  <Template>Wisp</Template>
  <TotalTime>949</TotalTime>
  <Words>880</Words>
  <Application>Microsoft Office PowerPoint</Application>
  <PresentationFormat>ワイド画面</PresentationFormat>
  <Paragraphs>124</Paragraphs>
  <Slides>19</Slides>
  <Notes>0</Notes>
  <HiddenSlides>0</HiddenSlides>
  <MMClips>0</MMClips>
  <ScaleCrop>false</ScaleCrop>
  <HeadingPairs>
    <vt:vector size="6" baseType="variant">
      <vt:variant>
        <vt:lpstr>使用されているフォント</vt:lpstr>
      </vt:variant>
      <vt:variant>
        <vt:i4>7</vt:i4>
      </vt:variant>
      <vt:variant>
        <vt:lpstr>テーマ</vt:lpstr>
      </vt:variant>
      <vt:variant>
        <vt:i4>1</vt:i4>
      </vt:variant>
      <vt:variant>
        <vt:lpstr>スライド タイトル</vt:lpstr>
      </vt:variant>
      <vt:variant>
        <vt:i4>19</vt:i4>
      </vt:variant>
    </vt:vector>
  </HeadingPairs>
  <TitlesOfParts>
    <vt:vector size="27" baseType="lpstr">
      <vt:lpstr>SimSun</vt:lpstr>
      <vt:lpstr>幼圆</vt:lpstr>
      <vt:lpstr>メイリオ</vt:lpstr>
      <vt:lpstr>Arial</vt:lpstr>
      <vt:lpstr>Calibri</vt:lpstr>
      <vt:lpstr>Century Gothic</vt:lpstr>
      <vt:lpstr>Wingdings 3</vt:lpstr>
      <vt:lpstr>ウィスプ</vt:lpstr>
      <vt:lpstr>GIS  in Evaluating Neighborhood Environment</vt:lpstr>
      <vt:lpstr>Importance of evaluating NE</vt:lpstr>
      <vt:lpstr>Importance of evaluating NE</vt:lpstr>
      <vt:lpstr>Traditional way to evaluate NE</vt:lpstr>
      <vt:lpstr>Traditional way to evaluate NE</vt:lpstr>
      <vt:lpstr>GIS in evaluating NE</vt:lpstr>
      <vt:lpstr>GIS in evaluating NE</vt:lpstr>
      <vt:lpstr>Attributes selection</vt:lpstr>
      <vt:lpstr>Attributes selection</vt:lpstr>
      <vt:lpstr>Attributes selection</vt:lpstr>
      <vt:lpstr>Attributes selection</vt:lpstr>
      <vt:lpstr>Attributes selection</vt:lpstr>
      <vt:lpstr>Attributes selection</vt:lpstr>
      <vt:lpstr>Attributes selection</vt:lpstr>
      <vt:lpstr>Result and discussion</vt:lpstr>
      <vt:lpstr>Result and discussion</vt:lpstr>
      <vt:lpstr>Conclusion</vt:lpstr>
      <vt:lpstr>Conclusion(GIS in evaluating NE)</vt:lpstr>
      <vt:lpstr>Reference</vt:lpstr>
    </vt:vector>
  </TitlesOfParts>
  <Company>筑波大学</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GIS in Evaluating Built Environment</dc:title>
  <dc:creator>English</dc:creator>
  <cp:lastModifiedBy>English</cp:lastModifiedBy>
  <cp:revision>28</cp:revision>
  <dcterms:created xsi:type="dcterms:W3CDTF">2014-07-31T12:16:05Z</dcterms:created>
  <dcterms:modified xsi:type="dcterms:W3CDTF">2014-08-03T19:09:37Z</dcterms:modified>
</cp:coreProperties>
</file>