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0" r:id="rId3"/>
    <p:sldId id="291" r:id="rId4"/>
    <p:sldId id="292" r:id="rId5"/>
    <p:sldId id="293" r:id="rId6"/>
    <p:sldId id="294" r:id="rId7"/>
    <p:sldId id="295" r:id="rId8"/>
    <p:sldId id="296" r:id="rId9"/>
    <p:sldId id="297" r:id="rId10"/>
    <p:sldId id="298" r:id="rId11"/>
    <p:sldId id="299" r:id="rId12"/>
    <p:sldId id="300" r:id="rId13"/>
    <p:sldId id="301" r:id="rId14"/>
    <p:sldId id="303" r:id="rId15"/>
    <p:sldId id="304" r:id="rId16"/>
    <p:sldId id="305" r:id="rId17"/>
    <p:sldId id="306" r:id="rId18"/>
    <p:sldId id="30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E1D"/>
    <a:srgbClr val="D68B1C"/>
    <a:srgbClr val="D09622"/>
    <a:srgbClr val="CC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93D81CF-94F2-401A-BA57-92F5A7B2D0C5}" styleName="スタイル (中間)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7E9639D4-E3E2-4D34-9284-5A2195B3D0D7}" styleName="スタイル (淡色)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D113A9D2-9D6B-4929-AA2D-F23B5EE8CBE7}" styleName="テーマ スタイル 2 - アクセント 1">
    <a:tblBg>
      <a:fillRef idx="3">
        <a:schemeClr val="accent1"/>
      </a:fillRef>
      <a:effectRef idx="3">
        <a:schemeClr val="accent1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1">
                <a:tint val="50000"/>
              </a:schemeClr>
            </a:lnRef>
          </a:left>
          <a:right>
            <a:lnRef idx="1">
              <a:schemeClr val="accent1">
                <a:tint val="50000"/>
              </a:schemeClr>
            </a:lnRef>
          </a:right>
          <a:top>
            <a:lnRef idx="1">
              <a:schemeClr val="accent1">
                <a:tint val="50000"/>
              </a:schemeClr>
            </a:lnRef>
          </a:top>
          <a:bottom>
            <a:lnRef idx="1">
              <a:schemeClr val="accent1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BC89EF96-8CEA-46FF-86C4-4CE0E7609802}" styleName="淡色スタイル 3 - アクセント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3C2FFA5D-87B4-456A-9821-1D502468CF0F}" styleName="テーマ スタイル 1 - アクセント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  <a:tblStyle styleId="{35758FB7-9AC5-4552-8A53-C91805E547FA}" styleName="テーマ スタイル 1 - アクセント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22838BEF-8BB2-4498-84A7-C5851F593DF1}" styleName="中間スタイル 4 - アクセント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BDBED569-4797-4DF1-A0F4-6AAB3CD982D8}" styleName="淡色スタイル 3 - アクセント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5510" autoAdjust="0"/>
  </p:normalViewPr>
  <p:slideViewPr>
    <p:cSldViewPr>
      <p:cViewPr varScale="1">
        <p:scale>
          <a:sx n="102" d="100"/>
          <a:sy n="102" d="100"/>
        </p:scale>
        <p:origin x="1650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152705" cy="1527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258C09-DF56-432B-8562-6E77F521D13C}" type="datetimeFigureOut">
              <a:rPr lang="en-ZA" smtClean="0"/>
              <a:t>2014-08-26</a:t>
            </a:fld>
            <a:endParaRPr lang="en-ZA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ZA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ZA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ZA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12B59F-69A4-4537-B2E2-D61D681200EA}" type="slidenum">
              <a:rPr lang="en-ZA" smtClean="0"/>
              <a:t>‹#›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455316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2B59F-69A4-4537-B2E2-D61D681200EA}" type="slidenum">
              <a:rPr lang="en-ZA" smtClean="0"/>
              <a:t>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675355088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10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924642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11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15501423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0187091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85322548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1443798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84227496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9839361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2B59F-69A4-4537-B2E2-D61D681200EA}" type="slidenum">
              <a:rPr lang="en-ZA" smtClean="0"/>
              <a:t>17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73817292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18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54735551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2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6997028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3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4295269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4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6636247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5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27067448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12B59F-69A4-4537-B2E2-D61D681200EA}" type="slidenum">
              <a:rPr lang="en-ZA" smtClean="0"/>
              <a:t>6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1976043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7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303913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8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85009708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19CFF27-7B7C-457F-BF37-52A3AA08C9BF}" type="slidenum">
              <a:rPr lang="en-ZA" smtClean="0"/>
              <a:t>9</a:t>
            </a:fld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9972975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48965" y="4345230"/>
            <a:ext cx="8246070" cy="859205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algn="ctr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966" y="5261460"/>
            <a:ext cx="8246070" cy="458115"/>
          </a:xfrm>
        </p:spPr>
        <p:txBody>
          <a:bodyPr>
            <a:normAutofit/>
          </a:bodyPr>
          <a:lstStyle>
            <a:lvl1pPr marL="0" indent="0" algn="ctr">
              <a:buNone/>
              <a:defRPr sz="2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38751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76078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86657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36099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443835"/>
            <a:ext cx="8229600" cy="45811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/>
          <a:lstStyle>
            <a:lvl1pPr>
              <a:defRPr sz="2800">
                <a:solidFill>
                  <a:schemeClr val="bg1"/>
                </a:solidFill>
              </a:defRPr>
            </a:lvl1pPr>
            <a:lvl2pPr>
              <a:defRPr>
                <a:solidFill>
                  <a:schemeClr val="bg1"/>
                </a:solidFill>
              </a:defRPr>
            </a:lvl2pPr>
            <a:lvl3pPr>
              <a:defRPr>
                <a:solidFill>
                  <a:schemeClr val="bg1"/>
                </a:solidFill>
              </a:defRPr>
            </a:lvl3pPr>
            <a:lvl4pPr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4713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6014" y="374900"/>
            <a:ext cx="6558080" cy="763525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976015" y="1291130"/>
            <a:ext cx="6558080" cy="4275740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>
                <a:solidFill>
                  <a:schemeClr val="tx1"/>
                </a:solidFill>
              </a:defRPr>
            </a:lvl2pPr>
            <a:lvl3pPr>
              <a:defRPr>
                <a:solidFill>
                  <a:schemeClr val="tx1"/>
                </a:solidFill>
              </a:defRPr>
            </a:lvl3pPr>
            <a:lvl4pPr>
              <a:defRPr>
                <a:solidFill>
                  <a:schemeClr val="tx1"/>
                </a:solidFill>
              </a:defRPr>
            </a:lvl4pPr>
            <a:lvl5pPr>
              <a:defRPr>
                <a:solidFill>
                  <a:schemeClr val="tx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93913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4415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833014"/>
            <a:ext cx="8229600" cy="58462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67918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48965" y="1291130"/>
            <a:ext cx="8229600" cy="532180"/>
          </a:xfrm>
        </p:spPr>
        <p:txBody>
          <a:bodyPr>
            <a:normAutofit/>
          </a:bodyPr>
          <a:lstStyle>
            <a:lvl1pPr algn="l">
              <a:defRPr sz="3600">
                <a:solidFill>
                  <a:srgbClr val="00B0F0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48965" y="1882907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8965" y="2512770"/>
            <a:ext cx="4040188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36790" y="1882907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rgbClr val="00B0F0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36790" y="2512770"/>
            <a:ext cx="4041775" cy="3035058"/>
          </a:xfrm>
        </p:spPr>
        <p:txBody>
          <a:bodyPr/>
          <a:lstStyle>
            <a:lvl1pPr>
              <a:defRPr sz="2400">
                <a:solidFill>
                  <a:schemeClr val="bg1"/>
                </a:solidFill>
              </a:defRPr>
            </a:lvl1pPr>
            <a:lvl2pPr>
              <a:defRPr sz="2000">
                <a:solidFill>
                  <a:schemeClr val="bg1"/>
                </a:solidFill>
              </a:defRPr>
            </a:lvl2pPr>
            <a:lvl3pPr>
              <a:defRPr sz="1800">
                <a:solidFill>
                  <a:schemeClr val="bg1"/>
                </a:solidFill>
              </a:defRPr>
            </a:lvl3pPr>
            <a:lvl4pPr>
              <a:defRPr sz="1600">
                <a:solidFill>
                  <a:schemeClr val="bg1"/>
                </a:solidFill>
              </a:defRPr>
            </a:lvl4pPr>
            <a:lvl5pPr>
              <a:defRPr sz="1600">
                <a:solidFill>
                  <a:schemeClr val="bg1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29119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97731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8640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44526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74F12-AA26-4AC8-9962-C36BB8F32554}" type="datetimeFigureOut">
              <a:rPr lang="en-US" smtClean="0"/>
              <a:pPr/>
              <a:t>8/26/2014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2CCC60-E8CD-4174-8B1A-7DF615B22EE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039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g"/><Relationship Id="rId3" Type="http://schemas.openxmlformats.org/officeDocument/2006/relationships/image" Target="../media/image5.jpg"/><Relationship Id="rId7" Type="http://schemas.openxmlformats.org/officeDocument/2006/relationships/image" Target="../media/image9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g"/><Relationship Id="rId5" Type="http://schemas.openxmlformats.org/officeDocument/2006/relationships/image" Target="../media/image7.jpg"/><Relationship Id="rId10" Type="http://schemas.openxmlformats.org/officeDocument/2006/relationships/image" Target="../media/image12.jpg"/><Relationship Id="rId4" Type="http://schemas.openxmlformats.org/officeDocument/2006/relationships/image" Target="../media/image6.jpg"/><Relationship Id="rId9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/>
          <p:cNvSpPr/>
          <p:nvPr/>
        </p:nvSpPr>
        <p:spPr>
          <a:xfrm>
            <a:off x="8389625" y="6483100"/>
            <a:ext cx="754375" cy="3749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タイトル 1"/>
          <p:cNvSpPr>
            <a:spLocks noGrp="1"/>
          </p:cNvSpPr>
          <p:nvPr>
            <p:ph type="ctrTitle"/>
          </p:nvPr>
        </p:nvSpPr>
        <p:spPr>
          <a:xfrm>
            <a:off x="611560" y="1138424"/>
            <a:ext cx="7772400" cy="1714511"/>
          </a:xfrm>
        </p:spPr>
        <p:txBody>
          <a:bodyPr>
            <a:noAutofit/>
          </a:bodyPr>
          <a:lstStyle/>
          <a:p>
            <a:r>
              <a:rPr lang="en-ZA" sz="6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 Sensing</a:t>
            </a:r>
            <a:br>
              <a:rPr lang="en-ZA" sz="66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ZA" sz="66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サブタイトル 2"/>
          <p:cNvSpPr>
            <a:spLocks noGrp="1"/>
          </p:cNvSpPr>
          <p:nvPr>
            <p:ph type="subTitle" idx="1"/>
          </p:nvPr>
        </p:nvSpPr>
        <p:spPr>
          <a:xfrm>
            <a:off x="323528" y="3140968"/>
            <a:ext cx="8640960" cy="864096"/>
          </a:xfrm>
        </p:spPr>
        <p:txBody>
          <a:bodyPr/>
          <a:lstStyle/>
          <a:p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Instructor: </a:t>
            </a:r>
            <a:r>
              <a:rPr lang="en-US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Professor Yuji </a:t>
            </a:r>
            <a:r>
              <a:rPr lang="en-US" sz="4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Murayama</a:t>
            </a:r>
          </a:p>
          <a:p>
            <a:endParaRPr lang="en-US" sz="4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サブタイトル 2"/>
          <p:cNvSpPr txBox="1">
            <a:spLocks/>
          </p:cNvSpPr>
          <p:nvPr/>
        </p:nvSpPr>
        <p:spPr>
          <a:xfrm>
            <a:off x="251520" y="4149080"/>
            <a:ext cx="8640960" cy="900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Teaching Assistant: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Niloofar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Haji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Mirza</a:t>
            </a:r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Aghasi</a:t>
            </a:r>
            <a:endParaRPr lang="en-Z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3920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291130"/>
            <a:ext cx="4824536" cy="5318662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US" sz="51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</a:t>
            </a:r>
          </a:p>
          <a:p>
            <a:pPr marL="0" indent="0">
              <a:buNone/>
            </a:pPr>
            <a:endParaRPr lang="en-US" sz="51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application of remote sensing in agriculture include: </a:t>
            </a:r>
          </a:p>
          <a:p>
            <a:pPr marL="0" indent="0">
              <a:buNone/>
            </a:pP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Soil sensing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 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classification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condition assessment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Agriculture 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estimation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Mapping of </a:t>
            </a:r>
            <a:r>
              <a:rPr lang="en-GB" alt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GB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farm and agricultural land 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characteristics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ZA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Mapping of land management practices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 Compliance monitoring 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1628800"/>
            <a:ext cx="3800872" cy="42484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4556448" y="5909062"/>
            <a:ext cx="41764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altLang="en-US" sz="1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 </a:t>
            </a:r>
            <a:r>
              <a:rPr lang="nl-NL" alt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Wageningen</a:t>
            </a:r>
            <a:r>
              <a:rPr lang="nl-NL" altLang="en-US" sz="12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  <a:sym typeface="Symbol" pitchFamily="18" charset="2"/>
              </a:rPr>
              <a:t> UR 2002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0" y="37490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0577886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07504" y="1600200"/>
            <a:ext cx="8579296" cy="4525963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Natural resource Management</a:t>
            </a:r>
          </a:p>
          <a:p>
            <a:pPr marL="0" indent="0">
              <a:buNone/>
            </a:pP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Forestry: biodiversity, forest, deforestation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Water source management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Habitat analysis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Environmental assessment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Pest/disease outbreaks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Impervious 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surface 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mapping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Hydrology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Mineral province</a:t>
            </a:r>
          </a:p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Geomorphology</a:t>
            </a:r>
          </a:p>
          <a:p>
            <a:pPr marL="0" indent="0">
              <a:buNone/>
            </a:pP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48965" y="680310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7" descr="amazon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2127619"/>
            <a:ext cx="3538538" cy="2590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正方形/長方形 4"/>
          <p:cNvSpPr/>
          <p:nvPr/>
        </p:nvSpPr>
        <p:spPr>
          <a:xfrm>
            <a:off x="5117133" y="4718419"/>
            <a:ext cx="4176464" cy="21602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Md. </a:t>
            </a:r>
            <a:r>
              <a:rPr lang="en-US" sz="1200" dirty="0" err="1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Bodruddoza</a:t>
            </a:r>
            <a:r>
              <a:rPr lang="en-US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Mia 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4267646448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9600" y="527605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nl-NL" alt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Satellite image of deforestation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pSp>
        <p:nvGrpSpPr>
          <p:cNvPr id="4" name="Group 6"/>
          <p:cNvGrpSpPr>
            <a:grpSpLocks/>
          </p:cNvGrpSpPr>
          <p:nvPr/>
        </p:nvGrpSpPr>
        <p:grpSpPr bwMode="auto">
          <a:xfrm>
            <a:off x="1828800" y="1371600"/>
            <a:ext cx="5791200" cy="3733800"/>
            <a:chOff x="1920" y="1296"/>
            <a:chExt cx="1800" cy="1428"/>
          </a:xfrm>
        </p:grpSpPr>
        <p:pic>
          <p:nvPicPr>
            <p:cNvPr id="5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296"/>
              <a:ext cx="1800" cy="6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pic>
          <p:nvPicPr>
            <p:cNvPr id="6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0" y="1968"/>
              <a:ext cx="1800" cy="75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19050">
                  <a:solidFill>
                    <a:srgbClr val="CC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</p:grpSp>
      <p:sp>
        <p:nvSpPr>
          <p:cNvPr id="7" name="Text Box 3"/>
          <p:cNvSpPr txBox="1">
            <a:spLocks noChangeArrowheads="1"/>
          </p:cNvSpPr>
          <p:nvPr/>
        </p:nvSpPr>
        <p:spPr bwMode="auto">
          <a:xfrm>
            <a:off x="7245350" y="6581775"/>
            <a:ext cx="1897063" cy="274638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en-US" sz="1200" b="0" dirty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 </a:t>
            </a:r>
            <a:r>
              <a:rPr lang="nl-NL" altLang="en-US" sz="1200" dirty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Wageningen</a:t>
            </a:r>
            <a:r>
              <a:rPr lang="nl-NL" altLang="en-US" sz="1200" b="0" dirty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 UR 2002</a:t>
            </a:r>
            <a:endParaRPr lang="nl-NL" altLang="en-US" sz="1200" b="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8" name="Text Box 7"/>
          <p:cNvSpPr txBox="1">
            <a:spLocks noChangeArrowheads="1"/>
          </p:cNvSpPr>
          <p:nvPr/>
        </p:nvSpPr>
        <p:spPr bwMode="auto">
          <a:xfrm>
            <a:off x="1752600" y="5414165"/>
            <a:ext cx="66294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Comparison of an aerial photograph (bottom) with a radar image (top) of deforestation </a:t>
            </a:r>
            <a:r>
              <a:rPr lang="nl-NL" altLang="en-US" sz="2400" b="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along </a:t>
            </a:r>
            <a:r>
              <a:rPr lang="nl-NL" altLang="en-US" sz="24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 road</a:t>
            </a:r>
            <a:endParaRPr lang="nl-NL" altLang="en-US" b="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27058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23528" y="1412776"/>
            <a:ext cx="8064896" cy="4713387"/>
          </a:xfrm>
        </p:spPr>
        <p:txBody>
          <a:bodyPr>
            <a:normAutofit lnSpcReduction="10000"/>
          </a:bodyPr>
          <a:lstStyle/>
          <a:p>
            <a:pPr marL="0" indent="0" algn="just">
              <a:lnSpc>
                <a:spcPct val="120000"/>
              </a:lnSpc>
              <a:buNone/>
            </a:pPr>
            <a:r>
              <a:rPr lang="en-US" sz="45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Use</a:t>
            </a:r>
          </a:p>
          <a:p>
            <a:pPr marL="0" indent="0" algn="just">
              <a:lnSpc>
                <a:spcPct val="120000"/>
              </a:lnSpc>
              <a:buNone/>
            </a:pPr>
            <a:r>
              <a:rPr lang="en-ZA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Land cover means any surface cover on the ground </a:t>
            </a:r>
            <a:r>
              <a:rPr lang="en-ZA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which can include</a:t>
            </a:r>
            <a:r>
              <a:rPr lang="en-ZA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vegetation, urban infrastructure, water, lake, mountain, transportation networks, buildings or any other.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attributes measured by remote sensing techniques relate to land cover, from which land use can be inferred, particularly with ancillary data or a priori cognition.</a:t>
            </a:r>
            <a: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altLang="en-US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タイトル 1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59928848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512" y="265212"/>
            <a:ext cx="8229600" cy="1143000"/>
          </a:xfrm>
        </p:spPr>
        <p:txBody>
          <a:bodyPr/>
          <a:lstStyle/>
          <a:p>
            <a:pPr algn="l"/>
            <a:r>
              <a:rPr lang="en-US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Mapping</a:t>
            </a:r>
            <a:endParaRPr lang="en-ZA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88532" y="1429060"/>
            <a:ext cx="5003548" cy="4525963"/>
          </a:xfrm>
        </p:spPr>
        <p:txBody>
          <a:bodyPr>
            <a:normAutofit lnSpcReduction="10000"/>
          </a:bodyPr>
          <a:lstStyle/>
          <a:p>
            <a:pPr marL="0" indent="0" algn="just">
              <a:buNone/>
            </a:pP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Generating </a:t>
            </a:r>
            <a:r>
              <a:rPr lang="en-ZA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different maps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from remotely sensed data can be </a:t>
            </a:r>
            <a:r>
              <a:rPr lang="en-ZA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so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effective ad valuable.</a:t>
            </a: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classification of sensing elements and methodologies to generate </a:t>
            </a:r>
            <a:r>
              <a:rPr lang="en-ZA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theses </a:t>
            </a:r>
            <a:r>
              <a:rPr lang="en-ZA" alt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remotely </a:t>
            </a:r>
            <a:r>
              <a:rPr lang="en-ZA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sensed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models are </a:t>
            </a:r>
            <a:r>
              <a:rPr lang="en-ZA" alt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essential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for mapping.</a:t>
            </a: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Two primary methods of generating elevation data are:</a:t>
            </a: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  <a:p>
            <a:pPr marL="0" indent="0">
              <a:buNone/>
            </a:pP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b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GB" altLang="en-US" sz="2400" b="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Stereogrammetry</a:t>
            </a: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techniques by air photos </a:t>
            </a:r>
            <a:b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GB" altLang="en-US" sz="2400" b="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Radar interferometry</a:t>
            </a:r>
            <a:endParaRPr lang="en-Z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836712"/>
            <a:ext cx="3026498" cy="23007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pic>
        <p:nvPicPr>
          <p:cNvPr id="5" name="Picture 7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645024"/>
            <a:ext cx="3026498" cy="2162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" name="Text Box 8"/>
          <p:cNvSpPr txBox="1">
            <a:spLocks noChangeArrowheads="1"/>
          </p:cNvSpPr>
          <p:nvPr/>
        </p:nvSpPr>
        <p:spPr bwMode="auto">
          <a:xfrm>
            <a:off x="5868144" y="3137508"/>
            <a:ext cx="3168352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en-US" sz="1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Radar image of a continuously clouded area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5901782" y="5852806"/>
            <a:ext cx="4310476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CC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en-US" sz="1200" b="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Map with the road network</a:t>
            </a:r>
          </a:p>
        </p:txBody>
      </p:sp>
      <p:sp>
        <p:nvSpPr>
          <p:cNvPr id="8" name="Text Box 3"/>
          <p:cNvSpPr txBox="1">
            <a:spLocks noChangeArrowheads="1"/>
          </p:cNvSpPr>
          <p:nvPr/>
        </p:nvSpPr>
        <p:spPr bwMode="auto">
          <a:xfrm>
            <a:off x="7293109" y="6581001"/>
            <a:ext cx="1850891" cy="276999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  <a:extLst/>
        </p:spPr>
        <p:txBody>
          <a:bodyPr wrap="none">
            <a:spAutoFit/>
          </a:bodyPr>
          <a:lstStyle/>
          <a:p>
            <a:pPr algn="l">
              <a:spcBef>
                <a:spcPct val="0"/>
              </a:spcBef>
              <a:spcAft>
                <a:spcPct val="0"/>
              </a:spcAft>
              <a:buFontTx/>
              <a:buNone/>
            </a:pPr>
            <a:r>
              <a:rPr lang="nl-NL" altLang="en-US" sz="1200" b="0" dirty="0" smtClean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 </a:t>
            </a:r>
            <a:r>
              <a:rPr lang="nl-NL" altLang="en-US" sz="1200" dirty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Wageningen</a:t>
            </a:r>
            <a:r>
              <a:rPr lang="nl-NL" altLang="en-US" sz="1200" b="0" dirty="0">
                <a:solidFill>
                  <a:schemeClr val="bg1"/>
                </a:solidFill>
                <a:latin typeface="Arial" charset="0"/>
                <a:sym typeface="Symbol" pitchFamily="18" charset="2"/>
              </a:rPr>
              <a:t> UR 2002</a:t>
            </a:r>
            <a:endParaRPr lang="nl-NL" altLang="en-US" sz="1200" b="0" dirty="0">
              <a:solidFill>
                <a:schemeClr val="bg1"/>
              </a:solidFill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9962983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219759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Satellites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259" y="1340768"/>
            <a:ext cx="4581150" cy="4836922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Geostationary Satellites</a:t>
            </a:r>
          </a:p>
          <a:p>
            <a:pPr marL="0" indent="0" algn="just">
              <a:buNone/>
            </a:pP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</a:t>
            </a:r>
            <a:r>
              <a:rPr lang="en-Z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geostationary satellite is </a:t>
            </a: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one of the satellites which is getting remote sense data and located </a:t>
            </a:r>
            <a:r>
              <a:rPr lang="en-Z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satellite</a:t>
            </a:r>
            <a:r>
              <a:rPr lang="en-Z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Z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 an altitude of approximately </a:t>
            </a: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36000 kilometres and directly </a:t>
            </a:r>
            <a:r>
              <a:rPr lang="en-ZA" sz="2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over the </a:t>
            </a:r>
            <a:r>
              <a:rPr lang="en-ZA" sz="2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equator. </a:t>
            </a:r>
            <a:endParaRPr lang="en-ZA" sz="2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正方形/長方形 4"/>
          <p:cNvSpPr/>
          <p:nvPr/>
        </p:nvSpPr>
        <p:spPr>
          <a:xfrm>
            <a:off x="4877409" y="2222752"/>
            <a:ext cx="4123036" cy="259598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正方形/長方形 5"/>
          <p:cNvSpPr/>
          <p:nvPr/>
        </p:nvSpPr>
        <p:spPr>
          <a:xfrm>
            <a:off x="4877409" y="4869642"/>
            <a:ext cx="349948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cimss.ssec.wisc.edu</a:t>
            </a:r>
            <a:endParaRPr lang="en-ZA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350707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966" y="1443835"/>
            <a:ext cx="3970330" cy="4733855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en-US" sz="4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Polar-Orbiting Satellites</a:t>
            </a:r>
          </a:p>
          <a:p>
            <a:pPr marL="0" indent="0" algn="just">
              <a:buNone/>
            </a:pP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 polar orbit is a satellite which is located near to above of poles. This satellite mostly 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uses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for earth observation by time.</a:t>
            </a:r>
            <a:endParaRPr lang="en-ZA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395536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Types of Satellites</a:t>
            </a:r>
            <a:endParaRPr lang="en-ZA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2" name="正方形/長方形 1"/>
          <p:cNvSpPr/>
          <p:nvPr/>
        </p:nvSpPr>
        <p:spPr>
          <a:xfrm>
            <a:off x="4877409" y="1596540"/>
            <a:ext cx="3817625" cy="442844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正方形/長方形 5"/>
          <p:cNvSpPr/>
          <p:nvPr/>
        </p:nvSpPr>
        <p:spPr>
          <a:xfrm>
            <a:off x="4908804" y="6038439"/>
            <a:ext cx="352122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globalmicrowave.org</a:t>
            </a:r>
            <a:endParaRPr lang="en-ZA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4834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le 1"/>
          <p:cNvSpPr>
            <a:spLocks noGrp="1"/>
          </p:cNvSpPr>
          <p:nvPr>
            <p:ph type="title"/>
          </p:nvPr>
        </p:nvSpPr>
        <p:spPr>
          <a:xfrm>
            <a:off x="448965" y="985720"/>
            <a:ext cx="8229600" cy="458115"/>
          </a:xfrm>
        </p:spPr>
        <p:txBody>
          <a:bodyPr>
            <a:noAutofit/>
          </a:bodyPr>
          <a:lstStyle/>
          <a:p>
            <a:r>
              <a:rPr lang="en-US" altLang="en-US" sz="40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Some </a:t>
            </a:r>
            <a:r>
              <a:rPr lang="en-US" alt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Processing Software</a:t>
            </a:r>
          </a:p>
        </p:txBody>
      </p:sp>
      <p:sp>
        <p:nvSpPr>
          <p:cNvPr id="16387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ERDAS Imagine</a:t>
            </a:r>
          </a:p>
          <a:p>
            <a:pPr eaLnBrk="1" hangingPunct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ENVI</a:t>
            </a:r>
          </a:p>
          <a:p>
            <a:pPr eaLnBrk="1" hangingPunct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ILWIS</a:t>
            </a:r>
          </a:p>
          <a:p>
            <a:pPr eaLnBrk="1" hangingPunct="1"/>
            <a:r>
              <a:rPr lang="en-US" alt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ArcGIS</a:t>
            </a:r>
          </a:p>
          <a:p>
            <a:pPr marL="0" indent="0" eaLnBrk="1" hangingPunct="1">
              <a:buNone/>
            </a:pPr>
            <a:endParaRPr lang="en-US" alt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C8D3BBC-67CC-4AFA-82C6-A42DF09EB4EC}" type="slidenum">
              <a:rPr lang="en-US" smtClean="0"/>
              <a:pPr>
                <a:defRPr/>
              </a:pPr>
              <a:t>17</a:t>
            </a:fld>
            <a:endParaRPr lang="en-US" dirty="0"/>
          </a:p>
        </p:txBody>
      </p:sp>
      <p:sp>
        <p:nvSpPr>
          <p:cNvPr id="5" name="正方形/長方形 4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26782688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48965" y="527605"/>
            <a:ext cx="8229600" cy="458115"/>
          </a:xfrm>
        </p:spPr>
        <p:txBody>
          <a:bodyPr>
            <a:no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Reference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965" y="1749245"/>
            <a:ext cx="8229600" cy="3918803"/>
          </a:xfrm>
        </p:spPr>
        <p:txBody>
          <a:bodyPr>
            <a:normAutofit/>
          </a:bodyPr>
          <a:lstStyle/>
          <a:p>
            <a:r>
              <a:rPr lang="nl-NL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Jan </a:t>
            </a:r>
            <a:r>
              <a:rPr lang="nl-NL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Clevers,</a:t>
            </a:r>
            <a:r>
              <a:rPr lang="nl-NL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EXAMPLES OF APPLICATIONS WITH REMOTE SENSING </a:t>
            </a:r>
            <a:r>
              <a:rPr lang="nl-NL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IMAGES, </a:t>
            </a:r>
            <a:r>
              <a:rPr lang="nl-NL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Centre for </a:t>
            </a:r>
            <a:r>
              <a:rPr lang="nl-NL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Geo-Information,Dept</a:t>
            </a:r>
            <a:r>
              <a:rPr lang="nl-NL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Environmental </a:t>
            </a:r>
            <a:r>
              <a:rPr lang="nl-NL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Sciences,Wageningen UR.</a:t>
            </a:r>
            <a:endParaRPr lang="en-US" alt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Md. </a:t>
            </a:r>
            <a:r>
              <a:rPr 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Bodruddoza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Mia</a:t>
            </a:r>
            <a:r>
              <a:rPr lang="en-Z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Remote Sensing, GIS and Its application,</a:t>
            </a:r>
            <a:r>
              <a:rPr lang="en-ZA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Earth Resources Engineering, Kyushu University, Japan.</a:t>
            </a:r>
          </a:p>
          <a:p>
            <a:pPr>
              <a:lnSpc>
                <a:spcPct val="8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Olga </a:t>
            </a:r>
            <a:r>
              <a:rPr lang="en-US" altLang="en-US" sz="1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Wilhelmi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600" dirty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 GIS in Weather and </a:t>
            </a:r>
            <a:r>
              <a:rPr lang="en-US" altLang="en-US" sz="1600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Society,</a:t>
            </a: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Institute for the Study of Society and Environment </a:t>
            </a:r>
          </a:p>
          <a:p>
            <a:pPr>
              <a:lnSpc>
                <a:spcPct val="80000"/>
              </a:lnSpc>
            </a:pPr>
            <a:r>
              <a:rPr lang="en-US" altLang="en-US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National Center for Atmospheric </a:t>
            </a:r>
            <a:r>
              <a:rPr lang="en-US" altLang="en-US" sz="1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Research</a:t>
            </a: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US" altLang="en-US" sz="1600" dirty="0" err="1">
                <a:latin typeface="Times New Roman" pitchFamily="18" charset="0"/>
                <a:cs typeface="Times New Roman" panose="02020603050405020304" pitchFamily="18" charset="0"/>
              </a:rPr>
              <a:t>Somchai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 err="1" smtClean="0">
                <a:latin typeface="Times New Roman" pitchFamily="18" charset="0"/>
                <a:cs typeface="Times New Roman" panose="02020603050405020304" pitchFamily="18" charset="0"/>
              </a:rPr>
              <a:t>Baimoung</a:t>
            </a:r>
            <a:r>
              <a:rPr lang="en-US" altLang="en-US" sz="1600" dirty="0" smtClean="0">
                <a:latin typeface="Times New Roman" pitchFamily="18" charset="0"/>
                <a:cs typeface="Times New Roman" panose="02020603050405020304" pitchFamily="18" charset="0"/>
              </a:rPr>
              <a:t>,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 Meteorological Early Warning Systems for Prevention and Mitigation of Natural </a:t>
            </a:r>
            <a:r>
              <a:rPr lang="en-US" altLang="en-US" sz="1600" dirty="0" err="1" smtClean="0">
                <a:latin typeface="Times New Roman" pitchFamily="18" charset="0"/>
                <a:cs typeface="Times New Roman" panose="02020603050405020304" pitchFamily="18" charset="0"/>
              </a:rPr>
              <a:t>Disasters:Case</a:t>
            </a:r>
            <a:r>
              <a:rPr lang="en-US" altLang="en-US" sz="16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of </a:t>
            </a:r>
            <a:r>
              <a:rPr lang="en-US" altLang="en-US" sz="1600" dirty="0" err="1">
                <a:latin typeface="Times New Roman" pitchFamily="18" charset="0"/>
                <a:cs typeface="Times New Roman" panose="02020603050405020304" pitchFamily="18" charset="0"/>
              </a:rPr>
              <a:t>Maa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 Wang River </a:t>
            </a:r>
            <a:r>
              <a:rPr lang="en-US" altLang="en-US" sz="1600" dirty="0" smtClean="0">
                <a:latin typeface="Times New Roman" pitchFamily="18" charset="0"/>
                <a:cs typeface="Times New Roman" panose="02020603050405020304" pitchFamily="18" charset="0"/>
              </a:rPr>
              <a:t>Basin,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 Weather Forecast </a:t>
            </a:r>
            <a:r>
              <a:rPr lang="en-US" altLang="en-US" sz="1600" dirty="0" err="1" smtClean="0">
                <a:latin typeface="Times New Roman" pitchFamily="18" charset="0"/>
                <a:cs typeface="Times New Roman" panose="02020603050405020304" pitchFamily="18" charset="0"/>
              </a:rPr>
              <a:t>Bureau,Thai</a:t>
            </a:r>
            <a:r>
              <a:rPr lang="en-US" altLang="en-US" sz="1600" dirty="0" smtClean="0">
                <a:latin typeface="Times New Roman" pitchFamily="18" charset="0"/>
                <a:cs typeface="Times New Roman" panose="02020603050405020304" pitchFamily="18" charset="0"/>
              </a:rPr>
              <a:t> </a:t>
            </a:r>
            <a:r>
              <a:rPr lang="en-US" altLang="en-US" sz="1600" dirty="0">
                <a:latin typeface="Times New Roman" pitchFamily="18" charset="0"/>
                <a:cs typeface="Times New Roman" panose="02020603050405020304" pitchFamily="18" charset="0"/>
              </a:rPr>
              <a:t>Meteorological </a:t>
            </a:r>
            <a:r>
              <a:rPr lang="en-US" altLang="en-US" sz="1600" dirty="0" smtClean="0">
                <a:latin typeface="Times New Roman" pitchFamily="18" charset="0"/>
                <a:cs typeface="Times New Roman" panose="02020603050405020304" pitchFamily="18" charset="0"/>
              </a:rPr>
              <a:t>Department.</a:t>
            </a:r>
          </a:p>
          <a:p>
            <a:endParaRPr lang="en-US" altLang="en-US" sz="16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altLang="en-US" sz="1600" dirty="0">
              <a:latin typeface="Times New Roman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1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defRPr/>
            </a:pPr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en-US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74432728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en-ZA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remote sensing used for?</a:t>
            </a:r>
            <a:endParaRPr lang="en-ZA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827584" y="1916832"/>
            <a:ext cx="7632848" cy="4525963"/>
          </a:xfrm>
        </p:spPr>
        <p:txBody>
          <a:bodyPr/>
          <a:lstStyle/>
          <a:p>
            <a:pPr marL="0" indent="0" algn="just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Remote sensing is a method for getting information about of different objects on the planet, without any physical contacts with it.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正方形/長方形 4"/>
          <p:cNvSpPr/>
          <p:nvPr/>
        </p:nvSpPr>
        <p:spPr>
          <a:xfrm>
            <a:off x="1976015" y="3429000"/>
            <a:ext cx="5344675" cy="290139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正方形/長方形 5"/>
          <p:cNvSpPr/>
          <p:nvPr/>
        </p:nvSpPr>
        <p:spPr>
          <a:xfrm>
            <a:off x="1976015" y="6330395"/>
            <a:ext cx="2347117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ZA" sz="1200" dirty="0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cimss.ssec.wisc.edu</a:t>
            </a:r>
            <a:endParaRPr lang="en-ZA" sz="1200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7928227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48965" y="2054655"/>
            <a:ext cx="8229600" cy="39188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ZA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Remote sensing is a technology foe sampling electromagnetic radiation to acquire and read non-immediate geospatial data from which to pull info more or less features and objects on his Earths land surface, seas, and air.</a:t>
            </a:r>
            <a:endParaRPr lang="en-US" sz="3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3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- Dr. Nicholas Short</a:t>
            </a:r>
            <a:endParaRPr lang="en-ZA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タイトル 1"/>
          <p:cNvSpPr>
            <a:spLocks noGrp="1"/>
          </p:cNvSpPr>
          <p:nvPr>
            <p:ph type="title"/>
          </p:nvPr>
        </p:nvSpPr>
        <p:spPr>
          <a:xfrm>
            <a:off x="296260" y="374900"/>
            <a:ext cx="8229600" cy="1068935"/>
          </a:xfrm>
        </p:spPr>
        <p:txBody>
          <a:bodyPr>
            <a:normAutofit/>
          </a:bodyPr>
          <a:lstStyle/>
          <a:p>
            <a:pPr algn="ctr"/>
            <a:r>
              <a:rPr lang="en-US" sz="44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What is remote sensing?</a:t>
            </a:r>
            <a:endParaRPr lang="en-ZA" sz="44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78220995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601670" y="833015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Advantages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Provides a view for the large region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Offers Geo-referenced information and digital information</a:t>
            </a:r>
            <a:endParaRPr lang="en-US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Most of the remote sensors operate in every season, every day, every time and even in real tough weather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134337835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222195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Elements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ZA"/>
          </a:p>
        </p:txBody>
      </p:sp>
      <p:sp>
        <p:nvSpPr>
          <p:cNvPr id="4" name="正方形/長方形 3"/>
          <p:cNvSpPr/>
          <p:nvPr/>
        </p:nvSpPr>
        <p:spPr>
          <a:xfrm>
            <a:off x="467544" y="1556792"/>
            <a:ext cx="8280920" cy="4680520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正方形/長方形 4"/>
          <p:cNvSpPr/>
          <p:nvPr/>
        </p:nvSpPr>
        <p:spPr>
          <a:xfrm>
            <a:off x="6660232" y="6597352"/>
            <a:ext cx="2483768" cy="260648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ZA" dirty="0" err="1" smtClean="0">
                <a:solidFill>
                  <a:schemeClr val="bg1">
                    <a:lumMod val="9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Source:staff.aub.edu.lb</a:t>
            </a:r>
            <a:endParaRPr lang="en-ZA" dirty="0">
              <a:solidFill>
                <a:schemeClr val="bg1">
                  <a:lumMod val="9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514219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eaLnBrk="1" hangingPunct="1"/>
            <a:r>
              <a:rPr lang="en-US" alt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Remotely Sensed Data</a:t>
            </a:r>
          </a:p>
        </p:txBody>
      </p:sp>
      <p:grpSp>
        <p:nvGrpSpPr>
          <p:cNvPr id="11269" name="Group 36"/>
          <p:cNvGrpSpPr>
            <a:grpSpLocks/>
          </p:cNvGrpSpPr>
          <p:nvPr/>
        </p:nvGrpSpPr>
        <p:grpSpPr bwMode="auto">
          <a:xfrm>
            <a:off x="579202" y="1553039"/>
            <a:ext cx="8116999" cy="4321175"/>
            <a:chOff x="1584" y="1152"/>
            <a:chExt cx="1177" cy="2722"/>
          </a:xfrm>
        </p:grpSpPr>
        <p:sp>
          <p:nvSpPr>
            <p:cNvPr id="11279" name="Rectangle 21"/>
            <p:cNvSpPr>
              <a:spLocks noChangeArrowheads="1"/>
            </p:cNvSpPr>
            <p:nvPr/>
          </p:nvSpPr>
          <p:spPr bwMode="auto">
            <a:xfrm>
              <a:off x="1584" y="1152"/>
              <a:ext cx="1177" cy="2722"/>
            </a:xfrm>
            <a:prstGeom prst="rect">
              <a:avLst/>
            </a:prstGeom>
            <a:gradFill rotWithShape="1">
              <a:gsLst>
                <a:gs pos="0">
                  <a:srgbClr val="FFEFD1"/>
                </a:gs>
                <a:gs pos="64999">
                  <a:srgbClr val="F0EBD5"/>
                </a:gs>
                <a:gs pos="100000">
                  <a:srgbClr val="D1C39F"/>
                </a:gs>
              </a:gsLst>
              <a:lin ang="5400000" scaled="0"/>
            </a:gradFill>
            <a:ln w="9525" algn="ctr">
              <a:noFill/>
              <a:miter lim="800000"/>
              <a:headEnd/>
              <a:tailEnd/>
            </a:ln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latin typeface="Calibri" pitchFamily="34" charset="0"/>
              </a:endParaRPr>
            </a:p>
          </p:txBody>
        </p:sp>
        <p:sp>
          <p:nvSpPr>
            <p:cNvPr id="11282" name="AutoShape 27"/>
            <p:cNvSpPr>
              <a:spLocks noChangeArrowheads="1"/>
            </p:cNvSpPr>
            <p:nvPr/>
          </p:nvSpPr>
          <p:spPr bwMode="auto">
            <a:xfrm>
              <a:off x="2059" y="2112"/>
              <a:ext cx="167" cy="494"/>
            </a:xfrm>
            <a:prstGeom prst="downArrow">
              <a:avLst>
                <a:gd name="adj1" fmla="val 50000"/>
                <a:gd name="adj2" fmla="val 29167"/>
              </a:avLst>
            </a:prstGeom>
            <a:solidFill>
              <a:schemeClr val="bg2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eaVert"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eaLnBrk="1" hangingPunct="1"/>
              <a:endParaRPr lang="en-US" altLang="en-US">
                <a:latin typeface="Calibri" pitchFamily="34" charset="0"/>
              </a:endParaRPr>
            </a:p>
          </p:txBody>
        </p:sp>
      </p:grpSp>
      <p:sp>
        <p:nvSpPr>
          <p:cNvPr id="11271" name="Rectangle 27"/>
          <p:cNvSpPr>
            <a:spLocks noChangeArrowheads="1"/>
          </p:cNvSpPr>
          <p:nvPr/>
        </p:nvSpPr>
        <p:spPr bwMode="auto">
          <a:xfrm>
            <a:off x="3188883" y="5964702"/>
            <a:ext cx="354135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algn="ctr" eaLnBrk="1" hangingPunct="1"/>
            <a:r>
              <a:rPr lang="en-US" alt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Landsat/</a:t>
            </a:r>
            <a:r>
              <a:rPr lang="en-US" altLang="en-US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Ikonos</a:t>
            </a:r>
            <a:r>
              <a:rPr lang="en-US" alt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</a:t>
            </a:r>
            <a:r>
              <a:rPr lang="en-US" altLang="en-US" sz="2000" dirty="0" err="1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Quickbard</a:t>
            </a:r>
            <a:r>
              <a:rPr lang="en-US" altLang="en-US" sz="2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/Aster</a:t>
            </a:r>
            <a:endParaRPr lang="en-US" altLang="en-US" sz="2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E69B1-0115-4B5A-8497-027227AB73B3}" type="slidenum">
              <a:rPr lang="en-US" smtClean="0"/>
              <a:pPr>
                <a:defRPr/>
              </a:pPr>
              <a:t>6</a:t>
            </a:fld>
            <a:endParaRPr lang="en-US" dirty="0"/>
          </a:p>
        </p:txBody>
      </p:sp>
      <p:sp>
        <p:nvSpPr>
          <p:cNvPr id="2" name="正方形/長方形 1"/>
          <p:cNvSpPr/>
          <p:nvPr/>
        </p:nvSpPr>
        <p:spPr>
          <a:xfrm>
            <a:off x="755576" y="1730495"/>
            <a:ext cx="1800200" cy="1123925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1" name="正方形/長方形 30"/>
          <p:cNvSpPr/>
          <p:nvPr/>
        </p:nvSpPr>
        <p:spPr>
          <a:xfrm>
            <a:off x="4777529" y="1730493"/>
            <a:ext cx="1800199" cy="1123925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2" name="正方形/長方形 31"/>
          <p:cNvSpPr/>
          <p:nvPr/>
        </p:nvSpPr>
        <p:spPr>
          <a:xfrm>
            <a:off x="2842161" y="3970165"/>
            <a:ext cx="1795543" cy="1600200"/>
          </a:xfrm>
          <a:prstGeom prst="rect">
            <a:avLst/>
          </a:prstGeom>
          <a:blipFill>
            <a:blip r:embed="rId5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3" name="正方形/長方形 32"/>
          <p:cNvSpPr/>
          <p:nvPr/>
        </p:nvSpPr>
        <p:spPr>
          <a:xfrm>
            <a:off x="4863867" y="3946148"/>
            <a:ext cx="1796366" cy="1653181"/>
          </a:xfrm>
          <a:prstGeom prst="rect">
            <a:avLst/>
          </a:prstGeom>
          <a:blipFill>
            <a:blip r:embed="rId6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4" name="正方形/長方形 33"/>
          <p:cNvSpPr/>
          <p:nvPr/>
        </p:nvSpPr>
        <p:spPr>
          <a:xfrm>
            <a:off x="2722101" y="1730492"/>
            <a:ext cx="1829398" cy="1123925"/>
          </a:xfrm>
          <a:prstGeom prst="rect">
            <a:avLst/>
          </a:prstGeom>
          <a:blipFill>
            <a:blip r:embed="rId7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5" name="正方形/長方形 34"/>
          <p:cNvSpPr/>
          <p:nvPr/>
        </p:nvSpPr>
        <p:spPr>
          <a:xfrm>
            <a:off x="755577" y="3999130"/>
            <a:ext cx="1800199" cy="1600200"/>
          </a:xfrm>
          <a:prstGeom prst="rect">
            <a:avLst/>
          </a:prstGeom>
          <a:blipFill>
            <a:blip r:embed="rId8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6" name="正方形/長方形 35"/>
          <p:cNvSpPr/>
          <p:nvPr/>
        </p:nvSpPr>
        <p:spPr>
          <a:xfrm>
            <a:off x="6812632" y="1755006"/>
            <a:ext cx="1800199" cy="1123925"/>
          </a:xfrm>
          <a:prstGeom prst="rect">
            <a:avLst/>
          </a:prstGeom>
          <a:blipFill>
            <a:blip r:embed="rId9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37" name="正方形/長方形 36"/>
          <p:cNvSpPr/>
          <p:nvPr/>
        </p:nvSpPr>
        <p:spPr>
          <a:xfrm>
            <a:off x="6812632" y="3974772"/>
            <a:ext cx="1796366" cy="1595593"/>
          </a:xfrm>
          <a:prstGeom prst="rect">
            <a:avLst/>
          </a:prstGeom>
          <a:blipFill>
            <a:blip r:embed="rId10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17" name="正方形/長方形 16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6146741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29208" y="222195"/>
            <a:ext cx="8229600" cy="458115"/>
          </a:xfrm>
        </p:spPr>
        <p:txBody>
          <a:bodyPr>
            <a:noAutofit/>
          </a:bodyPr>
          <a:lstStyle/>
          <a:p>
            <a:pPr algn="ctr"/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Satellite pictures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179511" y="1291130"/>
            <a:ext cx="4104456" cy="4752528"/>
          </a:xfrm>
        </p:spPr>
        <p:txBody>
          <a:bodyPr>
            <a:noAutofit/>
          </a:bodyPr>
          <a:lstStyle/>
          <a:p>
            <a:pPr marL="0" indent="0" algn="just">
              <a:buNone/>
            </a:pPr>
            <a:r>
              <a:rPr lang="en-ZA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Satellite imagery consists of photographs from  which collected by satellites.</a:t>
            </a:r>
            <a:r>
              <a:rPr lang="en-ZA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en-ZA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511" y="3212976"/>
            <a:ext cx="3683601" cy="2952328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5" name="正方形/長方形 4"/>
          <p:cNvSpPr/>
          <p:nvPr/>
        </p:nvSpPr>
        <p:spPr>
          <a:xfrm>
            <a:off x="179511" y="6196392"/>
            <a:ext cx="4763721" cy="26064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ZA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</a:t>
            </a:r>
            <a:r>
              <a:rPr lang="en-ZA" sz="1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www.wonderwhizkids.com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正方形/長方形 5"/>
          <p:cNvSpPr/>
          <p:nvPr/>
        </p:nvSpPr>
        <p:spPr>
          <a:xfrm>
            <a:off x="4644008" y="1700808"/>
            <a:ext cx="4104456" cy="4464496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正方形/長方形 6"/>
          <p:cNvSpPr/>
          <p:nvPr/>
        </p:nvSpPr>
        <p:spPr>
          <a:xfrm>
            <a:off x="5292080" y="6171911"/>
            <a:ext cx="3456384" cy="57236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ZA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</a:t>
            </a:r>
            <a:r>
              <a:rPr lang="en-ZA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en-ZA" sz="1200" u="sng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www.loneotaku.net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円/楕円 7"/>
          <p:cNvSpPr/>
          <p:nvPr/>
        </p:nvSpPr>
        <p:spPr>
          <a:xfrm>
            <a:off x="5580112" y="6097306"/>
            <a:ext cx="3828575" cy="348664"/>
          </a:xfrm>
          <a:prstGeom prst="ellipse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Japan Satellite View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正方形/長方形 8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347462579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  <p:bldP spid="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54375" y="374900"/>
            <a:ext cx="8229600" cy="458115"/>
          </a:xfrm>
        </p:spPr>
        <p:txBody>
          <a:bodyPr>
            <a:noAutofit/>
          </a:bodyPr>
          <a:lstStyle/>
          <a:p>
            <a:r>
              <a:rPr lang="en-ZA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Satellites offer a Global View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6260" y="1596540"/>
            <a:ext cx="8522519" cy="3918803"/>
          </a:xfrm>
        </p:spPr>
        <p:txBody>
          <a:bodyPr/>
          <a:lstStyle/>
          <a:p>
            <a:pPr marL="0" indent="0">
              <a:buNone/>
            </a:pP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What does satellite imagery give you? </a:t>
            </a:r>
          </a:p>
          <a:p>
            <a:pPr marL="0" indent="0">
              <a:buNone/>
            </a:pP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-Information 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 land cover, land use, habitats, landscape and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infrastructure 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-multiple </a:t>
            </a:r>
            <a:r>
              <a:rPr lang="en-ZA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engagements </a:t>
            </a: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time series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ZA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-Mapping and monitoring changes and predict future</a:t>
            </a: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95465350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23528" y="116632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Application of Remote Sensing</a:t>
            </a:r>
            <a:endParaRPr lang="en-ZA" sz="40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0" y="1899457"/>
            <a:ext cx="5946345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Urbanization &amp; Transportation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Urban planning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Roads network and transportation planning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 expansion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City boundaries by time</a:t>
            </a:r>
          </a:p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Wetland delineation</a:t>
            </a:r>
          </a:p>
          <a:p>
            <a:pPr marL="0" indent="0">
              <a:buNone/>
            </a:pPr>
            <a:endParaRPr lang="en-ZA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5112554" y="3587193"/>
            <a:ext cx="41044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</a:t>
            </a:r>
            <a:r>
              <a:rPr lang="en-ZA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www.ldeo.columbia.edu</a:t>
            </a:r>
            <a:endParaRPr lang="en-ZA" sz="1200" dirty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正方形/長方形 4"/>
          <p:cNvSpPr/>
          <p:nvPr/>
        </p:nvSpPr>
        <p:spPr>
          <a:xfrm>
            <a:off x="5364088" y="1268760"/>
            <a:ext cx="3600400" cy="2318433"/>
          </a:xfrm>
          <a:prstGeom prst="rect">
            <a:avLst/>
          </a:prstGeom>
          <a:blipFill>
            <a:blip r:embed="rId3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6" name="正方形/長方形 5"/>
          <p:cNvSpPr/>
          <p:nvPr/>
        </p:nvSpPr>
        <p:spPr>
          <a:xfrm>
            <a:off x="5364582" y="4103716"/>
            <a:ext cx="3600400" cy="2318433"/>
          </a:xfrm>
          <a:prstGeom prst="rect">
            <a:avLst/>
          </a:prstGeom>
          <a:blipFill>
            <a:blip r:embed="rId4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/>
          </a:p>
        </p:txBody>
      </p:sp>
      <p:sp>
        <p:nvSpPr>
          <p:cNvPr id="7" name="正方形/長方形 6"/>
          <p:cNvSpPr/>
          <p:nvPr/>
        </p:nvSpPr>
        <p:spPr>
          <a:xfrm>
            <a:off x="5086335" y="6425420"/>
            <a:ext cx="4104456" cy="28803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Image source: </a:t>
            </a:r>
            <a:r>
              <a:rPr lang="en-ZA" sz="1200" dirty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www.geospectra.net</a:t>
            </a:r>
          </a:p>
        </p:txBody>
      </p:sp>
      <p:sp>
        <p:nvSpPr>
          <p:cNvPr id="8" name="正方形/長方形 7"/>
          <p:cNvSpPr/>
          <p:nvPr/>
        </p:nvSpPr>
        <p:spPr>
          <a:xfrm>
            <a:off x="8517944" y="6609792"/>
            <a:ext cx="601670" cy="22219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590451745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 animBg="1"/>
      <p:bldP spid="7" grpId="0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2139</TotalTime>
  <Words>624</Words>
  <Application>Microsoft Office PowerPoint</Application>
  <PresentationFormat>画面に合わせる (4:3)</PresentationFormat>
  <Paragraphs>110</Paragraphs>
  <Slides>18</Slides>
  <Notes>18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24" baseType="lpstr">
      <vt:lpstr>ＭＳ Ｐゴシック</vt:lpstr>
      <vt:lpstr>Arial</vt:lpstr>
      <vt:lpstr>Calibri</vt:lpstr>
      <vt:lpstr>Symbol</vt:lpstr>
      <vt:lpstr>Times New Roman</vt:lpstr>
      <vt:lpstr>Office Theme</vt:lpstr>
      <vt:lpstr>Remote Sensing </vt:lpstr>
      <vt:lpstr>What is remote sensing used for?</vt:lpstr>
      <vt:lpstr>What is remote sensing?</vt:lpstr>
      <vt:lpstr>Advantages of Remote Sensing</vt:lpstr>
      <vt:lpstr>Elements of Remote Sensing</vt:lpstr>
      <vt:lpstr>Remotely Sensed Data</vt:lpstr>
      <vt:lpstr>Satellite pictures</vt:lpstr>
      <vt:lpstr>Satellites offer a Global View</vt:lpstr>
      <vt:lpstr>Application of Remote Sensing</vt:lpstr>
      <vt:lpstr>Application of Remote Sensing</vt:lpstr>
      <vt:lpstr>Application of Remote Sensing</vt:lpstr>
      <vt:lpstr>Satellite image of deforestation</vt:lpstr>
      <vt:lpstr>Application of Remote Sensing</vt:lpstr>
      <vt:lpstr>Mapping</vt:lpstr>
      <vt:lpstr>Types of Satellites</vt:lpstr>
      <vt:lpstr>Types of Satellites</vt:lpstr>
      <vt:lpstr>Some Image Processing Software</vt:lpstr>
      <vt:lpstr>Reference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Julian</dc:creator>
  <cp:lastModifiedBy>村山祐司</cp:lastModifiedBy>
  <cp:revision>115</cp:revision>
  <dcterms:created xsi:type="dcterms:W3CDTF">2013-08-21T19:17:07Z</dcterms:created>
  <dcterms:modified xsi:type="dcterms:W3CDTF">2014-08-26T03:19:31Z</dcterms:modified>
</cp:coreProperties>
</file>