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7" r:id="rId1"/>
  </p:sldMasterIdLst>
  <p:notesMasterIdLst>
    <p:notesMasterId r:id="rId23"/>
  </p:notesMasterIdLst>
  <p:sldIdLst>
    <p:sldId id="256" r:id="rId2"/>
    <p:sldId id="286" r:id="rId3"/>
    <p:sldId id="257" r:id="rId4"/>
    <p:sldId id="258" r:id="rId5"/>
    <p:sldId id="297" r:id="rId6"/>
    <p:sldId id="298" r:id="rId7"/>
    <p:sldId id="276" r:id="rId8"/>
    <p:sldId id="260" r:id="rId9"/>
    <p:sldId id="299" r:id="rId10"/>
    <p:sldId id="300" r:id="rId11"/>
    <p:sldId id="277" r:id="rId12"/>
    <p:sldId id="301" r:id="rId13"/>
    <p:sldId id="311" r:id="rId14"/>
    <p:sldId id="312" r:id="rId15"/>
    <p:sldId id="314" r:id="rId16"/>
    <p:sldId id="305" r:id="rId17"/>
    <p:sldId id="306" r:id="rId18"/>
    <p:sldId id="307" r:id="rId19"/>
    <p:sldId id="315" r:id="rId20"/>
    <p:sldId id="285" r:id="rId21"/>
    <p:sldId id="287" r:id="rId2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48FCA-568D-41D0-BB79-4710D35DA376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8549A1-28DB-4C03-9ADE-8BD47D2092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89233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549A1-28DB-4C03-9ADE-8BD47D20923D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4540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8549A1-28DB-4C03-9ADE-8BD47D20923D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0246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5873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8830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649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8128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114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9673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9578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1662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4009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2753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682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B5E4C0-C437-47BF-8F49-025415AD0757}" type="datetimeFigureOut">
              <a:rPr kumimoji="1" lang="ja-JP" altLang="en-US" smtClean="0"/>
              <a:t>2015/6/15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DC01E630-2806-4A3C-A74B-52CD9D2A7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0294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8" r:id="rId1"/>
    <p:sldLayoutId id="2147484219" r:id="rId2"/>
    <p:sldLayoutId id="2147484220" r:id="rId3"/>
    <p:sldLayoutId id="2147484221" r:id="rId4"/>
    <p:sldLayoutId id="2147484222" r:id="rId5"/>
    <p:sldLayoutId id="2147484223" r:id="rId6"/>
    <p:sldLayoutId id="2147484224" r:id="rId7"/>
    <p:sldLayoutId id="2147484225" r:id="rId8"/>
    <p:sldLayoutId id="2147484226" r:id="rId9"/>
    <p:sldLayoutId id="2147484227" r:id="rId10"/>
    <p:sldLayoutId id="214748422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tsukuba.ac.jp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support.esri.com/en/knowledgebase/GISDictionary/term/spatial%20grid" TargetMode="External"/><Relationship Id="rId2" Type="http://schemas.openxmlformats.org/officeDocument/2006/relationships/hyperlink" Target="http://support.esri.com/en/knowledgebase/GISDictionary/search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esources.arcgis.com/en/help/main/10.1/index.html#//009t0000000w000000" TargetMode="External"/><Relationship Id="rId4" Type="http://schemas.openxmlformats.org/officeDocument/2006/relationships/hyperlink" Target="http://resources.arcgis.com/en/help/main/10.1/index.html#//009t0000000700000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61872" y="2511413"/>
            <a:ext cx="9668256" cy="1026536"/>
          </a:xfrm>
          <a:noFill/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Grid-based Analysis in </a:t>
            </a:r>
            <a:r>
              <a:rPr kumimoji="1" lang="en-US" altLang="ja-JP" dirty="0" smtClean="0"/>
              <a:t>GIS </a:t>
            </a:r>
            <a:endParaRPr kumimoji="1" lang="ja-JP" altLang="en-US" dirty="0"/>
          </a:p>
        </p:txBody>
      </p:sp>
      <p:sp>
        <p:nvSpPr>
          <p:cNvPr id="4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661911"/>
            <a:ext cx="9144000" cy="1655762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sz="2400" dirty="0">
                <a:solidFill>
                  <a:schemeClr val="tx1"/>
                </a:solidFill>
              </a:rPr>
              <a:t>Prof. Yuji Murayama - Instructor</a:t>
            </a:r>
          </a:p>
          <a:p>
            <a:r>
              <a:rPr lang="en-US" altLang="ja-JP" sz="2400" dirty="0" err="1" smtClean="0">
                <a:solidFill>
                  <a:schemeClr val="tx1"/>
                </a:solidFill>
              </a:rPr>
              <a:t>Hao</a:t>
            </a:r>
            <a:r>
              <a:rPr lang="ja-JP" altLang="en-US" sz="2400" dirty="0" smtClean="0">
                <a:solidFill>
                  <a:schemeClr val="tx1"/>
                </a:solidFill>
              </a:rPr>
              <a:t> </a:t>
            </a:r>
            <a:r>
              <a:rPr lang="en-US" altLang="ja-JP" sz="2400" dirty="0" smtClean="0">
                <a:solidFill>
                  <a:schemeClr val="tx1"/>
                </a:solidFill>
              </a:rPr>
              <a:t>HOU </a:t>
            </a:r>
            <a:r>
              <a:rPr lang="en-US" altLang="ja-JP" sz="2400" dirty="0">
                <a:solidFill>
                  <a:schemeClr val="tx1"/>
                </a:solidFill>
              </a:rPr>
              <a:t>– Teaching Assistant</a:t>
            </a:r>
          </a:p>
          <a:p>
            <a:r>
              <a:rPr lang="en-US" altLang="ja-JP" sz="2400" dirty="0">
                <a:solidFill>
                  <a:schemeClr val="tx1"/>
                </a:solidFill>
              </a:rPr>
              <a:t>Division of Spatial Information Science</a:t>
            </a:r>
          </a:p>
          <a:p>
            <a:r>
              <a:rPr lang="en-US" altLang="ja-JP" sz="2400" dirty="0">
                <a:solidFill>
                  <a:schemeClr val="tx1"/>
                </a:solidFill>
              </a:rPr>
              <a:t>University of Tsukuba</a:t>
            </a:r>
          </a:p>
          <a:p>
            <a:endParaRPr kumimoji="1" lang="ja-JP" altLang="en-US" dirty="0"/>
          </a:p>
        </p:txBody>
      </p:sp>
      <p:sp>
        <p:nvSpPr>
          <p:cNvPr id="5" name="TextBox 8"/>
          <p:cNvSpPr txBox="1"/>
          <p:nvPr/>
        </p:nvSpPr>
        <p:spPr>
          <a:xfrm>
            <a:off x="1047115" y="184666"/>
            <a:ext cx="5477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TA Tutorial in Spring Semester 2015</a:t>
            </a:r>
            <a:endParaRPr lang="en-US" b="1" dirty="0"/>
          </a:p>
        </p:txBody>
      </p:sp>
      <p:pic>
        <p:nvPicPr>
          <p:cNvPr id="6" name="Picture 2" descr="筑波大学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27505" y="184666"/>
            <a:ext cx="1781175" cy="495301"/>
          </a:xfrm>
          <a:prstGeom prst="rect">
            <a:avLst/>
          </a:prstGeom>
          <a:noFill/>
        </p:spPr>
      </p:pic>
      <p:pic>
        <p:nvPicPr>
          <p:cNvPr id="1026" name="Picture 2" descr="http://giswin.geo.tsukuba.ac.jp/capital-cities/img/sis-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" y="25600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13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Cases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5556" y="2105198"/>
            <a:ext cx="10912880" cy="804257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Case study of environmental protection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475556" y="2700589"/>
            <a:ext cx="11338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(Richards</a:t>
            </a:r>
            <a:r>
              <a:rPr lang="en-US" altLang="ja-JP" dirty="0"/>
              <a:t>, M., </a:t>
            </a:r>
            <a:r>
              <a:rPr lang="en-US" altLang="ja-JP" dirty="0" err="1"/>
              <a:t>Ghanem</a:t>
            </a:r>
            <a:r>
              <a:rPr lang="en-US" altLang="ja-JP" dirty="0"/>
              <a:t>, M., Osmond, M., </a:t>
            </a:r>
            <a:r>
              <a:rPr lang="en-US" altLang="ja-JP" dirty="0" err="1"/>
              <a:t>Guo</a:t>
            </a:r>
            <a:r>
              <a:rPr lang="en-US" altLang="ja-JP" dirty="0"/>
              <a:t>, Y., &amp; </a:t>
            </a:r>
            <a:r>
              <a:rPr lang="en-US" altLang="ja-JP" dirty="0" err="1"/>
              <a:t>Hassard</a:t>
            </a:r>
            <a:r>
              <a:rPr lang="en-US" altLang="ja-JP" dirty="0"/>
              <a:t>, J. 2006. Grid-based analysis of air pollution data</a:t>
            </a:r>
            <a:r>
              <a:rPr lang="en-US" altLang="ja-JP" dirty="0" smtClean="0"/>
              <a:t>.)</a:t>
            </a:r>
            <a:endParaRPr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1961" y="3221716"/>
            <a:ext cx="4262504" cy="3293383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7468834" y="6543783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200" dirty="0" smtClean="0">
                <a:latin typeface="Caecilia-Heavy"/>
              </a:rPr>
              <a:t> </a:t>
            </a:r>
            <a:r>
              <a:rPr lang="en-US" altLang="ja-JP" sz="1200" dirty="0" smtClean="0"/>
              <a:t>(Interpolated </a:t>
            </a:r>
            <a:r>
              <a:rPr lang="en-US" altLang="ja-JP" sz="1200" dirty="0"/>
              <a:t>color pollution representation over vector map </a:t>
            </a:r>
            <a:r>
              <a:rPr lang="en-US" altLang="ja-JP" sz="1200" dirty="0" smtClean="0"/>
              <a:t>layers)</a:t>
            </a:r>
            <a:endParaRPr lang="ja-JP" altLang="en-US" sz="1200" dirty="0"/>
          </a:p>
        </p:txBody>
      </p:sp>
      <p:sp>
        <p:nvSpPr>
          <p:cNvPr id="9" name="正方形/長方形 8"/>
          <p:cNvSpPr/>
          <p:nvPr/>
        </p:nvSpPr>
        <p:spPr>
          <a:xfrm>
            <a:off x="475556" y="3221716"/>
            <a:ext cx="688120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US" altLang="ja-JP" sz="2400" dirty="0" smtClean="0"/>
              <a:t>Deploy a sensor network over a target </a:t>
            </a:r>
            <a:r>
              <a:rPr lang="en-US" altLang="ja-JP" sz="2400" dirty="0"/>
              <a:t>region, such </a:t>
            </a:r>
            <a:r>
              <a:rPr lang="en-US" altLang="ja-JP" sz="2400" dirty="0" smtClean="0"/>
              <a:t>as a </a:t>
            </a:r>
            <a:r>
              <a:rPr lang="en-US" altLang="ja-JP" sz="2400" dirty="0"/>
              <a:t>heavily </a:t>
            </a:r>
            <a:r>
              <a:rPr lang="en-US" altLang="ja-JP" sz="2400" dirty="0" smtClean="0"/>
              <a:t>industrialized </a:t>
            </a:r>
            <a:r>
              <a:rPr lang="en-US" altLang="ja-JP" sz="2400" dirty="0"/>
              <a:t>or densely populated area </a:t>
            </a:r>
            <a:r>
              <a:rPr lang="en-US" altLang="ja-JP" sz="2400" dirty="0" smtClean="0"/>
              <a:t>;</a:t>
            </a:r>
          </a:p>
          <a:p>
            <a:pPr marL="457200" indent="-457200">
              <a:buAutoNum type="arabicPeriod"/>
            </a:pPr>
            <a:endParaRPr lang="en-US" altLang="ja-JP" sz="800" dirty="0" smtClean="0"/>
          </a:p>
          <a:p>
            <a:pPr marL="457200" indent="-457200">
              <a:buAutoNum type="arabicPeriod"/>
            </a:pPr>
            <a:r>
              <a:rPr lang="en-US" altLang="ja-JP" sz="2400" dirty="0" smtClean="0"/>
              <a:t>Create </a:t>
            </a:r>
            <a:r>
              <a:rPr lang="en-US" altLang="ja-JP" sz="2400" dirty="0"/>
              <a:t>a wealth of data allowing new types of analyses to be conducted</a:t>
            </a:r>
            <a:r>
              <a:rPr lang="en-US" altLang="ja-JP" sz="2400" dirty="0" smtClean="0"/>
              <a:t>;</a:t>
            </a:r>
          </a:p>
          <a:p>
            <a:pPr marL="457200" indent="-457200">
              <a:buAutoNum type="arabicPeriod"/>
            </a:pPr>
            <a:endParaRPr lang="en-US" altLang="ja-JP" sz="800" dirty="0"/>
          </a:p>
          <a:p>
            <a:pPr marL="457200" indent="-457200">
              <a:buAutoNum type="arabicPeriod"/>
            </a:pPr>
            <a:r>
              <a:rPr lang="en-US" altLang="ja-JP" sz="2400" dirty="0"/>
              <a:t>Analyze and visualize spatiotemporal variation of multiple pollutants with respect to one another, and their correlation with third-party data.</a:t>
            </a:r>
          </a:p>
        </p:txBody>
      </p:sp>
    </p:spTree>
    <p:extLst>
      <p:ext uri="{BB962C8B-B14F-4D97-AF65-F5344CB8AC3E}">
        <p14:creationId xmlns:p14="http://schemas.microsoft.com/office/powerpoint/2010/main" val="153091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 of Raster Data in ArcGIS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69074" y="2084415"/>
            <a:ext cx="11016790" cy="4482639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smtClean="0"/>
              <a:t>Compare </a:t>
            </a:r>
            <a:r>
              <a:rPr kumimoji="1" lang="en-US" altLang="ja-JP" smtClean="0"/>
              <a:t>two </a:t>
            </a:r>
            <a:r>
              <a:rPr kumimoji="1" lang="en-US" altLang="ja-JP" dirty="0" smtClean="0"/>
              <a:t>raster shape files in different </a:t>
            </a:r>
            <a:r>
              <a:rPr kumimoji="1" lang="en-US" altLang="ja-JP" dirty="0" smtClean="0"/>
              <a:t>spatial resolutions</a:t>
            </a:r>
            <a:endParaRPr kumimoji="1" lang="en-US" altLang="ja-JP" dirty="0" smtClean="0"/>
          </a:p>
        </p:txBody>
      </p:sp>
      <p:sp>
        <p:nvSpPr>
          <p:cNvPr id="4" name="正方形/長方形 3"/>
          <p:cNvSpPr/>
          <p:nvPr/>
        </p:nvSpPr>
        <p:spPr>
          <a:xfrm>
            <a:off x="1800428" y="6087691"/>
            <a:ext cx="2795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30m ×30m land cover data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7378756" y="6121365"/>
            <a:ext cx="2912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smtClean="0"/>
              <a:t>1km ×1km population </a:t>
            </a:r>
            <a:r>
              <a:rPr lang="en-US" altLang="ja-JP" dirty="0"/>
              <a:t>data</a:t>
            </a:r>
            <a:endParaRPr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520" y="2473133"/>
            <a:ext cx="3533775" cy="3571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991" y="2510562"/>
            <a:ext cx="3476506" cy="3497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432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285" y="2618509"/>
            <a:ext cx="4655652" cy="4118696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 of Raster Data in ArcGIS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18480" y="2196720"/>
            <a:ext cx="11016790" cy="519546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/>
              <a:t>Resample land cover map into 10m ×10m for grid-based </a:t>
            </a:r>
            <a:r>
              <a:rPr lang="en-US" altLang="ja-JP" dirty="0" smtClean="0"/>
              <a:t>analysis</a:t>
            </a:r>
          </a:p>
          <a:p>
            <a:pPr marL="457200" indent="-457200">
              <a:buAutoNum type="arabicPeriod"/>
            </a:pP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472894" y="1792936"/>
            <a:ext cx="2068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Step 1</a:t>
            </a:r>
            <a:endParaRPr lang="ja-JP" alt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4197927" y="5278582"/>
            <a:ext cx="561109" cy="2286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4167" y="2940605"/>
            <a:ext cx="5349906" cy="3444649"/>
          </a:xfrm>
          <a:prstGeom prst="rect">
            <a:avLst/>
          </a:prstGeom>
        </p:spPr>
      </p:pic>
      <p:sp>
        <p:nvSpPr>
          <p:cNvPr id="10" name="右矢印 9"/>
          <p:cNvSpPr/>
          <p:nvPr/>
        </p:nvSpPr>
        <p:spPr>
          <a:xfrm>
            <a:off x="5383243" y="4548629"/>
            <a:ext cx="893618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6816437" y="3875809"/>
            <a:ext cx="1517073" cy="187036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010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 of Raster Data in ArcGIS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41089" y="2180177"/>
            <a:ext cx="8203111" cy="519546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/>
              <a:t>Create grids(fishnet) in ArcGIS with the resolution of population data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472894" y="1792936"/>
            <a:ext cx="20681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Step 2</a:t>
            </a:r>
            <a:endParaRPr lang="ja-JP" alt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536" y="2699724"/>
            <a:ext cx="5279505" cy="4095760"/>
          </a:xfrm>
          <a:prstGeom prst="rect">
            <a:avLst/>
          </a:prstGeom>
        </p:spPr>
      </p:pic>
      <p:sp>
        <p:nvSpPr>
          <p:cNvPr id="7" name="円/楕円 6"/>
          <p:cNvSpPr/>
          <p:nvPr/>
        </p:nvSpPr>
        <p:spPr>
          <a:xfrm>
            <a:off x="4925291" y="4395355"/>
            <a:ext cx="820882" cy="176645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3872346" y="4759037"/>
            <a:ext cx="820882" cy="40178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2393902" y="4759037"/>
            <a:ext cx="13572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1km </a:t>
            </a:r>
            <a:r>
              <a:rPr lang="en-US" altLang="ja-JP" dirty="0"/>
              <a:t>×</a:t>
            </a:r>
            <a:r>
              <a:rPr lang="en-US" altLang="ja-JP" dirty="0" smtClean="0"/>
              <a:t>1km </a:t>
            </a:r>
            <a:endParaRPr lang="ja-JP" altLang="en-US" dirty="0"/>
          </a:p>
        </p:txBody>
      </p:sp>
      <p:sp>
        <p:nvSpPr>
          <p:cNvPr id="10" name="右矢印 9"/>
          <p:cNvSpPr/>
          <p:nvPr/>
        </p:nvSpPr>
        <p:spPr>
          <a:xfrm rot="10800000">
            <a:off x="3584864" y="4912530"/>
            <a:ext cx="287482" cy="623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右矢印 10"/>
          <p:cNvSpPr/>
          <p:nvPr/>
        </p:nvSpPr>
        <p:spPr>
          <a:xfrm>
            <a:off x="6094959" y="4282238"/>
            <a:ext cx="613064" cy="4028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1911" y="2699723"/>
            <a:ext cx="4056144" cy="405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93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 of Raster Data in ArcGIS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81062" y="1950877"/>
            <a:ext cx="7432250" cy="93779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altLang="ja-JP" dirty="0"/>
              <a:t>Extract each land use category by reclassify;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ja-JP" dirty="0"/>
              <a:t>Use zonal statistics to get the number of cells in each </a:t>
            </a:r>
            <a:r>
              <a:rPr lang="en-US" altLang="ja-JP" dirty="0" smtClean="0"/>
              <a:t>grid</a:t>
            </a:r>
            <a:r>
              <a:rPr lang="en-US" altLang="ja-JP" dirty="0"/>
              <a:t>;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472894" y="1788245"/>
            <a:ext cx="29081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Step 3&amp;4</a:t>
            </a:r>
            <a:endParaRPr lang="ja-JP" alt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94" y="3046613"/>
            <a:ext cx="5752451" cy="3803486"/>
          </a:xfrm>
          <a:prstGeom prst="rect">
            <a:avLst/>
          </a:prstGeom>
        </p:spPr>
      </p:pic>
      <p:sp>
        <p:nvSpPr>
          <p:cNvPr id="6" name="円/楕円 5"/>
          <p:cNvSpPr/>
          <p:nvPr/>
        </p:nvSpPr>
        <p:spPr>
          <a:xfrm>
            <a:off x="4671405" y="6078682"/>
            <a:ext cx="1423554" cy="322118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右矢印 6"/>
          <p:cNvSpPr/>
          <p:nvPr/>
        </p:nvSpPr>
        <p:spPr>
          <a:xfrm>
            <a:off x="6348845" y="4838110"/>
            <a:ext cx="613064" cy="2204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5409" y="3398142"/>
            <a:ext cx="5039157" cy="3100428"/>
          </a:xfrm>
          <a:prstGeom prst="rect">
            <a:avLst/>
          </a:prstGeom>
        </p:spPr>
      </p:pic>
      <p:sp>
        <p:nvSpPr>
          <p:cNvPr id="9" name="円/楕円 8"/>
          <p:cNvSpPr/>
          <p:nvPr/>
        </p:nvSpPr>
        <p:spPr>
          <a:xfrm>
            <a:off x="7281646" y="4493878"/>
            <a:ext cx="1080654" cy="1215737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44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 of Raster Data in ArcGIS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89077" y="1919705"/>
            <a:ext cx="8498123" cy="97935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altLang="ja-JP" dirty="0"/>
              <a:t>Calculate the density of each land cover category in 1km ×1km grid;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ja-JP" dirty="0" smtClean="0"/>
              <a:t>Combine grid </a:t>
            </a:r>
            <a:r>
              <a:rPr lang="en-US" altLang="ja-JP" dirty="0"/>
              <a:t>data with population </a:t>
            </a:r>
            <a:r>
              <a:rPr lang="en-US" altLang="ja-JP" dirty="0" smtClean="0"/>
              <a:t>data and </a:t>
            </a:r>
            <a:r>
              <a:rPr lang="en-US" altLang="ja-JP" dirty="0"/>
              <a:t>check the relationship.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464879" y="1788245"/>
            <a:ext cx="29241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Step 5&amp;6</a:t>
            </a:r>
            <a:endParaRPr lang="ja-JP" altLang="en-U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663" y="2711575"/>
            <a:ext cx="8828591" cy="398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56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 of  Vector Data in ArcGIS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69074" y="2084416"/>
            <a:ext cx="11016790" cy="4206240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dirty="0" smtClean="0"/>
              <a:t>Summarize vector data with grids for spatial visualization</a:t>
            </a:r>
            <a:endParaRPr kumimoji="1"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2436303" y="2686779"/>
            <a:ext cx="96237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2800" b="0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Point</a:t>
            </a:r>
            <a:endParaRPr lang="ja-JP" altLang="en-US" sz="2800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655116" y="2686779"/>
            <a:ext cx="8226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2800" b="0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Line</a:t>
            </a:r>
            <a:endParaRPr lang="ja-JP" altLang="en-US" sz="2800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8424871" y="2686779"/>
            <a:ext cx="139038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2800" b="0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Polygon</a:t>
            </a:r>
            <a:endParaRPr lang="ja-JP" altLang="en-US" sz="2800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1473" y="3387437"/>
            <a:ext cx="2317177" cy="308992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366" y="3391171"/>
            <a:ext cx="2750163" cy="3092115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3179" y="3391171"/>
            <a:ext cx="2488243" cy="309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19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 of  Vector Data in ArcGIS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69074" y="2084416"/>
            <a:ext cx="11016790" cy="420624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kumimoji="1" lang="en-US" altLang="ja-JP" sz="3200" dirty="0" smtClean="0"/>
              <a:t>Use standard Grids (</a:t>
            </a:r>
            <a:r>
              <a:rPr lang="en-US" altLang="ja-JP" sz="3200" dirty="0"/>
              <a:t>Fishnet</a:t>
            </a:r>
            <a:r>
              <a:rPr lang="en-US" altLang="ja-JP" sz="3200" dirty="0" smtClean="0"/>
              <a:t>)</a:t>
            </a:r>
            <a:endParaRPr kumimoji="1" lang="ja-JP" altLang="en-US" sz="32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183" y="3148444"/>
            <a:ext cx="4462602" cy="3433691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5660493" y="3730335"/>
            <a:ext cx="8339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9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+</a:t>
            </a:r>
            <a:endParaRPr lang="ja-JP" altLang="en-US" sz="9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1909" y="3148444"/>
            <a:ext cx="4526579" cy="3434922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2382070" y="2624901"/>
            <a:ext cx="15688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solidFill>
                  <a:schemeClr val="accent6">
                    <a:lumMod val="75000"/>
                  </a:schemeClr>
                </a:solidFill>
              </a:rPr>
              <a:t>Basic Grids</a:t>
            </a:r>
            <a:endParaRPr lang="ja-JP" alt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7922442" y="2624900"/>
            <a:ext cx="30645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</a:rPr>
              <a:t>Point data of bus stops</a:t>
            </a:r>
            <a:endParaRPr lang="ja-JP" alt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84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 of  Vector Data in ArcGIS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69074" y="2084416"/>
            <a:ext cx="11016790" cy="420624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kumimoji="1" lang="en-US" altLang="ja-JP" sz="3200" dirty="0" smtClean="0"/>
              <a:t>Summarize vector data by spatial join</a:t>
            </a:r>
            <a:endParaRPr kumimoji="1" lang="ja-JP" altLang="en-US" sz="32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327" y="2670878"/>
            <a:ext cx="2813773" cy="4083646"/>
          </a:xfrm>
          <a:prstGeom prst="rect">
            <a:avLst/>
          </a:prstGeom>
        </p:spPr>
      </p:pic>
      <p:sp>
        <p:nvSpPr>
          <p:cNvPr id="5" name="円/楕円 4"/>
          <p:cNvSpPr/>
          <p:nvPr/>
        </p:nvSpPr>
        <p:spPr>
          <a:xfrm>
            <a:off x="3532909" y="3304308"/>
            <a:ext cx="976746" cy="207818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右矢印 5"/>
          <p:cNvSpPr/>
          <p:nvPr/>
        </p:nvSpPr>
        <p:spPr>
          <a:xfrm>
            <a:off x="5642264" y="4494492"/>
            <a:ext cx="716972" cy="4364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8517" y="2658774"/>
            <a:ext cx="34194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44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481" y="2659790"/>
            <a:ext cx="6149049" cy="4351338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 of  Vector Data in ArcGIS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69074" y="2084416"/>
            <a:ext cx="11016790" cy="420624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kumimoji="1" lang="en-US" altLang="ja-JP" sz="3200" dirty="0" smtClean="0"/>
              <a:t>Visualize vector data</a:t>
            </a:r>
            <a:endParaRPr kumimoji="1" lang="ja-JP" altLang="en-US" sz="3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074" y="2964627"/>
            <a:ext cx="4316515" cy="3326029"/>
          </a:xfrm>
          <a:prstGeom prst="rect">
            <a:avLst/>
          </a:prstGeom>
        </p:spPr>
      </p:pic>
      <p:sp>
        <p:nvSpPr>
          <p:cNvPr id="6" name="右矢印 5"/>
          <p:cNvSpPr/>
          <p:nvPr/>
        </p:nvSpPr>
        <p:spPr>
          <a:xfrm>
            <a:off x="4962589" y="4419823"/>
            <a:ext cx="581891" cy="4156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219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48292" y="2011680"/>
            <a:ext cx="7068244" cy="4773584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ja-JP" sz="2400" dirty="0"/>
              <a:t>In cartography, any network of parallel and perpendicular lines superimposed on a map and used for reference. These grids are usually referred to by the map projection or coordinate system they </a:t>
            </a:r>
            <a:r>
              <a:rPr lang="en-US" altLang="ja-JP" sz="2400" dirty="0" smtClean="0"/>
              <a:t>represent (Esri, 2015). </a:t>
            </a:r>
          </a:p>
          <a:p>
            <a:pPr>
              <a:lnSpc>
                <a:spcPct val="120000"/>
              </a:lnSpc>
            </a:pPr>
            <a:r>
              <a:rPr lang="en-US" altLang="ja-JP" sz="2400" dirty="0" smtClean="0"/>
              <a:t>A </a:t>
            </a:r>
            <a:r>
              <a:rPr lang="en-US" altLang="ja-JP" sz="2400" dirty="0"/>
              <a:t>s</a:t>
            </a:r>
            <a:r>
              <a:rPr lang="en-US" altLang="ja-JP" sz="2400" dirty="0" smtClean="0"/>
              <a:t>patial grid refers to a </a:t>
            </a:r>
            <a:r>
              <a:rPr lang="en-US" altLang="ja-JP" sz="2400" dirty="0"/>
              <a:t>two-dimensional grid system that spans a feature class. It is used to quickly locate features in a feature class that might match the criteria of a spatial </a:t>
            </a:r>
            <a:r>
              <a:rPr lang="en-US" altLang="ja-JP" sz="2400" dirty="0" smtClean="0"/>
              <a:t>search</a:t>
            </a:r>
            <a:r>
              <a:rPr lang="en-US" altLang="ja-JP" sz="2400" dirty="0"/>
              <a:t> (</a:t>
            </a:r>
            <a:r>
              <a:rPr lang="en-US" altLang="ja-JP" sz="2400" dirty="0" smtClean="0"/>
              <a:t>Esri, 2015). </a:t>
            </a:r>
            <a:endParaRPr lang="en-US" altLang="ja-JP" sz="1200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cap="none" dirty="0" smtClean="0"/>
              <a:t>Definition of Grid in Cartography</a:t>
            </a:r>
            <a:endParaRPr kumimoji="1" lang="ja-JP" altLang="en-US" cap="none" dirty="0"/>
          </a:p>
        </p:txBody>
      </p:sp>
      <p:pic>
        <p:nvPicPr>
          <p:cNvPr id="2050" name="Picture 2" descr="https://wattsupwiththat.files.wordpress.com/2012/04/spherical-gri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536" y="2011680"/>
            <a:ext cx="4114800" cy="4048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6095999" y="6059805"/>
            <a:ext cx="62172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 smtClean="0"/>
              <a:t>(</a:t>
            </a:r>
            <a:r>
              <a:rPr lang="ja-JP" altLang="en-US" sz="1200" dirty="0" smtClean="0"/>
              <a:t>http</a:t>
            </a:r>
            <a:r>
              <a:rPr lang="ja-JP" altLang="en-US" sz="1200" dirty="0"/>
              <a:t>://wattsupwiththat.com/2012/04/09/shakun-not-stirred-and-definitely-not-area-weighted</a:t>
            </a:r>
            <a:r>
              <a:rPr lang="ja-JP" altLang="en-US" sz="1200" dirty="0" smtClean="0"/>
              <a:t>/</a:t>
            </a:r>
            <a:r>
              <a:rPr lang="en-US" altLang="ja-JP" sz="1200" dirty="0" smtClean="0"/>
              <a:t>)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27452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Conclusion</a:t>
            </a:r>
            <a:endParaRPr lang="ja-JP" altLang="en-US" cap="none" dirty="0"/>
          </a:p>
        </p:txBody>
      </p:sp>
      <p:sp>
        <p:nvSpPr>
          <p:cNvPr id="4" name="正方形/長方形 3"/>
          <p:cNvSpPr/>
          <p:nvPr/>
        </p:nvSpPr>
        <p:spPr>
          <a:xfrm>
            <a:off x="446287" y="2203407"/>
            <a:ext cx="112973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ja-JP" sz="2400" dirty="0" smtClean="0"/>
              <a:t>Grid is a useful unit to summarize both </a:t>
            </a:r>
            <a:r>
              <a:rPr lang="en-US" altLang="ja-JP" sz="2400" dirty="0"/>
              <a:t>discrete data </a:t>
            </a:r>
            <a:r>
              <a:rPr lang="en-US" altLang="ja-JP" sz="2400" dirty="0" smtClean="0"/>
              <a:t>and continuous data, raster data can be regarded as data formed by grids;</a:t>
            </a:r>
            <a:endParaRPr lang="en-US" altLang="ja-JP" sz="800" dirty="0" smtClean="0"/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ja-JP" sz="2400" dirty="0" smtClean="0"/>
              <a:t>Grid-based analysis for vector data is an efficient approach to connect vector data with raster data, raster can be resampled to fit the size of grid;</a:t>
            </a:r>
            <a:endParaRPr lang="en-US" altLang="ja-JP" sz="800" dirty="0"/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ja-JP" sz="2400" dirty="0"/>
              <a:t>Grid-based analysis </a:t>
            </a:r>
            <a:r>
              <a:rPr lang="en-US" altLang="ja-JP" sz="2400" dirty="0" smtClean="0"/>
              <a:t>provides </a:t>
            </a:r>
            <a:r>
              <a:rPr lang="en-US" altLang="ja-JP" sz="2400" dirty="0"/>
              <a:t>more detailed </a:t>
            </a:r>
            <a:r>
              <a:rPr lang="en-US" altLang="ja-JP" sz="2400" dirty="0" smtClean="0"/>
              <a:t>information than </a:t>
            </a:r>
            <a:r>
              <a:rPr lang="en-US" altLang="ja-JP" sz="2400" dirty="0"/>
              <a:t>do municipal-scale statistics, and they are suitable for time </a:t>
            </a:r>
            <a:r>
              <a:rPr lang="en-US" altLang="ja-JP" sz="2400" dirty="0" smtClean="0"/>
              <a:t>series analysis</a:t>
            </a:r>
            <a:r>
              <a:rPr lang="en-US" altLang="ja-JP" sz="2400" dirty="0"/>
              <a:t>, calculations, and comparison between mesh blocks.</a:t>
            </a:r>
          </a:p>
        </p:txBody>
      </p:sp>
    </p:spTree>
    <p:extLst>
      <p:ext uri="{BB962C8B-B14F-4D97-AF65-F5344CB8AC3E}">
        <p14:creationId xmlns:p14="http://schemas.microsoft.com/office/powerpoint/2010/main" val="242648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References</a:t>
            </a:r>
            <a:endParaRPr lang="ja-JP" altLang="en-US" cap="none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659862" y="2361233"/>
            <a:ext cx="10870193" cy="354080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kumimoji="1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400" dirty="0"/>
              <a:t>Bagan, H., &amp; Yamagata, Y. </a:t>
            </a:r>
            <a:r>
              <a:rPr lang="en-US" altLang="ja-JP" sz="1400" dirty="0" smtClean="0"/>
              <a:t>2012. </a:t>
            </a:r>
            <a:r>
              <a:rPr lang="en-US" altLang="ja-JP" sz="1400" dirty="0"/>
              <a:t>Landsat analysis of urban growth: How Tokyo became the world's largest megacity during the last </a:t>
            </a:r>
            <a:r>
              <a:rPr lang="en-US" altLang="ja-JP" sz="1400" dirty="0" smtClean="0"/>
              <a:t>40 years</a:t>
            </a:r>
            <a:r>
              <a:rPr lang="en-US" altLang="ja-JP" sz="1400" dirty="0"/>
              <a:t>. </a:t>
            </a:r>
            <a:r>
              <a:rPr lang="en-US" altLang="ja-JP" sz="1400" i="1" dirty="0"/>
              <a:t>Remote Sensing of Environment</a:t>
            </a:r>
            <a:r>
              <a:rPr lang="en-US" altLang="ja-JP" sz="1400" dirty="0"/>
              <a:t>, </a:t>
            </a:r>
            <a:r>
              <a:rPr lang="en-US" altLang="ja-JP" sz="1400" i="1" dirty="0"/>
              <a:t>127</a:t>
            </a:r>
            <a:r>
              <a:rPr lang="en-US" altLang="ja-JP" sz="1400" dirty="0"/>
              <a:t>, 210-222.</a:t>
            </a:r>
            <a:endParaRPr lang="en-US" altLang="ja-JP" sz="1400" dirty="0" smtClean="0"/>
          </a:p>
          <a:p>
            <a:r>
              <a:rPr lang="en-US" altLang="ja-JP" sz="1400" dirty="0"/>
              <a:t>Su, M. D., Kang, J. L., Chang, L. F., &amp; Chen, A. S. </a:t>
            </a:r>
            <a:r>
              <a:rPr lang="en-US" altLang="ja-JP" sz="1400" dirty="0" smtClean="0"/>
              <a:t>2005. </a:t>
            </a:r>
            <a:r>
              <a:rPr lang="en-US" altLang="ja-JP" sz="1400" dirty="0"/>
              <a:t>A grid-based GIS approach to regional flood damage assessment. </a:t>
            </a:r>
            <a:r>
              <a:rPr lang="en-US" altLang="ja-JP" sz="1400" i="1" dirty="0"/>
              <a:t>Journal of Marine Science and Technology</a:t>
            </a:r>
            <a:r>
              <a:rPr lang="en-US" altLang="ja-JP" sz="1400" dirty="0"/>
              <a:t>, </a:t>
            </a:r>
            <a:r>
              <a:rPr lang="en-US" altLang="ja-JP" sz="1400" i="1" dirty="0"/>
              <a:t>13</a:t>
            </a:r>
            <a:r>
              <a:rPr lang="en-US" altLang="ja-JP" sz="1400" dirty="0"/>
              <a:t>(3), 184-192.</a:t>
            </a:r>
          </a:p>
          <a:p>
            <a:r>
              <a:rPr lang="en-US" altLang="ja-JP" sz="1400" dirty="0"/>
              <a:t>Richards, M., </a:t>
            </a:r>
            <a:r>
              <a:rPr lang="en-US" altLang="ja-JP" sz="1400" dirty="0" err="1"/>
              <a:t>Ghanem</a:t>
            </a:r>
            <a:r>
              <a:rPr lang="en-US" altLang="ja-JP" sz="1400" dirty="0"/>
              <a:t>, M., Osmond, M., </a:t>
            </a:r>
            <a:r>
              <a:rPr lang="en-US" altLang="ja-JP" sz="1400" dirty="0" err="1"/>
              <a:t>Guo</a:t>
            </a:r>
            <a:r>
              <a:rPr lang="en-US" altLang="ja-JP" sz="1400" dirty="0"/>
              <a:t>, Y., &amp; </a:t>
            </a:r>
            <a:r>
              <a:rPr lang="en-US" altLang="ja-JP" sz="1400" dirty="0" err="1"/>
              <a:t>Hassard</a:t>
            </a:r>
            <a:r>
              <a:rPr lang="en-US" altLang="ja-JP" sz="1400" dirty="0"/>
              <a:t>, J. </a:t>
            </a:r>
            <a:r>
              <a:rPr lang="en-US" altLang="ja-JP" sz="1400" dirty="0" smtClean="0"/>
              <a:t>2006. </a:t>
            </a:r>
            <a:r>
              <a:rPr lang="en-US" altLang="ja-JP" sz="1400" dirty="0"/>
              <a:t>Grid-based analysis of air pollution data. </a:t>
            </a:r>
            <a:r>
              <a:rPr lang="en-US" altLang="ja-JP" sz="1400" i="1" dirty="0"/>
              <a:t>Ecological modelling</a:t>
            </a:r>
            <a:r>
              <a:rPr lang="en-US" altLang="ja-JP" sz="1400" dirty="0"/>
              <a:t>, </a:t>
            </a:r>
            <a:r>
              <a:rPr lang="en-US" altLang="ja-JP" sz="1400" i="1" dirty="0"/>
              <a:t>194</a:t>
            </a:r>
            <a:r>
              <a:rPr lang="en-US" altLang="ja-JP" sz="1400" dirty="0"/>
              <a:t>(1), 274-286</a:t>
            </a:r>
            <a:r>
              <a:rPr lang="en-US" altLang="ja-JP" sz="1400" dirty="0" smtClean="0"/>
              <a:t>.</a:t>
            </a:r>
          </a:p>
          <a:p>
            <a:r>
              <a:rPr lang="en-US" altLang="ja-JP" sz="1400" dirty="0" smtClean="0"/>
              <a:t>Esri</a:t>
            </a:r>
            <a:r>
              <a:rPr lang="en-US" altLang="ja-JP" sz="1400" dirty="0"/>
              <a:t>, 2015. GIS dictionary: Grid. Available online: </a:t>
            </a:r>
            <a:r>
              <a:rPr lang="en-US" altLang="ja-JP" sz="1400" dirty="0" smtClean="0">
                <a:hlinkClick r:id="rId2"/>
              </a:rPr>
              <a:t> </a:t>
            </a:r>
            <a:r>
              <a:rPr lang="en-US" altLang="ja-JP" sz="1400" dirty="0" smtClean="0">
                <a:solidFill>
                  <a:srgbClr val="00B0F0"/>
                </a:solidFill>
                <a:hlinkClick r:id="rId2"/>
              </a:rPr>
              <a:t>http</a:t>
            </a:r>
            <a:r>
              <a:rPr lang="en-US" altLang="ja-JP" sz="1400" dirty="0">
                <a:solidFill>
                  <a:srgbClr val="00B0F0"/>
                </a:solidFill>
                <a:hlinkClick r:id="rId2"/>
              </a:rPr>
              <a:t>://</a:t>
            </a:r>
            <a:r>
              <a:rPr lang="en-US" altLang="ja-JP" sz="1400" dirty="0" smtClean="0">
                <a:solidFill>
                  <a:srgbClr val="00B0F0"/>
                </a:solidFill>
                <a:hlinkClick r:id="rId2"/>
              </a:rPr>
              <a:t>support.esri.com/en/knowledgebase/GISDictionary/search</a:t>
            </a:r>
            <a:r>
              <a:rPr lang="en-US" altLang="ja-JP" sz="1400" dirty="0" smtClean="0">
                <a:solidFill>
                  <a:srgbClr val="00B0F0"/>
                </a:solidFill>
              </a:rPr>
              <a:t> </a:t>
            </a:r>
            <a:r>
              <a:rPr lang="en-US" altLang="ja-JP" sz="1400" dirty="0" smtClean="0"/>
              <a:t>(Accessed 10 June 2015)</a:t>
            </a:r>
          </a:p>
          <a:p>
            <a:r>
              <a:rPr lang="en-US" altLang="ja-JP" sz="1400" dirty="0"/>
              <a:t>Esri, 2015. GIS dictionary: </a:t>
            </a:r>
            <a:r>
              <a:rPr lang="en-US" altLang="ja-JP" sz="1400" dirty="0" smtClean="0"/>
              <a:t>Spatial Grid</a:t>
            </a:r>
            <a:r>
              <a:rPr lang="en-US" altLang="ja-JP" sz="1400" dirty="0"/>
              <a:t>. Available online: </a:t>
            </a:r>
            <a:r>
              <a:rPr lang="en-US" altLang="ja-JP" sz="1400" dirty="0" smtClean="0">
                <a:hlinkClick r:id="rId3"/>
              </a:rPr>
              <a:t>http</a:t>
            </a:r>
            <a:r>
              <a:rPr lang="en-US" altLang="ja-JP" sz="1400" dirty="0">
                <a:hlinkClick r:id="rId3"/>
              </a:rPr>
              <a:t>://</a:t>
            </a:r>
            <a:r>
              <a:rPr lang="en-US" altLang="ja-JP" sz="1400" dirty="0" smtClean="0">
                <a:hlinkClick r:id="rId3"/>
              </a:rPr>
              <a:t>support.esri.com/en/knowledgebase/GISDictionary/term/spatial%20grid</a:t>
            </a:r>
            <a:r>
              <a:rPr lang="en-US" altLang="ja-JP" sz="1400" dirty="0" smtClean="0"/>
              <a:t> (</a:t>
            </a:r>
            <a:r>
              <a:rPr lang="en-US" altLang="ja-JP" sz="1400" dirty="0"/>
              <a:t>Accessed 10 June 2015</a:t>
            </a:r>
            <a:r>
              <a:rPr lang="en-US" altLang="ja-JP" sz="1400" dirty="0" smtClean="0"/>
              <a:t>)</a:t>
            </a:r>
          </a:p>
          <a:p>
            <a:r>
              <a:rPr lang="en-US" altLang="ja-JP" sz="1400" dirty="0"/>
              <a:t>Esri, 2015. </a:t>
            </a:r>
            <a:r>
              <a:rPr lang="en-US" altLang="ja-JP" sz="1400" dirty="0" smtClean="0"/>
              <a:t>ArcGIS Help 10.1. </a:t>
            </a:r>
            <a:r>
              <a:rPr lang="en-US" altLang="ja-JP" sz="1400" dirty="0"/>
              <a:t>Discrete and continuous </a:t>
            </a:r>
            <a:r>
              <a:rPr lang="en-US" altLang="ja-JP" sz="1400" dirty="0" smtClean="0"/>
              <a:t>data. Available </a:t>
            </a:r>
            <a:r>
              <a:rPr lang="en-US" altLang="ja-JP" sz="1400" dirty="0"/>
              <a:t>online: </a:t>
            </a:r>
            <a:r>
              <a:rPr lang="en-US" altLang="ja-JP" sz="1400" dirty="0" smtClean="0">
                <a:hlinkClick r:id="rId4"/>
              </a:rPr>
              <a:t>http</a:t>
            </a:r>
            <a:r>
              <a:rPr lang="en-US" altLang="ja-JP" sz="1400" dirty="0">
                <a:hlinkClick r:id="rId4"/>
              </a:rPr>
              <a:t>://resources.arcgis.com/en/help/main/10.1/index.html#//</a:t>
            </a:r>
            <a:r>
              <a:rPr lang="en-US" altLang="ja-JP" sz="1400" dirty="0" smtClean="0">
                <a:hlinkClick r:id="rId4"/>
              </a:rPr>
              <a:t>009t00000007000000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(Accessed </a:t>
            </a:r>
            <a:r>
              <a:rPr lang="en-US" altLang="ja-JP" sz="1400" dirty="0" smtClean="0"/>
              <a:t>11 </a:t>
            </a:r>
            <a:r>
              <a:rPr lang="en-US" altLang="ja-JP" sz="1400" dirty="0"/>
              <a:t>June 2015</a:t>
            </a:r>
            <a:r>
              <a:rPr lang="en-US" altLang="ja-JP" sz="1400" dirty="0" smtClean="0"/>
              <a:t>)</a:t>
            </a:r>
          </a:p>
          <a:p>
            <a:r>
              <a:rPr lang="en-US" altLang="ja-JP" sz="1400" dirty="0"/>
              <a:t>Esri, 2015. ArcGIS Help 10.1. Esri Grid </a:t>
            </a:r>
            <a:r>
              <a:rPr lang="en-US" altLang="ja-JP" sz="1400" dirty="0" smtClean="0"/>
              <a:t>format. </a:t>
            </a:r>
            <a:r>
              <a:rPr lang="en-US" altLang="ja-JP" sz="1400" dirty="0"/>
              <a:t>Available online: </a:t>
            </a:r>
            <a:r>
              <a:rPr lang="en-US" altLang="ja-JP" sz="1400" dirty="0">
                <a:hlinkClick r:id="rId5"/>
              </a:rPr>
              <a:t>http://resources.arcgis.com/en/help/main/10.1/index.html#//</a:t>
            </a:r>
            <a:r>
              <a:rPr lang="en-US" altLang="ja-JP" sz="1400" dirty="0" smtClean="0">
                <a:hlinkClick r:id="rId5"/>
              </a:rPr>
              <a:t>009t0000000w000000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(Accessed </a:t>
            </a:r>
            <a:r>
              <a:rPr lang="en-US" altLang="ja-JP" sz="1400" dirty="0" smtClean="0"/>
              <a:t>11 </a:t>
            </a:r>
            <a:r>
              <a:rPr lang="en-US" altLang="ja-JP" sz="1400" dirty="0"/>
              <a:t>June 2015)</a:t>
            </a:r>
          </a:p>
          <a:p>
            <a:endParaRPr lang="en-US" altLang="ja-JP" sz="1200" dirty="0"/>
          </a:p>
          <a:p>
            <a:pPr marL="0" indent="0">
              <a:buNone/>
            </a:pPr>
            <a:endParaRPr lang="en-US" altLang="ja-JP" sz="1200" dirty="0" smtClean="0"/>
          </a:p>
          <a:p>
            <a:endParaRPr lang="en-US" altLang="ja-JP" sz="1200" dirty="0" smtClean="0"/>
          </a:p>
          <a:p>
            <a:endParaRPr lang="en-US" altLang="ja-JP" sz="1200" dirty="0" smtClean="0"/>
          </a:p>
          <a:p>
            <a:endParaRPr lang="en-US" altLang="ja-JP" sz="1200" dirty="0" smtClean="0"/>
          </a:p>
          <a:p>
            <a:endParaRPr lang="en-US" altLang="ja-JP" sz="1200" dirty="0" smtClean="0"/>
          </a:p>
          <a:p>
            <a:endParaRPr lang="en-US" altLang="ja-JP" sz="1200" dirty="0" smtClean="0"/>
          </a:p>
          <a:p>
            <a:pPr marL="0" indent="0">
              <a:buFont typeface="Wingdings" pitchFamily="2" charset="2"/>
              <a:buNone/>
            </a:pPr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178869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An example of a grid's V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650" y="4070847"/>
            <a:ext cx="5270617" cy="226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4331" y="1908726"/>
            <a:ext cx="11401253" cy="420624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ja-JP" sz="2400" dirty="0"/>
              <a:t> An data format for storing raster data as well as </a:t>
            </a:r>
            <a:r>
              <a:rPr lang="en-US" altLang="ja-JP" sz="2400" dirty="0" smtClean="0"/>
              <a:t>summering </a:t>
            </a:r>
            <a:r>
              <a:rPr lang="en-US" altLang="ja-JP" sz="2400" dirty="0"/>
              <a:t>vector data that defines geographic space as an array of equally sized square cells arranged in rows and columns. Each cell stores a numeric value that represents a geographic for that unit of space. </a:t>
            </a:r>
            <a:r>
              <a:rPr lang="en-US" altLang="ja-JP" sz="2400" dirty="0" smtClean="0"/>
              <a:t>Each </a:t>
            </a:r>
            <a:r>
              <a:rPr lang="en-US" altLang="ja-JP" sz="2400" dirty="0"/>
              <a:t>grid cell is referenced by its </a:t>
            </a:r>
            <a:r>
              <a:rPr lang="en-US" altLang="ja-JP" sz="2400" dirty="0" err="1"/>
              <a:t>x,y</a:t>
            </a:r>
            <a:r>
              <a:rPr lang="en-US" altLang="ja-JP" sz="2400" dirty="0"/>
              <a:t> coordinate </a:t>
            </a:r>
            <a:r>
              <a:rPr lang="en-US" altLang="ja-JP" sz="2400" dirty="0" smtClean="0"/>
              <a:t>location (Esri, 2015). </a:t>
            </a:r>
            <a:endParaRPr lang="ja-JP" altLang="en-US" sz="2400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cap="none" dirty="0" smtClean="0"/>
              <a:t>Definition of Grid in GIS</a:t>
            </a:r>
            <a:endParaRPr kumimoji="1" lang="ja-JP" altLang="en-US" cap="none" dirty="0"/>
          </a:p>
        </p:txBody>
      </p:sp>
      <p:sp>
        <p:nvSpPr>
          <p:cNvPr id="6" name="正方形/長方形 5"/>
          <p:cNvSpPr/>
          <p:nvPr/>
        </p:nvSpPr>
        <p:spPr>
          <a:xfrm>
            <a:off x="3459650" y="6447053"/>
            <a:ext cx="902784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/>
              <a:t>(</a:t>
            </a:r>
            <a:r>
              <a:rPr lang="en-US" altLang="ja-JP" sz="1200" dirty="0" smtClean="0"/>
              <a:t>http</a:t>
            </a:r>
            <a:r>
              <a:rPr lang="en-US" altLang="ja-JP" sz="1200" dirty="0"/>
              <a:t>://wattsupwiththat.com/2012/04/09/shakun-not-stirred-and-definitely-not-area-weighted</a:t>
            </a:r>
            <a:r>
              <a:rPr lang="en-US" altLang="ja-JP" sz="1200" dirty="0" smtClean="0"/>
              <a:t>/)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7938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Introduction to Grid-based Analysis</a:t>
            </a:r>
            <a:endParaRPr lang="ja-JP" altLang="en-US" cap="none" dirty="0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300814" y="2352960"/>
            <a:ext cx="9508204" cy="37361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kumimoji="1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ja-JP" sz="2400" dirty="0"/>
              <a:t>Grid-based </a:t>
            </a:r>
            <a:r>
              <a:rPr lang="en-US" altLang="ja-JP" sz="2400" dirty="0" smtClean="0"/>
              <a:t>analysis is a method for arranging data into a specific unit.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ja-JP" sz="2400" dirty="0" smtClean="0"/>
              <a:t>The size of each grid is defined by users and normally it is determined according to </a:t>
            </a:r>
            <a:r>
              <a:rPr lang="en-US" altLang="ja-JP" sz="2400" dirty="0" smtClean="0"/>
              <a:t>purpose</a:t>
            </a:r>
            <a:r>
              <a:rPr lang="en-US" altLang="ja-JP" sz="2400" dirty="0" smtClean="0"/>
              <a:t>, scale or the available data format.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ja-JP" sz="2400" dirty="0"/>
              <a:t>Grid-based </a:t>
            </a:r>
            <a:r>
              <a:rPr lang="en-US" altLang="ja-JP" sz="2400" dirty="0" smtClean="0"/>
              <a:t>analysis offers a way to combine vector data with raster data.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ja-JP" sz="2400" dirty="0" smtClean="0"/>
              <a:t> </a:t>
            </a:r>
            <a:r>
              <a:rPr lang="en-US" altLang="ja-JP" sz="2400" dirty="0"/>
              <a:t>There are two types of grids: integer and floating point. Use integer grids to represent discrete data and floating-point grids to represent continuous </a:t>
            </a:r>
            <a:r>
              <a:rPr lang="en-US" altLang="ja-JP" sz="2400" dirty="0" smtClean="0"/>
              <a:t>data (Esri, 2015). </a:t>
            </a:r>
            <a:endParaRPr lang="ja-JP" altLang="en-US" sz="2400" dirty="0"/>
          </a:p>
        </p:txBody>
      </p:sp>
      <p:sp>
        <p:nvSpPr>
          <p:cNvPr id="14" name="正方形/長方形 13"/>
          <p:cNvSpPr/>
          <p:nvPr/>
        </p:nvSpPr>
        <p:spPr>
          <a:xfrm>
            <a:off x="10025631" y="1835394"/>
            <a:ext cx="17027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2800" dirty="0" smtClean="0">
                <a:ln w="0"/>
                <a:solidFill>
                  <a:schemeClr val="accent1">
                    <a:lumMod val="50000"/>
                  </a:schemeClr>
                </a:solidFill>
              </a:rPr>
              <a:t>Grid Mesh</a:t>
            </a:r>
            <a:endParaRPr lang="ja-JP" altLang="en-US" sz="2800" dirty="0">
              <a:ln w="0"/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10099369" y="4268968"/>
            <a:ext cx="155523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2800" dirty="0">
                <a:ln w="0"/>
                <a:solidFill>
                  <a:schemeClr val="accent1">
                    <a:lumMod val="50000"/>
                  </a:schemeClr>
                </a:solidFill>
              </a:rPr>
              <a:t>Grid Map</a:t>
            </a:r>
            <a:endParaRPr lang="ja-JP" altLang="en-US" sz="2800" dirty="0">
              <a:ln w="0"/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8202" y="4930764"/>
            <a:ext cx="1657783" cy="1668762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93635" y="2415215"/>
            <a:ext cx="1662350" cy="165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46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Discrete Data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2378" y="2105198"/>
            <a:ext cx="11505162" cy="4206240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ja-JP" sz="2400" dirty="0"/>
              <a:t>Discrete data, which is sometimes called thematic, categorical, or discontinuous data, most often represents objects in both the feature (vector) and raster data storage systems. A discrete object has known and definable boundaries: it is easy to define precisely where the object begins and where it ends. </a:t>
            </a:r>
            <a:endParaRPr lang="en-US" altLang="ja-JP" sz="2400" dirty="0" smtClean="0"/>
          </a:p>
          <a:p>
            <a:pPr>
              <a:lnSpc>
                <a:spcPct val="120000"/>
              </a:lnSpc>
            </a:pPr>
            <a:r>
              <a:rPr lang="en-US" altLang="ja-JP" sz="2400" dirty="0" smtClean="0"/>
              <a:t>Examples of discrete data:</a:t>
            </a:r>
            <a:endParaRPr lang="en-US" altLang="ja-JP" sz="2400" dirty="0"/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400" dirty="0" smtClean="0"/>
              <a:t>   Point: park, bus stop, road intersection…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400" dirty="0"/>
              <a:t> </a:t>
            </a:r>
            <a:r>
              <a:rPr lang="en-US" altLang="ja-JP" sz="2400" dirty="0" smtClean="0"/>
              <a:t>  Line: road, river, airline…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ja-JP" sz="2400" dirty="0" smtClean="0"/>
              <a:t>   Polygon: different types of land use and land cover</a:t>
            </a: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1380" y="3626429"/>
            <a:ext cx="3352366" cy="251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68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Continuous Data</a:t>
            </a:r>
            <a:endParaRPr lang="ja-JP" altLang="en-US" cap="none" dirty="0"/>
          </a:p>
        </p:txBody>
      </p:sp>
      <p:sp>
        <p:nvSpPr>
          <p:cNvPr id="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42378" y="2105198"/>
            <a:ext cx="11545274" cy="209272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ja-JP" sz="2400" dirty="0"/>
              <a:t>A continuous surface represents phenomena in which each location on the surface is a measure of the concentration level or its relationship from a fixed point in space or from an emitting source. </a:t>
            </a:r>
            <a:endParaRPr lang="en-US" altLang="ja-JP" sz="2400" dirty="0" smtClean="0"/>
          </a:p>
          <a:p>
            <a:pPr>
              <a:lnSpc>
                <a:spcPct val="120000"/>
              </a:lnSpc>
            </a:pPr>
            <a:r>
              <a:rPr lang="en-US" altLang="ja-JP" sz="2400" dirty="0" smtClean="0"/>
              <a:t>Definition of grid’s value:</a:t>
            </a:r>
          </a:p>
        </p:txBody>
      </p:sp>
      <p:pic>
        <p:nvPicPr>
          <p:cNvPr id="4098" name="Picture 2" descr="Example of continuous dat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828" y="3807117"/>
            <a:ext cx="3564534" cy="249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正方形/長方形 4"/>
          <p:cNvSpPr/>
          <p:nvPr/>
        </p:nvSpPr>
        <p:spPr>
          <a:xfrm>
            <a:off x="6840682" y="6485200"/>
            <a:ext cx="5451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 smtClean="0"/>
              <a:t>(</a:t>
            </a:r>
            <a:r>
              <a:rPr lang="ja-JP" altLang="en-US" sz="1200" dirty="0" smtClean="0"/>
              <a:t>http</a:t>
            </a:r>
            <a:r>
              <a:rPr lang="ja-JP" altLang="en-US" sz="1200" dirty="0"/>
              <a:t>://resources.arcgis.com/en/help/main/10.1/index.html#//</a:t>
            </a:r>
            <a:r>
              <a:rPr lang="ja-JP" altLang="en-US" sz="1200" dirty="0" smtClean="0"/>
              <a:t>009t00000007000000</a:t>
            </a:r>
            <a:r>
              <a:rPr lang="en-US" altLang="ja-JP" sz="1200" dirty="0" smtClean="0"/>
              <a:t>)</a:t>
            </a:r>
            <a:endParaRPr lang="ja-JP" altLang="en-US" sz="1200" dirty="0"/>
          </a:p>
        </p:txBody>
      </p:sp>
      <p:sp>
        <p:nvSpPr>
          <p:cNvPr id="6" name="正方形/長方形 5"/>
          <p:cNvSpPr/>
          <p:nvPr/>
        </p:nvSpPr>
        <p:spPr>
          <a:xfrm>
            <a:off x="342378" y="4284808"/>
            <a:ext cx="7627450" cy="2044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</a:pPr>
            <a:r>
              <a:rPr lang="en-US" altLang="ja-JP" sz="2400" dirty="0"/>
              <a:t> 1</a:t>
            </a:r>
            <a:r>
              <a:rPr lang="en-US" altLang="ja-JP" sz="2400" dirty="0" smtClean="0"/>
              <a:t>. Fixed phenomena: concentration </a:t>
            </a:r>
            <a:r>
              <a:rPr lang="en-US" altLang="ja-JP" sz="2400" dirty="0"/>
              <a:t>level or its relationship from a fixed point in space or from an emitting </a:t>
            </a:r>
            <a:r>
              <a:rPr lang="en-US" altLang="ja-JP" sz="2400" dirty="0" smtClean="0"/>
              <a:t>source. </a:t>
            </a:r>
            <a:endParaRPr lang="en-US" altLang="ja-JP" sz="2400" dirty="0"/>
          </a:p>
          <a:p>
            <a:pPr>
              <a:lnSpc>
                <a:spcPct val="12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</a:pPr>
            <a:r>
              <a:rPr lang="en-US" altLang="ja-JP" sz="2400" dirty="0" smtClean="0"/>
              <a:t> 2.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Varied phenomena: type </a:t>
            </a:r>
            <a:r>
              <a:rPr lang="en-US" altLang="ja-JP" sz="2400" dirty="0"/>
              <a:t>or manner in which the phenomenon </a:t>
            </a:r>
            <a:r>
              <a:rPr lang="en-US" altLang="ja-JP" sz="2400" dirty="0" smtClean="0"/>
              <a:t>moves.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55580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Advantage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61255" y="2333799"/>
            <a:ext cx="11338907" cy="2175856"/>
          </a:xfrm>
        </p:spPr>
        <p:txBody>
          <a:bodyPr/>
          <a:lstStyle/>
          <a:p>
            <a:r>
              <a:rPr lang="en-US" altLang="ja-JP" dirty="0" smtClean="0"/>
              <a:t>Create standard data format for further study.</a:t>
            </a:r>
          </a:p>
          <a:p>
            <a:r>
              <a:rPr kumimoji="1" lang="en-US" altLang="ja-JP" dirty="0" smtClean="0"/>
              <a:t>Combine vector data with raster </a:t>
            </a:r>
            <a:r>
              <a:rPr lang="en-US" altLang="ja-JP" dirty="0" smtClean="0"/>
              <a:t>d</a:t>
            </a:r>
            <a:r>
              <a:rPr kumimoji="1" lang="en-US" altLang="ja-JP" dirty="0" smtClean="0"/>
              <a:t>ata.</a:t>
            </a:r>
          </a:p>
          <a:p>
            <a:r>
              <a:rPr lang="en-US" altLang="ja-JP" dirty="0" smtClean="0"/>
              <a:t>Conclude data in a big area for spatial understanding.</a:t>
            </a:r>
          </a:p>
          <a:p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655" y="4301750"/>
            <a:ext cx="2105025" cy="211455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5932" y="4301750"/>
            <a:ext cx="2114550" cy="2114550"/>
          </a:xfrm>
          <a:prstGeom prst="rect">
            <a:avLst/>
          </a:prstGeom>
        </p:spPr>
      </p:pic>
      <p:sp>
        <p:nvSpPr>
          <p:cNvPr id="6" name="右矢印 5"/>
          <p:cNvSpPr/>
          <p:nvPr/>
        </p:nvSpPr>
        <p:spPr>
          <a:xfrm>
            <a:off x="4602173" y="5265507"/>
            <a:ext cx="2625265" cy="1870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4570078" y="4656748"/>
            <a:ext cx="2689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Grid-based Analysis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2344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Cases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5556" y="2105198"/>
            <a:ext cx="10912880" cy="804257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Case study of urban land use</a:t>
            </a:r>
          </a:p>
          <a:p>
            <a:pPr marL="0" indent="0">
              <a:buNone/>
            </a:pPr>
            <a:endParaRPr kumimoji="1" lang="ja-JP" altLang="en-US" sz="3200" dirty="0"/>
          </a:p>
        </p:txBody>
      </p:sp>
      <p:sp>
        <p:nvSpPr>
          <p:cNvPr id="5" name="正方形/長方形 4"/>
          <p:cNvSpPr/>
          <p:nvPr/>
        </p:nvSpPr>
        <p:spPr>
          <a:xfrm>
            <a:off x="475556" y="2676389"/>
            <a:ext cx="11716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(Bagan</a:t>
            </a:r>
            <a:r>
              <a:rPr lang="en-US" altLang="ja-JP" dirty="0"/>
              <a:t>, H., &amp; Yamagata, Y. 2012. Landsat analysis of urban growth: How Tokyo became the world's largest megacity during the last </a:t>
            </a:r>
            <a:r>
              <a:rPr lang="en-US" altLang="ja-JP" dirty="0" smtClean="0"/>
              <a:t>40 years.)</a:t>
            </a:r>
            <a:r>
              <a:rPr lang="en-US" altLang="ja-JP" dirty="0"/>
              <a:t> </a:t>
            </a:r>
            <a:endParaRPr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6140" y="3221717"/>
            <a:ext cx="4525545" cy="3418609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7069735" y="6585489"/>
            <a:ext cx="52261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/>
              <a:t>(Percentage change of urban/built-up area in 1-km2 grid cells from 1972 to 2011)</a:t>
            </a:r>
            <a:endParaRPr lang="ja-JP" altLang="en-US" sz="1200" dirty="0"/>
          </a:p>
        </p:txBody>
      </p:sp>
      <p:sp>
        <p:nvSpPr>
          <p:cNvPr id="8" name="正方形/長方形 7"/>
          <p:cNvSpPr/>
          <p:nvPr/>
        </p:nvSpPr>
        <p:spPr>
          <a:xfrm>
            <a:off x="475557" y="3406383"/>
            <a:ext cx="7109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US" altLang="ja-JP" sz="2400" dirty="0" smtClean="0"/>
              <a:t>Integrate remote </a:t>
            </a:r>
            <a:r>
              <a:rPr lang="en-US" altLang="ja-JP" sz="2400" dirty="0"/>
              <a:t>sensing, </a:t>
            </a:r>
            <a:r>
              <a:rPr lang="en-US" altLang="ja-JP" sz="2400" dirty="0" smtClean="0"/>
              <a:t>GIS, </a:t>
            </a:r>
            <a:r>
              <a:rPr lang="en-US" altLang="ja-JP" sz="2400" dirty="0"/>
              <a:t>and statistical data within the </a:t>
            </a:r>
            <a:r>
              <a:rPr lang="en-US" altLang="ja-JP" sz="2400" dirty="0" smtClean="0"/>
              <a:t>cells;</a:t>
            </a:r>
          </a:p>
          <a:p>
            <a:pPr marL="457200" indent="-457200">
              <a:buAutoNum type="arabicPeriod"/>
            </a:pPr>
            <a:r>
              <a:rPr lang="en-US" altLang="ja-JP" sz="2400" dirty="0" smtClean="0"/>
              <a:t>Quantify land-cover </a:t>
            </a:r>
            <a:r>
              <a:rPr lang="en-US" altLang="ja-JP" sz="2400" dirty="0"/>
              <a:t>changes in terms of the percentage of area affected and rates of change and compare </a:t>
            </a:r>
            <a:r>
              <a:rPr lang="en-US" altLang="ja-JP" sz="2400" dirty="0" smtClean="0"/>
              <a:t>them with </a:t>
            </a:r>
            <a:r>
              <a:rPr lang="en-US" altLang="ja-JP" sz="2400" dirty="0"/>
              <a:t>population census </a:t>
            </a:r>
            <a:r>
              <a:rPr lang="en-US" altLang="ja-JP" sz="2400" dirty="0" smtClean="0"/>
              <a:t>data;</a:t>
            </a:r>
          </a:p>
          <a:p>
            <a:pPr marL="457200" indent="-457200">
              <a:buAutoNum type="arabicPeriod"/>
            </a:pPr>
            <a:r>
              <a:rPr lang="en-US" altLang="ja-JP" sz="2400" dirty="0" smtClean="0"/>
              <a:t>Analyze </a:t>
            </a:r>
            <a:r>
              <a:rPr lang="en-US" altLang="ja-JP" sz="2400" dirty="0"/>
              <a:t>the spatial-temporal dynamics of urban growth </a:t>
            </a:r>
            <a:r>
              <a:rPr lang="en-US" altLang="ja-JP" sz="2400" dirty="0" smtClean="0"/>
              <a:t>patterns.</a:t>
            </a:r>
          </a:p>
        </p:txBody>
      </p:sp>
    </p:spTree>
    <p:extLst>
      <p:ext uri="{BB962C8B-B14F-4D97-AF65-F5344CB8AC3E}">
        <p14:creationId xmlns:p14="http://schemas.microsoft.com/office/powerpoint/2010/main" val="354088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cap="none" dirty="0" smtClean="0"/>
              <a:t>Grid-based Analysis Cases</a:t>
            </a:r>
            <a:endParaRPr lang="ja-JP" altLang="en-US" cap="non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75556" y="2105198"/>
            <a:ext cx="10912880" cy="804257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Case study of hazard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475555" y="2710980"/>
            <a:ext cx="11557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/>
              <a:t>(Su</a:t>
            </a:r>
            <a:r>
              <a:rPr lang="en-US" altLang="ja-JP" dirty="0"/>
              <a:t>, M. D., Kang, J. L., Chang, L. F., &amp; Chen, A. S. 2005. A grid-based GIS approach to regional flood damage assessment</a:t>
            </a:r>
            <a:r>
              <a:rPr lang="en-US" altLang="ja-JP" dirty="0" smtClean="0"/>
              <a:t>.)</a:t>
            </a:r>
            <a:endParaRPr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9268" y="3221717"/>
            <a:ext cx="3992590" cy="3299886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6859877" y="6581001"/>
            <a:ext cx="30412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smtClean="0"/>
              <a:t>Flood </a:t>
            </a:r>
            <a:r>
              <a:rPr lang="en-US" altLang="ja-JP" sz="1200" dirty="0"/>
              <a:t>hazard map from computer </a:t>
            </a:r>
            <a:r>
              <a:rPr lang="en-US" altLang="ja-JP" sz="1200" dirty="0" smtClean="0"/>
              <a:t>modeling</a:t>
            </a:r>
            <a:endParaRPr lang="ja-JP" altLang="en-US" sz="1200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6602" y="3052817"/>
            <a:ext cx="2882229" cy="3637685"/>
          </a:xfrm>
          <a:prstGeom prst="rect">
            <a:avLst/>
          </a:prstGeom>
        </p:spPr>
      </p:pic>
      <p:sp>
        <p:nvSpPr>
          <p:cNvPr id="10" name="右矢印 9"/>
          <p:cNvSpPr/>
          <p:nvPr/>
        </p:nvSpPr>
        <p:spPr>
          <a:xfrm>
            <a:off x="4602173" y="4542172"/>
            <a:ext cx="1329823" cy="6415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2649169" y="6581001"/>
            <a:ext cx="85709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 smtClean="0"/>
              <a:t>Work Flow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39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縞模様">
  <a:themeElements>
    <a:clrScheme name="ユーザー定義 1">
      <a:dk1>
        <a:srgbClr val="099BDD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縞模様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縞模様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縞模様</Template>
  <TotalTime>3254</TotalTime>
  <Words>1010</Words>
  <Application>Microsoft Office PowerPoint</Application>
  <PresentationFormat>ワイド画面</PresentationFormat>
  <Paragraphs>111</Paragraphs>
  <Slides>21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21</vt:i4>
      </vt:variant>
    </vt:vector>
  </HeadingPairs>
  <TitlesOfParts>
    <vt:vector size="28" baseType="lpstr">
      <vt:lpstr>Caecilia-Heavy</vt:lpstr>
      <vt:lpstr>ＭＳ Ｐゴシック</vt:lpstr>
      <vt:lpstr>ＭＳ ゴシック</vt:lpstr>
      <vt:lpstr>Calibri</vt:lpstr>
      <vt:lpstr>Corbel</vt:lpstr>
      <vt:lpstr>Wingdings</vt:lpstr>
      <vt:lpstr>縞模様</vt:lpstr>
      <vt:lpstr>Grid-based Analysis in GIS </vt:lpstr>
      <vt:lpstr>Definition of Grid in Cartography</vt:lpstr>
      <vt:lpstr>Definition of Grid in GIS</vt:lpstr>
      <vt:lpstr>Introduction to Grid-based Analysis</vt:lpstr>
      <vt:lpstr>Discrete Data</vt:lpstr>
      <vt:lpstr>Continuous Data</vt:lpstr>
      <vt:lpstr>Advantage</vt:lpstr>
      <vt:lpstr>Grid-based Analysis Cases</vt:lpstr>
      <vt:lpstr>Grid-based Analysis Cases</vt:lpstr>
      <vt:lpstr>Grid-based Analysis Cases</vt:lpstr>
      <vt:lpstr>Grid-based Analysis  of Raster Data in ArcGIS</vt:lpstr>
      <vt:lpstr>Grid-based Analysis  of Raster Data in ArcGIS</vt:lpstr>
      <vt:lpstr>Grid-based Analysis  of Raster Data in ArcGIS</vt:lpstr>
      <vt:lpstr>Grid-based Analysis  of Raster Data in ArcGIS</vt:lpstr>
      <vt:lpstr>Grid-based Analysis  of Raster Data in ArcGIS</vt:lpstr>
      <vt:lpstr>Grid-based Analysis  of  Vector Data in ArcGIS</vt:lpstr>
      <vt:lpstr>Grid-based Analysis  of  Vector Data in ArcGIS</vt:lpstr>
      <vt:lpstr>Grid-based Analysis  of  Vector Data in ArcGIS</vt:lpstr>
      <vt:lpstr>Grid-based Analysis  of  Vector Data in ArcGIS</vt:lpstr>
      <vt:lpstr>Conclusion</vt:lpstr>
      <vt:lpstr>References</vt:lpstr>
    </vt:vector>
  </TitlesOfParts>
  <Company>筑波大学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English</dc:creator>
  <cp:lastModifiedBy>English</cp:lastModifiedBy>
  <cp:revision>72</cp:revision>
  <dcterms:created xsi:type="dcterms:W3CDTF">2015-06-08T04:32:58Z</dcterms:created>
  <dcterms:modified xsi:type="dcterms:W3CDTF">2015-06-15T02:54:42Z</dcterms:modified>
</cp:coreProperties>
</file>