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8" r:id="rId3"/>
    <p:sldId id="269" r:id="rId4"/>
    <p:sldId id="270" r:id="rId5"/>
    <p:sldId id="271" r:id="rId6"/>
    <p:sldId id="273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72" r:id="rId19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378" autoAdjust="0"/>
    <p:restoredTop sz="94377" autoAdjust="0"/>
  </p:normalViewPr>
  <p:slideViewPr>
    <p:cSldViewPr>
      <p:cViewPr>
        <p:scale>
          <a:sx n="66" d="100"/>
          <a:sy n="66" d="100"/>
        </p:scale>
        <p:origin x="-2934" y="-10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1BCF-7F21-49D5-8C17-F2C5A3D111D6}" type="datetimeFigureOut">
              <a:rPr kumimoji="1" lang="ja-JP" altLang="en-US" smtClean="0"/>
              <a:t>2012/1/13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EAA66-DD42-443A-B1B3-780977CC8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50607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1BCF-7F21-49D5-8C17-F2C5A3D111D6}" type="datetimeFigureOut">
              <a:rPr kumimoji="1" lang="ja-JP" altLang="en-US" smtClean="0"/>
              <a:t>2012/1/13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EAA66-DD42-443A-B1B3-780977CC8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35746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1BCF-7F21-49D5-8C17-F2C5A3D111D6}" type="datetimeFigureOut">
              <a:rPr kumimoji="1" lang="ja-JP" altLang="en-US" smtClean="0"/>
              <a:t>2012/1/13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EAA66-DD42-443A-B1B3-780977CC8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270882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1BCF-7F21-49D5-8C17-F2C5A3D111D6}" type="datetimeFigureOut">
              <a:rPr kumimoji="1" lang="ja-JP" altLang="en-US" smtClean="0"/>
              <a:t>2012/1/13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EAA66-DD42-443A-B1B3-780977CC8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89986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1BCF-7F21-49D5-8C17-F2C5A3D111D6}" type="datetimeFigureOut">
              <a:rPr kumimoji="1" lang="ja-JP" altLang="en-US" smtClean="0"/>
              <a:t>2012/1/13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EAA66-DD42-443A-B1B3-780977CC8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433139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1BCF-7F21-49D5-8C17-F2C5A3D111D6}" type="datetimeFigureOut">
              <a:rPr kumimoji="1" lang="ja-JP" altLang="en-US" smtClean="0"/>
              <a:t>2012/1/13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EAA66-DD42-443A-B1B3-780977CC8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504439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1BCF-7F21-49D5-8C17-F2C5A3D111D6}" type="datetimeFigureOut">
              <a:rPr kumimoji="1" lang="ja-JP" altLang="en-US" smtClean="0"/>
              <a:t>2012/1/13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EAA66-DD42-443A-B1B3-780977CC8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855969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1BCF-7F21-49D5-8C17-F2C5A3D111D6}" type="datetimeFigureOut">
              <a:rPr kumimoji="1" lang="ja-JP" altLang="en-US" smtClean="0"/>
              <a:t>2012/1/13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EAA66-DD42-443A-B1B3-780977CC8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30085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1BCF-7F21-49D5-8C17-F2C5A3D111D6}" type="datetimeFigureOut">
              <a:rPr kumimoji="1" lang="ja-JP" altLang="en-US" smtClean="0"/>
              <a:t>2012/1/13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EAA66-DD42-443A-B1B3-780977CC8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4868949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1BCF-7F21-49D5-8C17-F2C5A3D111D6}" type="datetimeFigureOut">
              <a:rPr kumimoji="1" lang="ja-JP" altLang="en-US" smtClean="0"/>
              <a:t>2012/1/13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EAA66-DD42-443A-B1B3-780977CC8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0865441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A01BCF-7F21-49D5-8C17-F2C5A3D111D6}" type="datetimeFigureOut">
              <a:rPr kumimoji="1" lang="ja-JP" altLang="en-US" smtClean="0"/>
              <a:t>2012/1/13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FEAA66-DD42-443A-B1B3-780977CC8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406809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1A01BCF-7F21-49D5-8C17-F2C5A3D111D6}" type="datetimeFigureOut">
              <a:rPr kumimoji="1" lang="ja-JP" altLang="en-US" smtClean="0"/>
              <a:t>2012/1/13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FEAA66-DD42-443A-B1B3-780977CC8A09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354054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 smtClean="0"/>
              <a:t>フィールドワークにおける対話型</a:t>
            </a:r>
            <a:r>
              <a:rPr kumimoji="1" lang="en-US" altLang="ja-JP" dirty="0" smtClean="0"/>
              <a:t>GIS</a:t>
            </a:r>
            <a:r>
              <a:rPr kumimoji="1" lang="ja-JP" altLang="en-US" dirty="0" smtClean="0"/>
              <a:t>とスマートフォンの活用</a:t>
            </a:r>
            <a:endParaRPr kumimoji="1" lang="ja-JP" altLang="en-US" dirty="0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en-US" altLang="ja-JP" dirty="0" smtClean="0">
              <a:solidFill>
                <a:schemeClr val="tx1"/>
              </a:solidFill>
            </a:endParaRPr>
          </a:p>
          <a:p>
            <a:r>
              <a:rPr kumimoji="1" lang="ja-JP" altLang="en-US" dirty="0" smtClean="0">
                <a:solidFill>
                  <a:schemeClr val="tx1"/>
                </a:solidFill>
              </a:rPr>
              <a:t>杉野 弘明</a:t>
            </a:r>
            <a:endParaRPr kumimoji="1" lang="ja-JP" altLang="en-US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8155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60000" y="-2106000"/>
            <a:ext cx="18288000" cy="1028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1259896" y="5949280"/>
            <a:ext cx="21241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dirty="0" smtClean="0"/>
              <a:t>１４：５５</a:t>
            </a:r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4209344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69360" y="-2537520"/>
            <a:ext cx="18288000" cy="1028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1259896" y="5949280"/>
            <a:ext cx="21241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4000" dirty="0"/>
              <a:t>１５：０３</a:t>
            </a:r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037400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68000" y="-2538000"/>
            <a:ext cx="18288000" cy="1028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1259896" y="5949280"/>
            <a:ext cx="21241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dirty="0" smtClean="0"/>
              <a:t>１５：０５</a:t>
            </a:r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4240362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813376" y="-2043608"/>
            <a:ext cx="18288000" cy="1028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1259896" y="5949280"/>
            <a:ext cx="21241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dirty="0" smtClean="0"/>
              <a:t>１５：１０</a:t>
            </a:r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2349641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812000" y="-2044800"/>
            <a:ext cx="18288000" cy="1028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1259896" y="5949280"/>
            <a:ext cx="21241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dirty="0" smtClean="0"/>
              <a:t>１５：１５</a:t>
            </a:r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810776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812000" y="-2044800"/>
            <a:ext cx="18288000" cy="1028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1259896" y="5949280"/>
            <a:ext cx="21241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dirty="0" smtClean="0"/>
              <a:t>１５：２０</a:t>
            </a:r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9281489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021288" y="-1467544"/>
            <a:ext cx="18288000" cy="1028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1259896" y="5949280"/>
            <a:ext cx="21241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dirty="0" smtClean="0"/>
              <a:t>１５：２５</a:t>
            </a:r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202968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301208" y="-1395536"/>
            <a:ext cx="18288000" cy="1028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1259896" y="5949280"/>
            <a:ext cx="21241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dirty="0" smtClean="0"/>
              <a:t>１５：３５</a:t>
            </a:r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053971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結果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>
            <a:normAutofit lnSpcReduction="10000"/>
          </a:bodyPr>
          <a:lstStyle/>
          <a:p>
            <a:r>
              <a:rPr kumimoji="1" lang="ja-JP" altLang="en-US" dirty="0" smtClean="0"/>
              <a:t>複数人での同時編集による，地域情報の収集と即時のデータベース化をおこなえた．</a:t>
            </a:r>
            <a:endParaRPr lang="en-US" altLang="ja-JP" dirty="0"/>
          </a:p>
          <a:p>
            <a:r>
              <a:rPr kumimoji="1" lang="ja-JP" altLang="en-US" dirty="0" smtClean="0"/>
              <a:t>他グループを含め，全体の進行具合が把握できた．</a:t>
            </a:r>
            <a:endParaRPr lang="en-US" altLang="ja-JP" dirty="0"/>
          </a:p>
          <a:p>
            <a:r>
              <a:rPr lang="ja-JP" altLang="en-US" dirty="0"/>
              <a:t>複雑</a:t>
            </a:r>
            <a:r>
              <a:rPr lang="ja-JP" altLang="en-US" dirty="0" smtClean="0"/>
              <a:t>な属性をハンド</a:t>
            </a:r>
            <a:r>
              <a:rPr lang="en-US" altLang="ja-JP" dirty="0" smtClean="0"/>
              <a:t>GPS</a:t>
            </a:r>
            <a:r>
              <a:rPr lang="ja-JP" altLang="en-US" dirty="0" smtClean="0"/>
              <a:t>端末よりも容易に与えられた．</a:t>
            </a:r>
            <a:endParaRPr lang="en-US" altLang="ja-JP" dirty="0" smtClean="0"/>
          </a:p>
          <a:p>
            <a:r>
              <a:rPr lang="ja-JP" altLang="en-US" dirty="0" smtClean="0"/>
              <a:t>アプリケーションの制約</a:t>
            </a:r>
            <a:r>
              <a:rPr lang="ja-JP" altLang="en-US" dirty="0"/>
              <a:t>・・・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ポリゴンを切断できないなどが課題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→ 本格利用を考えるなら，各調査に最適な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　  アプリケーション設計が求められる．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051515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dirty="0" smtClean="0"/>
              <a:t>概要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r>
              <a:rPr lang="ja-JP" altLang="en-US" dirty="0"/>
              <a:t>普及</a:t>
            </a:r>
            <a:r>
              <a:rPr lang="ja-JP" altLang="en-US" dirty="0" smtClean="0"/>
              <a:t>が進むスマートフォンのフィールドワークでの利用を検討した．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kumimoji="1" lang="ja-JP" altLang="en-US" dirty="0" smtClean="0"/>
              <a:t>今回構築した対話型</a:t>
            </a:r>
            <a:r>
              <a:rPr kumimoji="1" lang="en-US" altLang="ja-JP" dirty="0" smtClean="0"/>
              <a:t>GIS</a:t>
            </a:r>
            <a:r>
              <a:rPr kumimoji="1" lang="ja-JP" altLang="en-US" dirty="0" smtClean="0"/>
              <a:t>の特徴は，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① 同一データベースを複数人で同時編集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　　できる．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② ①より，分担した他のエリアの状況を把握</a:t>
            </a:r>
            <a:r>
              <a:rPr lang="en-US" altLang="ja-JP" dirty="0" smtClean="0"/>
              <a:t/>
            </a:r>
            <a:br>
              <a:rPr lang="en-US" altLang="ja-JP" dirty="0" smtClean="0"/>
            </a:br>
            <a:r>
              <a:rPr lang="ja-JP" altLang="en-US" dirty="0" smtClean="0"/>
              <a:t>　　できる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kumimoji="1" lang="ja-JP" altLang="en-US" dirty="0" smtClean="0"/>
              <a:t>③ 最終的に</a:t>
            </a:r>
            <a:r>
              <a:rPr lang="en-US" altLang="ja-JP" dirty="0" smtClean="0"/>
              <a:t>.</a:t>
            </a:r>
            <a:r>
              <a:rPr lang="en-US" altLang="ja-JP" dirty="0" err="1" smtClean="0"/>
              <a:t>shp</a:t>
            </a:r>
            <a:r>
              <a:rPr lang="ja-JP" altLang="en-US" dirty="0" smtClean="0"/>
              <a:t>形式で抽出可能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329507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システム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r>
              <a:rPr lang="ja-JP" altLang="en-US" dirty="0"/>
              <a:t>研究室</a:t>
            </a:r>
            <a:r>
              <a:rPr lang="ja-JP" altLang="en-US" dirty="0" smtClean="0"/>
              <a:t>のサーバ上に</a:t>
            </a:r>
            <a:r>
              <a:rPr lang="en-US" altLang="ja-JP" dirty="0" smtClean="0"/>
              <a:t>SQL</a:t>
            </a:r>
            <a:r>
              <a:rPr lang="ja-JP" altLang="en-US" dirty="0" smtClean="0"/>
              <a:t>サーバを構築し，空間データベースを配置した</a:t>
            </a:r>
            <a:r>
              <a:rPr lang="en-US" altLang="ja-JP" dirty="0" smtClean="0"/>
              <a:t>(</a:t>
            </a:r>
            <a:r>
              <a:rPr lang="en-US" altLang="ja-JP" dirty="0" err="1" smtClean="0"/>
              <a:t>ArcSDE</a:t>
            </a:r>
            <a:r>
              <a:rPr lang="ja-JP" altLang="en-US" dirty="0" smtClean="0"/>
              <a:t>の機能</a:t>
            </a:r>
            <a:r>
              <a:rPr lang="en-US" altLang="ja-JP" dirty="0" smtClean="0"/>
              <a:t>)</a:t>
            </a:r>
            <a:r>
              <a:rPr lang="ja-JP" altLang="en-US" dirty="0" err="1" smtClean="0"/>
              <a:t>．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kumimoji="1" lang="en-US" altLang="ja-JP" dirty="0" err="1" smtClean="0"/>
              <a:t>ArcGISServer</a:t>
            </a:r>
            <a:r>
              <a:rPr kumimoji="1" lang="ja-JP" altLang="en-US" dirty="0" smtClean="0"/>
              <a:t>でフィーチャサービスとして空間データベース内のフィーチャを公開した．</a:t>
            </a:r>
            <a:endParaRPr kumimoji="1" lang="en-US" altLang="ja-JP" dirty="0" smtClean="0"/>
          </a:p>
          <a:p>
            <a:endParaRPr lang="en-US" altLang="ja-JP" dirty="0"/>
          </a:p>
          <a:p>
            <a:r>
              <a:rPr kumimoji="1" lang="en-US" altLang="ja-JP" dirty="0" smtClean="0"/>
              <a:t>ArcGIS</a:t>
            </a:r>
            <a:r>
              <a:rPr lang="ja-JP" altLang="en-US" dirty="0"/>
              <a:t> </a:t>
            </a:r>
            <a:r>
              <a:rPr lang="en-US" altLang="ja-JP" dirty="0" smtClean="0"/>
              <a:t>Online</a:t>
            </a:r>
            <a:r>
              <a:rPr lang="ja-JP" altLang="en-US" dirty="0" smtClean="0"/>
              <a:t>で各サービスを組み合わせて地図を作成した</a:t>
            </a:r>
            <a:r>
              <a:rPr lang="en-US" altLang="ja-JP" dirty="0" smtClean="0"/>
              <a:t>(</a:t>
            </a:r>
            <a:r>
              <a:rPr lang="ja-JP" altLang="en-US" dirty="0" smtClean="0"/>
              <a:t>編集可能なレイヤを含む地図の完成</a:t>
            </a:r>
            <a:r>
              <a:rPr lang="en-US" altLang="ja-JP" dirty="0" smtClean="0"/>
              <a:t>)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2761021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端末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r>
              <a:rPr lang="en-US" altLang="ja-JP" dirty="0" smtClean="0"/>
              <a:t>iPhone</a:t>
            </a:r>
            <a:r>
              <a:rPr lang="ja-JP" altLang="en-US" dirty="0" smtClean="0"/>
              <a:t>および</a:t>
            </a:r>
            <a:r>
              <a:rPr lang="en-US" altLang="ja-JP" dirty="0" smtClean="0"/>
              <a:t>Android</a:t>
            </a:r>
            <a:r>
              <a:rPr lang="ja-JP" altLang="en-US" dirty="0" smtClean="0"/>
              <a:t>向けソフトウェアである</a:t>
            </a:r>
            <a:r>
              <a:rPr lang="en-US" altLang="ja-JP" dirty="0" smtClean="0"/>
              <a:t>ArcGIS for </a:t>
            </a:r>
            <a:r>
              <a:rPr lang="en-US" altLang="ja-JP" dirty="0" err="1" smtClean="0"/>
              <a:t>iOS</a:t>
            </a:r>
            <a:r>
              <a:rPr lang="en-US" altLang="ja-JP" dirty="0" smtClean="0"/>
              <a:t> </a:t>
            </a:r>
            <a:r>
              <a:rPr lang="ja-JP" altLang="en-US" dirty="0" smtClean="0"/>
              <a:t>もしくは</a:t>
            </a:r>
            <a:r>
              <a:rPr lang="en-US" altLang="ja-JP" dirty="0" smtClean="0"/>
              <a:t>for Android</a:t>
            </a:r>
            <a:r>
              <a:rPr lang="ja-JP" altLang="en-US" dirty="0" smtClean="0"/>
              <a:t>を各端末にインストールした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kumimoji="1" lang="ja-JP" altLang="en-US" dirty="0" smtClean="0"/>
              <a:t>このアプリケーションを利用することで，</a:t>
            </a:r>
            <a:r>
              <a:rPr kumimoji="1" lang="en-US" altLang="ja-JP" dirty="0" smtClean="0"/>
              <a:t>ArcGIS Online</a:t>
            </a:r>
            <a:r>
              <a:rPr kumimoji="1" lang="ja-JP" altLang="en-US" dirty="0" smtClean="0"/>
              <a:t>上の地図</a:t>
            </a:r>
            <a:r>
              <a:rPr kumimoji="1" lang="en-US" altLang="ja-JP" dirty="0" smtClean="0"/>
              <a:t>(</a:t>
            </a:r>
            <a:r>
              <a:rPr kumimoji="1" lang="ja-JP" altLang="en-US" dirty="0" smtClean="0"/>
              <a:t>グループ</a:t>
            </a:r>
            <a:r>
              <a:rPr lang="ja-JP" altLang="en-US" dirty="0" smtClean="0"/>
              <a:t>で共有している</a:t>
            </a:r>
            <a:r>
              <a:rPr kumimoji="1" lang="ja-JP" altLang="en-US" dirty="0" smtClean="0"/>
              <a:t>もの</a:t>
            </a:r>
            <a:r>
              <a:rPr kumimoji="1" lang="en-US" altLang="ja-JP" dirty="0" smtClean="0"/>
              <a:t>)</a:t>
            </a:r>
            <a:r>
              <a:rPr lang="ja-JP" altLang="en-US" dirty="0" smtClean="0"/>
              <a:t>を</a:t>
            </a:r>
            <a:r>
              <a:rPr lang="en-US" altLang="ja-JP" dirty="0" smtClean="0"/>
              <a:t>11</a:t>
            </a:r>
            <a:r>
              <a:rPr lang="ja-JP" altLang="en-US" dirty="0" smtClean="0"/>
              <a:t>人で閲覧・編集した．</a:t>
            </a:r>
            <a:endParaRPr kumimoji="1"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1596148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dirty="0"/>
              <a:t>調査</a:t>
            </a:r>
            <a:endParaRPr kumimoji="1" lang="ja-JP" altLang="en-US" dirty="0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257800"/>
          </a:xfrm>
        </p:spPr>
        <p:txBody>
          <a:bodyPr/>
          <a:lstStyle/>
          <a:p>
            <a:r>
              <a:rPr kumimoji="1" lang="ja-JP" altLang="en-US" dirty="0" smtClean="0"/>
              <a:t>つくば市天久保一丁目を対象に２グループにわかれて以下の内容を調査</a:t>
            </a:r>
            <a:endParaRPr lang="en-US" altLang="ja-JP" dirty="0"/>
          </a:p>
          <a:p>
            <a:pPr marL="0" indent="0">
              <a:buNone/>
            </a:pPr>
            <a:r>
              <a:rPr kumimoji="1" lang="ja-JP" altLang="en-US" dirty="0" smtClean="0"/>
              <a:t>　　グループ１：土地利用</a:t>
            </a:r>
            <a:r>
              <a:rPr kumimoji="1" lang="en-US" altLang="ja-JP" dirty="0" smtClean="0"/>
              <a:t>(</a:t>
            </a:r>
            <a:r>
              <a:rPr kumimoji="1" lang="ja-JP" altLang="en-US" dirty="0" smtClean="0"/>
              <a:t>ポリゴン</a:t>
            </a:r>
            <a:r>
              <a:rPr kumimoji="1" lang="en-US" altLang="ja-JP" dirty="0" smtClean="0"/>
              <a:t>)</a:t>
            </a:r>
            <a:r>
              <a:rPr kumimoji="1" lang="ja-JP" altLang="en-US" dirty="0" smtClean="0"/>
              <a:t>６人</a:t>
            </a:r>
            <a:endParaRPr kumimoji="1"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　　グループ２：ビル内の空間利用</a:t>
            </a:r>
            <a:r>
              <a:rPr lang="en-US" altLang="ja-JP" dirty="0" smtClean="0"/>
              <a:t>(</a:t>
            </a:r>
            <a:r>
              <a:rPr lang="ja-JP" altLang="en-US" dirty="0" smtClean="0"/>
              <a:t>ポイント</a:t>
            </a:r>
            <a:r>
              <a:rPr lang="en-US" altLang="ja-JP" dirty="0" smtClean="0"/>
              <a:t>)</a:t>
            </a:r>
            <a:r>
              <a:rPr lang="ja-JP" altLang="en-US" dirty="0" smtClean="0"/>
              <a:t>５人</a:t>
            </a:r>
            <a:endParaRPr lang="en-US" altLang="ja-JP" dirty="0" smtClean="0"/>
          </a:p>
          <a:p>
            <a:endParaRPr kumimoji="1" lang="en-US" altLang="ja-JP" dirty="0"/>
          </a:p>
          <a:p>
            <a:r>
              <a:rPr lang="ja-JP" altLang="en-US" dirty="0" smtClean="0"/>
              <a:t>以上を通じて，システムの有用性と課題を検討した．以降のスライドは，マップの時系列変化を示す．</a:t>
            </a:r>
            <a:endParaRPr kumimoji="1"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094299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23112" y="-1395536"/>
            <a:ext cx="18288000" cy="1028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905290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60000" y="-2106158"/>
            <a:ext cx="18288000" cy="1028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テキスト ボックス 3"/>
          <p:cNvSpPr txBox="1"/>
          <p:nvPr/>
        </p:nvSpPr>
        <p:spPr>
          <a:xfrm>
            <a:off x="1259896" y="5949280"/>
            <a:ext cx="21241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dirty="0" smtClean="0"/>
              <a:t>１４：４３</a:t>
            </a:r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972315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60000" y="-2106000"/>
            <a:ext cx="18288000" cy="1028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1259896" y="5949280"/>
            <a:ext cx="21241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dirty="0" smtClean="0"/>
              <a:t>１４：４</a:t>
            </a:r>
            <a:r>
              <a:rPr lang="ja-JP" altLang="en-US" sz="4000" dirty="0"/>
              <a:t>５</a:t>
            </a:r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15648177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760000" y="-2106000"/>
            <a:ext cx="18288000" cy="10287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テキスト ボックス 4"/>
          <p:cNvSpPr txBox="1"/>
          <p:nvPr/>
        </p:nvSpPr>
        <p:spPr>
          <a:xfrm>
            <a:off x="1259896" y="5949280"/>
            <a:ext cx="212410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4000" dirty="0" smtClean="0"/>
              <a:t>１４：５１</a:t>
            </a:r>
            <a:endParaRPr kumimoji="1" lang="ja-JP" altLang="en-US" sz="4000" dirty="0"/>
          </a:p>
        </p:txBody>
      </p:sp>
    </p:spTree>
    <p:extLst>
      <p:ext uri="{BB962C8B-B14F-4D97-AF65-F5344CB8AC3E}">
        <p14:creationId xmlns:p14="http://schemas.microsoft.com/office/powerpoint/2010/main" val="35444926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220</TotalTime>
  <Words>221</Words>
  <Application>Microsoft Office PowerPoint</Application>
  <PresentationFormat>画面に合わせる (4:3)</PresentationFormat>
  <Paragraphs>39</Paragraphs>
  <Slides>18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18</vt:i4>
      </vt:variant>
    </vt:vector>
  </HeadingPairs>
  <TitlesOfParts>
    <vt:vector size="19" baseType="lpstr">
      <vt:lpstr>Office ​​テーマ</vt:lpstr>
      <vt:lpstr>フィールドワークにおける対話型GISとスマートフォンの活用</vt:lpstr>
      <vt:lpstr>概要</vt:lpstr>
      <vt:lpstr>システム</vt:lpstr>
      <vt:lpstr>端末</vt:lpstr>
      <vt:lpstr>調査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結果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sis</dc:creator>
  <cp:lastModifiedBy>SIS</cp:lastModifiedBy>
  <cp:revision>17</cp:revision>
  <dcterms:created xsi:type="dcterms:W3CDTF">2011-11-26T05:36:19Z</dcterms:created>
  <dcterms:modified xsi:type="dcterms:W3CDTF">2012-01-13T14:14:40Z</dcterms:modified>
</cp:coreProperties>
</file>