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4251" r:id="rId1"/>
  </p:sldMasterIdLst>
  <p:sldIdLst>
    <p:sldId id="256" r:id="rId2"/>
    <p:sldId id="258" r:id="rId3"/>
    <p:sldId id="308" r:id="rId4"/>
    <p:sldId id="276" r:id="rId5"/>
    <p:sldId id="291" r:id="rId6"/>
    <p:sldId id="292" r:id="rId7"/>
    <p:sldId id="295" r:id="rId8"/>
    <p:sldId id="296" r:id="rId9"/>
    <p:sldId id="299" r:id="rId10"/>
    <p:sldId id="260" r:id="rId11"/>
    <p:sldId id="297" r:id="rId12"/>
    <p:sldId id="298" r:id="rId13"/>
    <p:sldId id="300" r:id="rId14"/>
    <p:sldId id="301" r:id="rId15"/>
    <p:sldId id="302" r:id="rId16"/>
    <p:sldId id="310" r:id="rId17"/>
    <p:sldId id="309" r:id="rId18"/>
    <p:sldId id="263" r:id="rId19"/>
    <p:sldId id="306" r:id="rId20"/>
    <p:sldId id="275" r:id="rId2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4241" autoAdjust="0"/>
    <p:restoredTop sz="94660"/>
  </p:normalViewPr>
  <p:slideViewPr>
    <p:cSldViewPr snapToGrid="0">
      <p:cViewPr>
        <p:scale>
          <a:sx n="90" d="100"/>
          <a:sy n="90" d="100"/>
        </p:scale>
        <p:origin x="612" y="1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62755020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89139647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A2D695-B9FB-49F9-B641-7A724428556A}"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352624483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27130395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A2D695-B9FB-49F9-B641-7A724428556A}"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402673267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27213256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06053946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30454662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62121971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26253375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0"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1" name="Slide Number Placeholder 5"/>
          <p:cNvSpPr>
            <a:spLocks noGrp="1"/>
          </p:cNvSpPr>
          <p:nvPr>
            <p:ph type="sldNum" sz="quarter" idx="12"/>
          </p:nvPr>
        </p:nvSpPr>
        <p:spPr>
          <a:xfrm>
            <a:off x="531812" y="787782"/>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91963141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13"/>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41531044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207688802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5680667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424400407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2015/2/16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41460672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2">
                <a:tint val="90000"/>
                <a:satMod val="92000"/>
                <a:lumMod val="120000"/>
              </a:schemeClr>
            </a:gs>
            <a:gs pos="100000">
              <a:schemeClr val="accent6">
                <a:lumMod val="40000"/>
                <a:lumOff val="60000"/>
              </a:schemeClr>
            </a:gs>
          </a:gsLst>
          <a:path path="circle">
            <a:fillToRect l="50000" t="50000" r="100000" b="100000"/>
          </a:path>
          <a:tileRect/>
        </a:gradFill>
        <a:effectLst/>
      </p:bgPr>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32"/>
            <a:ext cx="2356674" cy="6853285"/>
            <a:chOff x="6627813" y="195454"/>
            <a:chExt cx="1952625" cy="5678297"/>
          </a:xfrm>
        </p:grpSpPr>
        <p:sp>
          <p:nvSpPr>
            <p:cNvPr id="11" name="Freeform 27"/>
            <p:cNvSpPr/>
            <p:nvPr/>
          </p:nvSpPr>
          <p:spPr bwMode="auto">
            <a:xfrm>
              <a:off x="6627813" y="195454"/>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BC3D3FB-2A5C-433A-A473-28FCCE904DF2}" type="datetimeFigureOut">
              <a:rPr kumimoji="1" lang="ja-JP" altLang="en-US" smtClean="0"/>
              <a:t>2015/2/16</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798488492"/>
      </p:ext>
    </p:extLst>
  </p:cSld>
  <p:clrMap bg1="lt1" tx1="dk1" bg2="lt2" tx2="dk2" accent1="accent1" accent2="accent2" accent3="accent3" accent4="accent4" accent5="accent5" accent6="accent6" hlink="hlink" folHlink="folHlink"/>
  <p:sldLayoutIdLst>
    <p:sldLayoutId id="2147484252" r:id="rId1"/>
    <p:sldLayoutId id="2147484253" r:id="rId2"/>
    <p:sldLayoutId id="2147484254" r:id="rId3"/>
    <p:sldLayoutId id="2147484255" r:id="rId4"/>
    <p:sldLayoutId id="2147484256" r:id="rId5"/>
    <p:sldLayoutId id="2147484257" r:id="rId6"/>
    <p:sldLayoutId id="2147484258" r:id="rId7"/>
    <p:sldLayoutId id="2147484259" r:id="rId8"/>
    <p:sldLayoutId id="2147484260" r:id="rId9"/>
    <p:sldLayoutId id="2147484261" r:id="rId10"/>
    <p:sldLayoutId id="2147484262" r:id="rId11"/>
    <p:sldLayoutId id="2147484263" r:id="rId12"/>
    <p:sldLayoutId id="2147484264" r:id="rId13"/>
    <p:sldLayoutId id="2147484265" r:id="rId14"/>
    <p:sldLayoutId id="2147484266" r:id="rId15"/>
    <p:sldLayoutId id="2147484267" r:id="rId16"/>
  </p:sldLayoutIdLst>
  <p:txStyles>
    <p:titleStyle>
      <a:lvl1pPr algn="l" defTabSz="457200" rtl="0" eaLnBrk="1" latinLnBrk="0" hangingPunct="1">
        <a:spcBef>
          <a:spcPct val="0"/>
        </a:spcBef>
        <a:buNone/>
        <a:defRPr kumimoji="1" sz="3600" kern="1200">
          <a:solidFill>
            <a:schemeClr val="tx1">
              <a:lumMod val="85000"/>
              <a:lumOff val="1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8" Type="http://schemas.openxmlformats.org/officeDocument/2006/relationships/hyperlink" Target="http://www.esri.com/library/brochures/pdfs/gis-sols-for-highway.pdf" TargetMode="External"/><Relationship Id="rId3" Type="http://schemas.openxmlformats.org/officeDocument/2006/relationships/hyperlink" Target="http://geospatialworld.net/Paper/Application/ArticleView.aspx?aid=1611" TargetMode="External"/><Relationship Id="rId7" Type="http://schemas.openxmlformats.org/officeDocument/2006/relationships/hyperlink" Target="http://www.esri.com/industries/railways" TargetMode="External"/><Relationship Id="rId2" Type="http://schemas.openxmlformats.org/officeDocument/2006/relationships/hyperlink" Target="http://www.gis.fhwa.dot.gov/documents/Newsletter_Winter2014.asp" TargetMode="External"/><Relationship Id="rId1" Type="http://schemas.openxmlformats.org/officeDocument/2006/relationships/slideLayout" Target="../slideLayouts/slideLayout2.xml"/><Relationship Id="rId6" Type="http://schemas.openxmlformats.org/officeDocument/2006/relationships/hyperlink" Target="http://www.esri.com/~/media/Files/Pdfs/news/arcuser/0114/TurningaRequirement.pdf" TargetMode="External"/><Relationship Id="rId5" Type="http://schemas.openxmlformats.org/officeDocument/2006/relationships/hyperlink" Target="http://www.esri.com/esri-news/arcnews/fall13articles/implementing-web-gis" TargetMode="External"/><Relationship Id="rId10" Type="http://schemas.openxmlformats.org/officeDocument/2006/relationships/hyperlink" Target="http://jksafelogistics.com/Domestic%20Transportation%20Services.html" TargetMode="External"/><Relationship Id="rId4" Type="http://schemas.openxmlformats.org/officeDocument/2006/relationships/hyperlink" Target="http://www.esri.com/industries/ports-maritime/business/ports" TargetMode="External"/><Relationship Id="rId9" Type="http://schemas.openxmlformats.org/officeDocument/2006/relationships/hyperlink" Target="http://media.tmiponline.org/clearinghouse/gis/octa/octa.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png"/><Relationship Id="rId1" Type="http://schemas.openxmlformats.org/officeDocument/2006/relationships/slideLayout" Target="../slideLayouts/slideLayout2.xml"/><Relationship Id="rId4" Type="http://schemas.openxmlformats.org/officeDocument/2006/relationships/image" Target="../media/image4.gif"/></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50496" y="1097280"/>
            <a:ext cx="7691007" cy="1651756"/>
          </a:xfrm>
        </p:spPr>
        <p:txBody>
          <a:bodyPr>
            <a:normAutofit fontScale="90000"/>
          </a:bodyPr>
          <a:lstStyle/>
          <a:p>
            <a:r>
              <a:rPr lang="en-US" altLang="ja-JP" dirty="0" smtClean="0">
                <a:latin typeface="Calibri" panose="020F0502020204030204" pitchFamily="34" charset="0"/>
              </a:rPr>
              <a:t>GIS</a:t>
            </a:r>
            <a:r>
              <a:rPr lang="ja-JP" altLang="en-US" dirty="0" smtClean="0">
                <a:latin typeface="Calibri" panose="020F0502020204030204" pitchFamily="34" charset="0"/>
              </a:rPr>
              <a:t> </a:t>
            </a:r>
            <a:r>
              <a:rPr lang="en-US" altLang="ja-JP" dirty="0" smtClean="0">
                <a:latin typeface="Calibri" panose="020F0502020204030204" pitchFamily="34" charset="0"/>
              </a:rPr>
              <a:t>in</a:t>
            </a:r>
            <a:r>
              <a:rPr lang="ja-JP" altLang="en-US" dirty="0" smtClean="0">
                <a:latin typeface="Calibri" panose="020F0502020204030204" pitchFamily="34" charset="0"/>
              </a:rPr>
              <a:t> </a:t>
            </a:r>
            <a:r>
              <a:rPr lang="en-US" altLang="ja-JP" dirty="0">
                <a:latin typeface="Calibri" panose="020F0502020204030204" pitchFamily="34" charset="0"/>
              </a:rPr>
              <a:t>Transportation:</a:t>
            </a:r>
            <a:r>
              <a:rPr lang="en-US" altLang="ja-JP" dirty="0" smtClean="0">
                <a:latin typeface="Calibri" panose="020F0502020204030204" pitchFamily="34" charset="0"/>
              </a:rPr>
              <a:t/>
            </a:r>
            <a:br>
              <a:rPr lang="en-US" altLang="ja-JP" dirty="0" smtClean="0">
                <a:latin typeface="Calibri" panose="020F0502020204030204" pitchFamily="34" charset="0"/>
              </a:rPr>
            </a:br>
            <a:r>
              <a:rPr lang="en-US" altLang="ja-JP" dirty="0" smtClean="0">
                <a:latin typeface="Calibri" panose="020F0502020204030204" pitchFamily="34" charset="0"/>
              </a:rPr>
              <a:t>GIS - T</a:t>
            </a:r>
            <a:endParaRPr kumimoji="1" lang="ja-JP" altLang="en-US" dirty="0">
              <a:latin typeface="Calibri" panose="020F0502020204030204" pitchFamily="34" charset="0"/>
            </a:endParaRPr>
          </a:p>
        </p:txBody>
      </p:sp>
      <p:sp>
        <p:nvSpPr>
          <p:cNvPr id="3" name="サブタイトル 2"/>
          <p:cNvSpPr>
            <a:spLocks noGrp="1"/>
          </p:cNvSpPr>
          <p:nvPr>
            <p:ph type="subTitle" idx="1"/>
          </p:nvPr>
        </p:nvSpPr>
        <p:spPr>
          <a:xfrm>
            <a:off x="2250496" y="3702080"/>
            <a:ext cx="6992983" cy="2161309"/>
          </a:xfrm>
        </p:spPr>
        <p:txBody>
          <a:bodyPr>
            <a:normAutofit/>
          </a:bodyPr>
          <a:lstStyle/>
          <a:p>
            <a:r>
              <a:rPr lang="en-US" altLang="ja-JP" sz="2400" dirty="0">
                <a:solidFill>
                  <a:schemeClr val="tx1"/>
                </a:solidFill>
              </a:rPr>
              <a:t>Prof. Yuji Murayama - Instructor</a:t>
            </a:r>
          </a:p>
          <a:p>
            <a:r>
              <a:rPr lang="en-US" altLang="ja-JP" sz="2400" dirty="0" err="1" smtClean="0">
                <a:solidFill>
                  <a:schemeClr val="tx1"/>
                </a:solidFill>
              </a:rPr>
              <a:t>Hao</a:t>
            </a:r>
            <a:r>
              <a:rPr lang="ja-JP" altLang="en-US" sz="2400" dirty="0" smtClean="0">
                <a:solidFill>
                  <a:schemeClr val="tx1"/>
                </a:solidFill>
              </a:rPr>
              <a:t> </a:t>
            </a:r>
            <a:r>
              <a:rPr lang="en-US" altLang="ja-JP" sz="2400" dirty="0" smtClean="0">
                <a:solidFill>
                  <a:schemeClr val="tx1"/>
                </a:solidFill>
              </a:rPr>
              <a:t>HOU </a:t>
            </a:r>
            <a:r>
              <a:rPr lang="en-US" altLang="ja-JP" sz="2400" dirty="0">
                <a:solidFill>
                  <a:schemeClr val="tx1"/>
                </a:solidFill>
              </a:rPr>
              <a:t>– Teaching Assistant</a:t>
            </a:r>
          </a:p>
          <a:p>
            <a:r>
              <a:rPr lang="en-US" altLang="ja-JP" sz="2400" dirty="0">
                <a:solidFill>
                  <a:schemeClr val="tx1"/>
                </a:solidFill>
              </a:rPr>
              <a:t>Division of Spatial Information Science</a:t>
            </a:r>
          </a:p>
          <a:p>
            <a:r>
              <a:rPr lang="en-US" altLang="ja-JP" sz="2400" dirty="0">
                <a:solidFill>
                  <a:schemeClr val="tx1"/>
                </a:solidFill>
              </a:rPr>
              <a:t>University of Tsukuba</a:t>
            </a:r>
          </a:p>
          <a:p>
            <a:endParaRPr kumimoji="1" lang="ja-JP" altLang="en-US" dirty="0"/>
          </a:p>
        </p:txBody>
      </p:sp>
    </p:spTree>
    <p:extLst>
      <p:ext uri="{BB962C8B-B14F-4D97-AF65-F5344CB8AC3E}">
        <p14:creationId xmlns:p14="http://schemas.microsoft.com/office/powerpoint/2010/main" val="24044101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54131" y="624110"/>
            <a:ext cx="8911687" cy="1280890"/>
          </a:xfrm>
        </p:spPr>
        <p:txBody>
          <a:bodyPr/>
          <a:lstStyle/>
          <a:p>
            <a:r>
              <a:rPr kumimoji="1" lang="en-US" altLang="ja-JP" dirty="0" smtClean="0"/>
              <a:t>GIS </a:t>
            </a:r>
            <a:r>
              <a:rPr kumimoji="1" lang="en-US" altLang="ja-JP" dirty="0" smtClean="0"/>
              <a:t>for Transportation </a:t>
            </a:r>
            <a:endParaRPr kumimoji="1" lang="ja-JP" altLang="en-US" dirty="0"/>
          </a:p>
        </p:txBody>
      </p:sp>
      <p:sp>
        <p:nvSpPr>
          <p:cNvPr id="3" name="コンテンツ プレースホルダー 2"/>
          <p:cNvSpPr>
            <a:spLocks noGrp="1"/>
          </p:cNvSpPr>
          <p:nvPr>
            <p:ph idx="1"/>
          </p:nvPr>
        </p:nvSpPr>
        <p:spPr>
          <a:xfrm>
            <a:off x="2454131" y="1499754"/>
            <a:ext cx="4775825" cy="5358246"/>
          </a:xfrm>
        </p:spPr>
        <p:txBody>
          <a:bodyPr>
            <a:normAutofit/>
          </a:bodyPr>
          <a:lstStyle/>
          <a:p>
            <a:pPr marL="0" indent="0">
              <a:lnSpc>
                <a:spcPct val="150000"/>
              </a:lnSpc>
              <a:buNone/>
            </a:pPr>
            <a:r>
              <a:rPr lang="en-US" altLang="ja-JP" sz="3200" b="1" dirty="0" smtClean="0"/>
              <a:t>Different Fields</a:t>
            </a:r>
            <a:endParaRPr lang="en-US" altLang="ja-JP" dirty="0" smtClean="0"/>
          </a:p>
          <a:p>
            <a:pPr>
              <a:lnSpc>
                <a:spcPct val="150000"/>
              </a:lnSpc>
            </a:pPr>
            <a:r>
              <a:rPr lang="en-US" altLang="ja-JP" sz="2400" dirty="0" smtClean="0">
                <a:solidFill>
                  <a:schemeClr val="tx1"/>
                </a:solidFill>
              </a:rPr>
              <a:t>Aviation</a:t>
            </a:r>
            <a:endParaRPr lang="en-US" altLang="ja-JP" sz="2400" dirty="0" smtClean="0">
              <a:solidFill>
                <a:schemeClr val="tx1"/>
              </a:solidFill>
            </a:endParaRPr>
          </a:p>
          <a:p>
            <a:pPr>
              <a:lnSpc>
                <a:spcPct val="150000"/>
              </a:lnSpc>
            </a:pPr>
            <a:r>
              <a:rPr lang="en-US" altLang="ja-JP" sz="2400" dirty="0" smtClean="0">
                <a:solidFill>
                  <a:schemeClr val="tx1"/>
                </a:solidFill>
              </a:rPr>
              <a:t>Roads and Highways</a:t>
            </a:r>
            <a:endParaRPr lang="en-US" altLang="ja-JP" sz="2400" dirty="0" smtClean="0">
              <a:solidFill>
                <a:schemeClr val="tx1"/>
              </a:solidFill>
            </a:endParaRPr>
          </a:p>
          <a:p>
            <a:pPr>
              <a:lnSpc>
                <a:spcPct val="150000"/>
              </a:lnSpc>
            </a:pPr>
            <a:r>
              <a:rPr lang="en-US" altLang="ja-JP" sz="2400" dirty="0" smtClean="0">
                <a:solidFill>
                  <a:schemeClr val="tx1"/>
                </a:solidFill>
              </a:rPr>
              <a:t>Ports and Maritime</a:t>
            </a:r>
            <a:endParaRPr lang="en-US" altLang="ja-JP" sz="2400" dirty="0" smtClean="0">
              <a:solidFill>
                <a:schemeClr val="tx1"/>
              </a:solidFill>
            </a:endParaRPr>
          </a:p>
          <a:p>
            <a:pPr>
              <a:lnSpc>
                <a:spcPct val="150000"/>
              </a:lnSpc>
            </a:pPr>
            <a:r>
              <a:rPr lang="en-US" altLang="ja-JP" sz="2400" dirty="0" smtClean="0">
                <a:solidFill>
                  <a:schemeClr val="tx1"/>
                </a:solidFill>
              </a:rPr>
              <a:t>Public Transit</a:t>
            </a:r>
            <a:endParaRPr lang="en-US" altLang="ja-JP" sz="2400" dirty="0" smtClean="0">
              <a:solidFill>
                <a:schemeClr val="tx1"/>
              </a:solidFill>
            </a:endParaRPr>
          </a:p>
          <a:p>
            <a:pPr>
              <a:lnSpc>
                <a:spcPct val="150000"/>
              </a:lnSpc>
            </a:pPr>
            <a:r>
              <a:rPr lang="en-US" altLang="ja-JP" sz="2400" dirty="0" smtClean="0">
                <a:solidFill>
                  <a:schemeClr val="tx1"/>
                </a:solidFill>
              </a:rPr>
              <a:t>Railways</a:t>
            </a:r>
            <a:endParaRPr lang="en-US" altLang="ja-JP" sz="2400" dirty="0" smtClean="0">
              <a:solidFill>
                <a:schemeClr val="tx1"/>
              </a:solidFill>
            </a:endParaRPr>
          </a:p>
        </p:txBody>
      </p:sp>
      <p:pic>
        <p:nvPicPr>
          <p:cNvPr id="3074" name="Picture 2" descr="http://www.zncc.co.zw/wp-content/uploads/2012/08/transport.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489018" y="1759527"/>
            <a:ext cx="4876800" cy="39624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8642053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54131" y="624110"/>
            <a:ext cx="8911687" cy="1280890"/>
          </a:xfrm>
        </p:spPr>
        <p:txBody>
          <a:bodyPr/>
          <a:lstStyle/>
          <a:p>
            <a:r>
              <a:rPr kumimoji="1" lang="en-US" altLang="ja-JP" dirty="0" smtClean="0"/>
              <a:t>GIS </a:t>
            </a:r>
            <a:r>
              <a:rPr kumimoji="1" lang="en-US" altLang="ja-JP" dirty="0" smtClean="0"/>
              <a:t>for Transportation </a:t>
            </a:r>
            <a:endParaRPr kumimoji="1" lang="ja-JP" altLang="en-US" dirty="0"/>
          </a:p>
        </p:txBody>
      </p:sp>
      <p:sp>
        <p:nvSpPr>
          <p:cNvPr id="3" name="コンテンツ プレースホルダー 2"/>
          <p:cNvSpPr>
            <a:spLocks noGrp="1"/>
          </p:cNvSpPr>
          <p:nvPr>
            <p:ph idx="1"/>
          </p:nvPr>
        </p:nvSpPr>
        <p:spPr>
          <a:xfrm>
            <a:off x="2454131" y="1499754"/>
            <a:ext cx="4340277" cy="4287984"/>
          </a:xfrm>
        </p:spPr>
        <p:txBody>
          <a:bodyPr>
            <a:normAutofit/>
          </a:bodyPr>
          <a:lstStyle/>
          <a:p>
            <a:pPr marL="0" indent="0">
              <a:lnSpc>
                <a:spcPct val="150000"/>
              </a:lnSpc>
              <a:buNone/>
            </a:pPr>
            <a:r>
              <a:rPr lang="en-US" altLang="ja-JP" sz="3200" b="1" dirty="0" smtClean="0"/>
              <a:t>Aviation</a:t>
            </a:r>
          </a:p>
          <a:p>
            <a:pPr marL="0" indent="0">
              <a:lnSpc>
                <a:spcPct val="150000"/>
              </a:lnSpc>
              <a:buNone/>
            </a:pPr>
            <a:r>
              <a:rPr lang="en-US" altLang="ja-JP" dirty="0" smtClean="0">
                <a:solidFill>
                  <a:schemeClr val="tx1"/>
                </a:solidFill>
              </a:rPr>
              <a:t>Airports </a:t>
            </a:r>
            <a:r>
              <a:rPr lang="en-US" altLang="ja-JP" dirty="0">
                <a:solidFill>
                  <a:schemeClr val="tx1"/>
                </a:solidFill>
              </a:rPr>
              <a:t>comprise different departments and interact with various entities. </a:t>
            </a:r>
            <a:r>
              <a:rPr lang="en-US" altLang="ja-JP" dirty="0" smtClean="0">
                <a:solidFill>
                  <a:schemeClr val="tx1"/>
                </a:solidFill>
              </a:rPr>
              <a:t> GIS can help arrange the flying time as well as flying route. Applications includes: </a:t>
            </a:r>
            <a:endParaRPr lang="en-US" altLang="ja-JP" dirty="0">
              <a:solidFill>
                <a:schemeClr val="tx1"/>
              </a:solidFill>
            </a:endParaRPr>
          </a:p>
          <a:p>
            <a:pPr>
              <a:lnSpc>
                <a:spcPct val="150000"/>
              </a:lnSpc>
            </a:pPr>
            <a:r>
              <a:rPr lang="en-US" altLang="ja-JP" dirty="0" smtClean="0">
                <a:solidFill>
                  <a:schemeClr val="tx1"/>
                </a:solidFill>
              </a:rPr>
              <a:t>Airports system</a:t>
            </a:r>
          </a:p>
          <a:p>
            <a:pPr>
              <a:lnSpc>
                <a:spcPct val="150000"/>
              </a:lnSpc>
            </a:pPr>
            <a:r>
              <a:rPr lang="en-US" altLang="ja-JP" dirty="0" smtClean="0">
                <a:solidFill>
                  <a:schemeClr val="tx1"/>
                </a:solidFill>
              </a:rPr>
              <a:t>Air Traffic Management system</a:t>
            </a:r>
            <a:endParaRPr lang="en-US" altLang="ja-JP" dirty="0">
              <a:solidFill>
                <a:schemeClr val="tx1"/>
              </a:solidFill>
            </a:endParaRPr>
          </a:p>
          <a:p>
            <a:pPr marL="0" indent="0">
              <a:lnSpc>
                <a:spcPct val="150000"/>
              </a:lnSpc>
              <a:buNone/>
            </a:pPr>
            <a:endParaRPr lang="en-US" altLang="ja-JP" dirty="0" smtClean="0"/>
          </a:p>
        </p:txBody>
      </p:sp>
      <p:pic>
        <p:nvPicPr>
          <p:cNvPr id="9220" name="Picture 4" descr="http://www.esri.com/~/media/Images/Content/news/arcuser/0114/batonrouge_2a-l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662032" y="1905000"/>
            <a:ext cx="5153617" cy="3311236"/>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p:cNvSpPr/>
          <p:nvPr/>
        </p:nvSpPr>
        <p:spPr>
          <a:xfrm>
            <a:off x="2454131" y="5787738"/>
            <a:ext cx="6906492" cy="276999"/>
          </a:xfrm>
          <a:prstGeom prst="rect">
            <a:avLst/>
          </a:prstGeom>
        </p:spPr>
        <p:txBody>
          <a:bodyPr wrap="square">
            <a:spAutoFit/>
          </a:bodyPr>
          <a:lstStyle/>
          <a:p>
            <a:r>
              <a:rPr lang="en-US" altLang="ja-JP" sz="1200" dirty="0" smtClean="0"/>
              <a:t>(</a:t>
            </a:r>
            <a:r>
              <a:rPr lang="ja-JP" altLang="en-US" sz="1200" dirty="0" smtClean="0"/>
              <a:t>http</a:t>
            </a:r>
            <a:r>
              <a:rPr lang="ja-JP" altLang="en-US" sz="1200" dirty="0"/>
              <a:t>://www.esri.com/~/media/Files/Pdfs/news/arcuser/0114/TurningaRequirement.</a:t>
            </a:r>
            <a:r>
              <a:rPr lang="ja-JP" altLang="en-US" sz="1200" dirty="0" smtClean="0"/>
              <a:t>pdf</a:t>
            </a:r>
            <a:r>
              <a:rPr lang="en-US" altLang="ja-JP" sz="1200" dirty="0" smtClean="0"/>
              <a:t>)</a:t>
            </a:r>
            <a:endParaRPr lang="ja-JP" altLang="en-US" sz="1200" dirty="0"/>
          </a:p>
        </p:txBody>
      </p:sp>
    </p:spTree>
    <p:extLst>
      <p:ext uri="{BB962C8B-B14F-4D97-AF65-F5344CB8AC3E}">
        <p14:creationId xmlns:p14="http://schemas.microsoft.com/office/powerpoint/2010/main" val="386496512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54131" y="624110"/>
            <a:ext cx="8911687" cy="1280890"/>
          </a:xfrm>
        </p:spPr>
        <p:txBody>
          <a:bodyPr/>
          <a:lstStyle/>
          <a:p>
            <a:r>
              <a:rPr kumimoji="1" lang="en-US" altLang="ja-JP" dirty="0" smtClean="0"/>
              <a:t>GIS </a:t>
            </a:r>
            <a:r>
              <a:rPr kumimoji="1" lang="en-US" altLang="ja-JP" dirty="0" smtClean="0"/>
              <a:t>for Transportation </a:t>
            </a:r>
            <a:endParaRPr kumimoji="1" lang="ja-JP" altLang="en-US" dirty="0"/>
          </a:p>
        </p:txBody>
      </p:sp>
      <p:sp>
        <p:nvSpPr>
          <p:cNvPr id="3" name="コンテンツ プレースホルダー 2"/>
          <p:cNvSpPr>
            <a:spLocks noGrp="1"/>
          </p:cNvSpPr>
          <p:nvPr>
            <p:ph idx="1"/>
          </p:nvPr>
        </p:nvSpPr>
        <p:spPr>
          <a:xfrm>
            <a:off x="2454130" y="1452995"/>
            <a:ext cx="4775825" cy="904009"/>
          </a:xfrm>
        </p:spPr>
        <p:txBody>
          <a:bodyPr>
            <a:normAutofit/>
          </a:bodyPr>
          <a:lstStyle/>
          <a:p>
            <a:pPr marL="0" indent="0">
              <a:lnSpc>
                <a:spcPct val="150000"/>
              </a:lnSpc>
              <a:buNone/>
            </a:pPr>
            <a:r>
              <a:rPr lang="en-US" altLang="ja-JP" sz="3200" b="1" dirty="0" smtClean="0"/>
              <a:t>Roads and Highways</a:t>
            </a:r>
            <a:endParaRPr lang="en-US" altLang="ja-JP" dirty="0" smtClean="0"/>
          </a:p>
        </p:txBody>
      </p:sp>
      <p:sp>
        <p:nvSpPr>
          <p:cNvPr id="5" name="正方形/長方形 4"/>
          <p:cNvSpPr/>
          <p:nvPr/>
        </p:nvSpPr>
        <p:spPr>
          <a:xfrm>
            <a:off x="2454130" y="2290784"/>
            <a:ext cx="9121343" cy="3503523"/>
          </a:xfrm>
          <a:prstGeom prst="rect">
            <a:avLst/>
          </a:prstGeom>
        </p:spPr>
        <p:txBody>
          <a:bodyPr wrap="square">
            <a:spAutoFit/>
          </a:bodyPr>
          <a:lstStyle/>
          <a:p>
            <a:pPr lvl="0" defTabSz="457200">
              <a:spcBef>
                <a:spcPts val="1000"/>
              </a:spcBef>
              <a:buClr>
                <a:srgbClr val="E78712"/>
              </a:buClr>
            </a:pPr>
            <a:r>
              <a:rPr lang="en-US" altLang="ja-JP" sz="2000" dirty="0" smtClean="0"/>
              <a:t>GIS is used in six aspects to help plan, monitor and manage </a:t>
            </a:r>
            <a:r>
              <a:rPr lang="en-US" altLang="ja-JP" sz="2000" dirty="0"/>
              <a:t>a safe &amp; effective road infrastructure</a:t>
            </a:r>
            <a:r>
              <a:rPr lang="en-US" altLang="ja-JP" sz="2000" dirty="0" smtClean="0"/>
              <a:t>. </a:t>
            </a:r>
            <a:endParaRPr lang="en-US" altLang="ja-JP" sz="2000" dirty="0"/>
          </a:p>
          <a:p>
            <a:pPr marL="342900" lvl="0" indent="-342900" defTabSz="457200">
              <a:spcBef>
                <a:spcPts val="1000"/>
              </a:spcBef>
              <a:buClr>
                <a:srgbClr val="E78712"/>
              </a:buClr>
              <a:buFont typeface="Wingdings 3" charset="2"/>
              <a:buChar char=""/>
            </a:pPr>
            <a:r>
              <a:rPr lang="en-US" altLang="ja-JP" sz="2000" dirty="0"/>
              <a:t>Planning: Identify deficiencies and determine optimal solutions. </a:t>
            </a:r>
            <a:endParaRPr lang="en-US" altLang="ja-JP" sz="2000" dirty="0" smtClean="0"/>
          </a:p>
          <a:p>
            <a:pPr marL="342900" lvl="0" indent="-342900" defTabSz="457200">
              <a:spcBef>
                <a:spcPts val="1000"/>
              </a:spcBef>
              <a:buClr>
                <a:srgbClr val="E78712"/>
              </a:buClr>
              <a:buFont typeface="Wingdings 3" charset="2"/>
              <a:buChar char=""/>
            </a:pPr>
            <a:r>
              <a:rPr lang="en-US" altLang="ja-JP" sz="2000" dirty="0"/>
              <a:t>Design: Integrate GIS with </a:t>
            </a:r>
            <a:r>
              <a:rPr lang="en-US" altLang="ja-JP" sz="2000" dirty="0" smtClean="0"/>
              <a:t>other </a:t>
            </a:r>
            <a:r>
              <a:rPr lang="en-US" altLang="ja-JP" sz="2000" dirty="0"/>
              <a:t>design </a:t>
            </a:r>
            <a:r>
              <a:rPr lang="en-US" altLang="ja-JP" sz="2000" dirty="0" smtClean="0"/>
              <a:t>tools to bring great </a:t>
            </a:r>
            <a:r>
              <a:rPr lang="en-US" altLang="ja-JP" sz="2000" dirty="0"/>
              <a:t>analytic and cost-estimation capabilities to </a:t>
            </a:r>
            <a:r>
              <a:rPr lang="en-US" altLang="ja-JP" sz="2000" dirty="0" smtClean="0"/>
              <a:t>infrastructure </a:t>
            </a:r>
            <a:r>
              <a:rPr lang="en-US" altLang="ja-JP" sz="2000" dirty="0"/>
              <a:t>design process. </a:t>
            </a:r>
            <a:endParaRPr lang="en-US" altLang="ja-JP" sz="2000" dirty="0" smtClean="0"/>
          </a:p>
          <a:p>
            <a:pPr marL="342900" lvl="0" indent="-342900" defTabSz="457200">
              <a:spcBef>
                <a:spcPts val="1000"/>
              </a:spcBef>
              <a:buClr>
                <a:srgbClr val="E78712"/>
              </a:buClr>
              <a:buFont typeface="Wingdings 3" charset="2"/>
              <a:buChar char=""/>
            </a:pPr>
            <a:r>
              <a:rPr lang="en-US" altLang="ja-JP" sz="2000" dirty="0"/>
              <a:t>Survey: Manage and store </a:t>
            </a:r>
            <a:r>
              <a:rPr lang="en-US" altLang="ja-JP" sz="2000" dirty="0" smtClean="0"/>
              <a:t>spatial </a:t>
            </a:r>
            <a:r>
              <a:rPr lang="en-US" altLang="ja-JP" sz="2000" dirty="0"/>
              <a:t>data </a:t>
            </a:r>
            <a:r>
              <a:rPr lang="en-US" altLang="ja-JP" sz="2000" dirty="0" smtClean="0"/>
              <a:t>with survey measurements.</a:t>
            </a:r>
          </a:p>
          <a:p>
            <a:pPr marL="342900" lvl="0" indent="-342900" defTabSz="457200">
              <a:spcBef>
                <a:spcPts val="1000"/>
              </a:spcBef>
              <a:buClr>
                <a:srgbClr val="E78712"/>
              </a:buClr>
              <a:buFont typeface="Wingdings 3" charset="2"/>
              <a:buChar char=""/>
            </a:pPr>
            <a:r>
              <a:rPr lang="en-US" altLang="ja-JP" sz="2000" dirty="0" smtClean="0"/>
              <a:t>Construction</a:t>
            </a:r>
            <a:r>
              <a:rPr lang="en-US" altLang="ja-JP" sz="2000" dirty="0"/>
              <a:t>: Integrate project and financial management software with GIS to better manage infrastructure projects. </a:t>
            </a:r>
            <a:endParaRPr lang="en-US" altLang="ja-JP" sz="2000" dirty="0" smtClean="0"/>
          </a:p>
          <a:p>
            <a:pPr marL="342900" lvl="0" indent="-342900" defTabSz="457200">
              <a:spcBef>
                <a:spcPts val="1000"/>
              </a:spcBef>
              <a:buClr>
                <a:srgbClr val="E78712"/>
              </a:buClr>
              <a:buFont typeface="Wingdings 3" charset="2"/>
              <a:buChar char=""/>
            </a:pPr>
            <a:r>
              <a:rPr lang="en-US" altLang="ja-JP" sz="2000" dirty="0" smtClean="0"/>
              <a:t>Maintenance</a:t>
            </a:r>
            <a:r>
              <a:rPr lang="en-US" altLang="ja-JP" sz="2000" dirty="0"/>
              <a:t>: Easily manage disparate assets. </a:t>
            </a:r>
          </a:p>
        </p:txBody>
      </p:sp>
      <p:sp>
        <p:nvSpPr>
          <p:cNvPr id="4" name="正方形/長方形 3"/>
          <p:cNvSpPr/>
          <p:nvPr/>
        </p:nvSpPr>
        <p:spPr>
          <a:xfrm>
            <a:off x="2454130" y="5985765"/>
            <a:ext cx="6096000" cy="276999"/>
          </a:xfrm>
          <a:prstGeom prst="rect">
            <a:avLst/>
          </a:prstGeom>
        </p:spPr>
        <p:txBody>
          <a:bodyPr>
            <a:spAutoFit/>
          </a:bodyPr>
          <a:lstStyle/>
          <a:p>
            <a:r>
              <a:rPr lang="en-US" altLang="ja-JP" sz="1200" dirty="0" smtClean="0"/>
              <a:t>(</a:t>
            </a:r>
            <a:r>
              <a:rPr lang="ja-JP" altLang="en-US" sz="1200" dirty="0" smtClean="0"/>
              <a:t>http</a:t>
            </a:r>
            <a:r>
              <a:rPr lang="ja-JP" altLang="en-US" sz="1200" dirty="0"/>
              <a:t>://www.esri.com/library/brochures/pdfs/gis-sols-for-highway.</a:t>
            </a:r>
            <a:r>
              <a:rPr lang="ja-JP" altLang="en-US" sz="1200" dirty="0" smtClean="0"/>
              <a:t>pdf</a:t>
            </a:r>
            <a:r>
              <a:rPr lang="en-US" altLang="ja-JP" sz="1200" dirty="0" smtClean="0"/>
              <a:t>)</a:t>
            </a:r>
            <a:endParaRPr lang="ja-JP" altLang="en-US" sz="1200" dirty="0"/>
          </a:p>
        </p:txBody>
      </p:sp>
    </p:spTree>
    <p:extLst>
      <p:ext uri="{BB962C8B-B14F-4D97-AF65-F5344CB8AC3E}">
        <p14:creationId xmlns:p14="http://schemas.microsoft.com/office/powerpoint/2010/main" val="199036940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54131" y="624110"/>
            <a:ext cx="8911687" cy="1280890"/>
          </a:xfrm>
        </p:spPr>
        <p:txBody>
          <a:bodyPr/>
          <a:lstStyle/>
          <a:p>
            <a:r>
              <a:rPr kumimoji="1" lang="en-US" altLang="ja-JP" dirty="0" smtClean="0"/>
              <a:t>GIS </a:t>
            </a:r>
            <a:r>
              <a:rPr kumimoji="1" lang="en-US" altLang="ja-JP" dirty="0" smtClean="0"/>
              <a:t>for Transportation </a:t>
            </a:r>
            <a:endParaRPr kumimoji="1" lang="ja-JP" altLang="en-US" dirty="0"/>
          </a:p>
        </p:txBody>
      </p:sp>
      <p:sp>
        <p:nvSpPr>
          <p:cNvPr id="3" name="コンテンツ プレースホルダー 2"/>
          <p:cNvSpPr>
            <a:spLocks noGrp="1"/>
          </p:cNvSpPr>
          <p:nvPr>
            <p:ph idx="1"/>
          </p:nvPr>
        </p:nvSpPr>
        <p:spPr>
          <a:xfrm>
            <a:off x="2454131" y="1499754"/>
            <a:ext cx="4775825" cy="1025237"/>
          </a:xfrm>
        </p:spPr>
        <p:txBody>
          <a:bodyPr>
            <a:normAutofit/>
          </a:bodyPr>
          <a:lstStyle/>
          <a:p>
            <a:pPr marL="0" indent="0">
              <a:lnSpc>
                <a:spcPct val="150000"/>
              </a:lnSpc>
              <a:buNone/>
            </a:pPr>
            <a:r>
              <a:rPr lang="en-US" altLang="ja-JP" sz="3200" b="1" dirty="0" smtClean="0"/>
              <a:t>Ports </a:t>
            </a:r>
            <a:r>
              <a:rPr lang="en-US" altLang="ja-JP" sz="3200" b="1" dirty="0"/>
              <a:t>and Maritime</a:t>
            </a:r>
          </a:p>
          <a:p>
            <a:pPr marL="0" indent="0">
              <a:lnSpc>
                <a:spcPct val="150000"/>
              </a:lnSpc>
              <a:buNone/>
            </a:pPr>
            <a:endParaRPr lang="en-US" altLang="ja-JP" dirty="0" smtClean="0"/>
          </a:p>
        </p:txBody>
      </p:sp>
      <p:sp>
        <p:nvSpPr>
          <p:cNvPr id="4" name="正方形/長方形 3"/>
          <p:cNvSpPr/>
          <p:nvPr/>
        </p:nvSpPr>
        <p:spPr>
          <a:xfrm>
            <a:off x="2454131" y="2524991"/>
            <a:ext cx="4185660" cy="2585323"/>
          </a:xfrm>
          <a:prstGeom prst="rect">
            <a:avLst/>
          </a:prstGeom>
        </p:spPr>
        <p:txBody>
          <a:bodyPr wrap="square">
            <a:spAutoFit/>
          </a:bodyPr>
          <a:lstStyle/>
          <a:p>
            <a:pPr defTabSz="457200">
              <a:lnSpc>
                <a:spcPct val="150000"/>
              </a:lnSpc>
              <a:spcBef>
                <a:spcPts val="1000"/>
              </a:spcBef>
              <a:buClr>
                <a:srgbClr val="E78712"/>
              </a:buClr>
            </a:pPr>
            <a:r>
              <a:rPr lang="en-US" altLang="ja-JP" dirty="0"/>
              <a:t>For water, traffic, and navigation managers, GIS combined with Global Positioning System (GPS) technology offers a superior solution for tracking vessels and managing traffic in crowded waterways. </a:t>
            </a:r>
            <a:endParaRPr lang="ja-JP" altLang="en-US" dirty="0"/>
          </a:p>
        </p:txBody>
      </p:sp>
      <p:pic>
        <p:nvPicPr>
          <p:cNvPr id="6148" name="Picture 4" descr="http://www.esri.com/~/media/Images/Content/industries/ports-maritime/graphics/gis-sols-for-ports.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909974" y="2247992"/>
            <a:ext cx="4572000" cy="2838450"/>
          </a:xfrm>
          <a:prstGeom prst="rect">
            <a:avLst/>
          </a:prstGeom>
          <a:noFill/>
          <a:extLst>
            <a:ext uri="{909E8E84-426E-40DD-AFC4-6F175D3DCCD1}">
              <a14:hiddenFill xmlns:a14="http://schemas.microsoft.com/office/drawing/2010/main">
                <a:solidFill>
                  <a:srgbClr val="FFFFFF"/>
                </a:solidFill>
              </a14:hiddenFill>
            </a:ext>
          </a:extLst>
        </p:spPr>
      </p:pic>
      <p:sp>
        <p:nvSpPr>
          <p:cNvPr id="5" name="正方形/長方形 4"/>
          <p:cNvSpPr/>
          <p:nvPr/>
        </p:nvSpPr>
        <p:spPr>
          <a:xfrm>
            <a:off x="2454131" y="5453306"/>
            <a:ext cx="9027843" cy="276999"/>
          </a:xfrm>
          <a:prstGeom prst="rect">
            <a:avLst/>
          </a:prstGeom>
        </p:spPr>
        <p:txBody>
          <a:bodyPr wrap="square">
            <a:spAutoFit/>
          </a:bodyPr>
          <a:lstStyle/>
          <a:p>
            <a:r>
              <a:rPr lang="en-US" altLang="ja-JP" sz="1200" dirty="0" smtClean="0"/>
              <a:t>( </a:t>
            </a:r>
            <a:r>
              <a:rPr lang="ja-JP" altLang="en-US" sz="1200" dirty="0" smtClean="0"/>
              <a:t>http</a:t>
            </a:r>
            <a:r>
              <a:rPr lang="ja-JP" altLang="en-US" sz="1200" dirty="0"/>
              <a:t>://www.esri.com/industries/ports-maritime/business/</a:t>
            </a:r>
            <a:r>
              <a:rPr lang="ja-JP" altLang="en-US" sz="1200" dirty="0" smtClean="0"/>
              <a:t>ports </a:t>
            </a:r>
            <a:r>
              <a:rPr lang="en-US" altLang="ja-JP" sz="1200" dirty="0" smtClean="0"/>
              <a:t>)</a:t>
            </a:r>
            <a:endParaRPr lang="ja-JP" altLang="en-US" sz="1200" dirty="0"/>
          </a:p>
        </p:txBody>
      </p:sp>
    </p:spTree>
    <p:extLst>
      <p:ext uri="{BB962C8B-B14F-4D97-AF65-F5344CB8AC3E}">
        <p14:creationId xmlns:p14="http://schemas.microsoft.com/office/powerpoint/2010/main" val="378244427"/>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54131" y="624110"/>
            <a:ext cx="8911687" cy="1280890"/>
          </a:xfrm>
        </p:spPr>
        <p:txBody>
          <a:bodyPr/>
          <a:lstStyle/>
          <a:p>
            <a:r>
              <a:rPr kumimoji="1" lang="en-US" altLang="ja-JP" dirty="0" smtClean="0"/>
              <a:t>GIS </a:t>
            </a:r>
            <a:r>
              <a:rPr kumimoji="1" lang="en-US" altLang="ja-JP" dirty="0" smtClean="0"/>
              <a:t>for Transportation </a:t>
            </a:r>
            <a:endParaRPr kumimoji="1" lang="ja-JP" altLang="en-US" dirty="0"/>
          </a:p>
        </p:txBody>
      </p:sp>
      <p:sp>
        <p:nvSpPr>
          <p:cNvPr id="3" name="コンテンツ プレースホルダー 2"/>
          <p:cNvSpPr>
            <a:spLocks noGrp="1"/>
          </p:cNvSpPr>
          <p:nvPr>
            <p:ph idx="1"/>
          </p:nvPr>
        </p:nvSpPr>
        <p:spPr>
          <a:xfrm>
            <a:off x="2454131" y="1499754"/>
            <a:ext cx="4775825" cy="973282"/>
          </a:xfrm>
        </p:spPr>
        <p:txBody>
          <a:bodyPr>
            <a:normAutofit/>
          </a:bodyPr>
          <a:lstStyle/>
          <a:p>
            <a:pPr marL="0" indent="0">
              <a:lnSpc>
                <a:spcPct val="150000"/>
              </a:lnSpc>
              <a:buNone/>
            </a:pPr>
            <a:r>
              <a:rPr lang="en-US" altLang="ja-JP" sz="3200" b="1" dirty="0" smtClean="0"/>
              <a:t>Public Transit</a:t>
            </a:r>
            <a:endParaRPr lang="en-US" altLang="ja-JP" sz="3200" b="1" dirty="0"/>
          </a:p>
        </p:txBody>
      </p:sp>
      <p:sp>
        <p:nvSpPr>
          <p:cNvPr id="4" name="正方形/長方形 3"/>
          <p:cNvSpPr/>
          <p:nvPr/>
        </p:nvSpPr>
        <p:spPr>
          <a:xfrm>
            <a:off x="2454131" y="2473036"/>
            <a:ext cx="8300460" cy="4057521"/>
          </a:xfrm>
          <a:prstGeom prst="rect">
            <a:avLst/>
          </a:prstGeom>
        </p:spPr>
        <p:txBody>
          <a:bodyPr wrap="square">
            <a:spAutoFit/>
          </a:bodyPr>
          <a:lstStyle/>
          <a:p>
            <a:r>
              <a:rPr lang="en-US" altLang="ja-JP" dirty="0" smtClean="0"/>
              <a:t>Public </a:t>
            </a:r>
            <a:r>
              <a:rPr lang="en-US" altLang="ja-JP" dirty="0"/>
              <a:t>transit is key to meeting transportation challenges presented by rapidly growing cities, rising fuel prices, budget constraints, and global environmental issues. GIS visualization and analysis tools can help </a:t>
            </a:r>
            <a:r>
              <a:rPr lang="en-US" altLang="ja-JP" dirty="0" smtClean="0"/>
              <a:t>to </a:t>
            </a:r>
            <a:r>
              <a:rPr lang="en-US" altLang="ja-JP" dirty="0"/>
              <a:t>integrate critical information for effective public transit planning, operations, monitoring, and delivery</a:t>
            </a:r>
            <a:r>
              <a:rPr lang="en-US" altLang="ja-JP" dirty="0" smtClean="0"/>
              <a:t>.</a:t>
            </a:r>
          </a:p>
          <a:p>
            <a:r>
              <a:rPr lang="en-US" altLang="ja-JP" dirty="0" smtClean="0"/>
              <a:t>Such GIS applications include:</a:t>
            </a:r>
          </a:p>
          <a:p>
            <a:pPr marL="342900" lvl="0" indent="-342900" defTabSz="457200">
              <a:spcBef>
                <a:spcPts val="1000"/>
              </a:spcBef>
              <a:buClr>
                <a:srgbClr val="E78712"/>
              </a:buClr>
              <a:buFont typeface="Wingdings 3" charset="2"/>
              <a:buChar char=""/>
            </a:pPr>
            <a:r>
              <a:rPr lang="en-US" altLang="ja-JP" dirty="0" smtClean="0">
                <a:solidFill>
                  <a:prstClr val="black"/>
                </a:solidFill>
              </a:rPr>
              <a:t>Route Planning </a:t>
            </a:r>
            <a:r>
              <a:rPr lang="en-US" altLang="ja-JP" dirty="0">
                <a:solidFill>
                  <a:prstClr val="black"/>
                </a:solidFill>
              </a:rPr>
              <a:t>S</a:t>
            </a:r>
            <a:r>
              <a:rPr lang="en-US" altLang="ja-JP" dirty="0" smtClean="0">
                <a:solidFill>
                  <a:prstClr val="black"/>
                </a:solidFill>
              </a:rPr>
              <a:t>ystems</a:t>
            </a:r>
          </a:p>
          <a:p>
            <a:pPr marL="342900" indent="-342900" defTabSz="457200">
              <a:spcBef>
                <a:spcPts val="1000"/>
              </a:spcBef>
              <a:buClr>
                <a:srgbClr val="E78712"/>
              </a:buClr>
              <a:buFont typeface="Wingdings 3" charset="2"/>
              <a:buChar char=""/>
            </a:pPr>
            <a:r>
              <a:rPr lang="en-US" altLang="ja-JP" dirty="0"/>
              <a:t>O</a:t>
            </a:r>
            <a:r>
              <a:rPr lang="en-US" altLang="ja-JP" dirty="0" smtClean="0"/>
              <a:t>perations </a:t>
            </a:r>
            <a:r>
              <a:rPr lang="en-US" altLang="ja-JP" dirty="0"/>
              <a:t>and Integrated Transportation Systems</a:t>
            </a:r>
          </a:p>
          <a:p>
            <a:pPr marL="342900" lvl="0" indent="-342900" defTabSz="457200">
              <a:spcBef>
                <a:spcPts val="1000"/>
              </a:spcBef>
              <a:buClr>
                <a:srgbClr val="E78712"/>
              </a:buClr>
              <a:buFont typeface="Wingdings 3" charset="2"/>
              <a:buChar char=""/>
            </a:pPr>
            <a:r>
              <a:rPr lang="en-US" altLang="ja-JP" dirty="0"/>
              <a:t>S</a:t>
            </a:r>
            <a:r>
              <a:rPr lang="en-US" altLang="ja-JP" dirty="0" smtClean="0"/>
              <a:t>afe </a:t>
            </a:r>
            <a:r>
              <a:rPr lang="en-US" altLang="ja-JP" dirty="0"/>
              <a:t>and </a:t>
            </a:r>
            <a:r>
              <a:rPr lang="en-US" altLang="ja-JP" dirty="0" smtClean="0"/>
              <a:t>Secure </a:t>
            </a:r>
            <a:r>
              <a:rPr lang="en-US" altLang="ja-JP" dirty="0"/>
              <a:t>P</a:t>
            </a:r>
            <a:r>
              <a:rPr lang="en-US" altLang="ja-JP" dirty="0" smtClean="0"/>
              <a:t>ublic </a:t>
            </a:r>
            <a:r>
              <a:rPr lang="en-US" altLang="ja-JP" dirty="0"/>
              <a:t>T</a:t>
            </a:r>
            <a:r>
              <a:rPr lang="en-US" altLang="ja-JP" dirty="0" smtClean="0"/>
              <a:t>ransportation Systems</a:t>
            </a:r>
          </a:p>
          <a:p>
            <a:pPr marL="342900" lvl="0" indent="-342900" defTabSz="457200">
              <a:spcBef>
                <a:spcPts val="1000"/>
              </a:spcBef>
              <a:buClr>
                <a:srgbClr val="E78712"/>
              </a:buClr>
              <a:buFont typeface="Wingdings 3" charset="2"/>
              <a:buChar char=""/>
            </a:pPr>
            <a:r>
              <a:rPr lang="en-US" altLang="ja-JP" dirty="0" smtClean="0"/>
              <a:t>……</a:t>
            </a:r>
            <a:r>
              <a:rPr lang="en-US" altLang="ja-JP" dirty="0"/>
              <a:t> </a:t>
            </a:r>
            <a:endParaRPr lang="en-US" altLang="ja-JP" dirty="0" smtClean="0">
              <a:solidFill>
                <a:prstClr val="black"/>
              </a:solidFill>
            </a:endParaRPr>
          </a:p>
          <a:p>
            <a:pPr marL="342900" lvl="0" indent="-342900" defTabSz="457200">
              <a:spcBef>
                <a:spcPts val="1000"/>
              </a:spcBef>
              <a:buClr>
                <a:srgbClr val="E78712"/>
              </a:buClr>
              <a:buFont typeface="Wingdings 3" charset="2"/>
              <a:buChar char=""/>
            </a:pPr>
            <a:endParaRPr lang="en-US" altLang="ja-JP" dirty="0">
              <a:solidFill>
                <a:prstClr val="black"/>
              </a:solidFill>
            </a:endParaRPr>
          </a:p>
          <a:p>
            <a:endParaRPr lang="ja-JP" altLang="en-US" dirty="0"/>
          </a:p>
        </p:txBody>
      </p:sp>
    </p:spTree>
    <p:extLst>
      <p:ext uri="{BB962C8B-B14F-4D97-AF65-F5344CB8AC3E}">
        <p14:creationId xmlns:p14="http://schemas.microsoft.com/office/powerpoint/2010/main" val="4175748152"/>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54131" y="624110"/>
            <a:ext cx="8911687" cy="1280890"/>
          </a:xfrm>
        </p:spPr>
        <p:txBody>
          <a:bodyPr/>
          <a:lstStyle/>
          <a:p>
            <a:r>
              <a:rPr kumimoji="1" lang="en-US" altLang="ja-JP" dirty="0" smtClean="0"/>
              <a:t>GIS </a:t>
            </a:r>
            <a:r>
              <a:rPr kumimoji="1" lang="en-US" altLang="ja-JP" dirty="0" smtClean="0"/>
              <a:t>for Transportation </a:t>
            </a:r>
            <a:endParaRPr kumimoji="1" lang="ja-JP" altLang="en-US" dirty="0"/>
          </a:p>
        </p:txBody>
      </p:sp>
      <p:sp>
        <p:nvSpPr>
          <p:cNvPr id="3" name="コンテンツ プレースホルダー 2"/>
          <p:cNvSpPr>
            <a:spLocks noGrp="1"/>
          </p:cNvSpPr>
          <p:nvPr>
            <p:ph idx="1"/>
          </p:nvPr>
        </p:nvSpPr>
        <p:spPr>
          <a:xfrm>
            <a:off x="2454131" y="1499754"/>
            <a:ext cx="4775825" cy="4495801"/>
          </a:xfrm>
        </p:spPr>
        <p:txBody>
          <a:bodyPr>
            <a:normAutofit/>
          </a:bodyPr>
          <a:lstStyle/>
          <a:p>
            <a:pPr marL="0" indent="0">
              <a:lnSpc>
                <a:spcPct val="150000"/>
              </a:lnSpc>
              <a:buNone/>
            </a:pPr>
            <a:r>
              <a:rPr lang="en-US" altLang="ja-JP" sz="3200" b="1" dirty="0" smtClean="0"/>
              <a:t>Railways</a:t>
            </a:r>
          </a:p>
          <a:p>
            <a:pPr marL="0" indent="0">
              <a:lnSpc>
                <a:spcPct val="150000"/>
              </a:lnSpc>
              <a:buNone/>
            </a:pPr>
            <a:r>
              <a:rPr lang="en-US" altLang="ja-JP" dirty="0" smtClean="0">
                <a:solidFill>
                  <a:schemeClr val="tx1"/>
                </a:solidFill>
              </a:rPr>
              <a:t>Railway managers, whether focused on passenger or freight delivery, can use the spatial and analytic components of GIS to efficiently manage assets, maximize throughput, and monitor safety. The ability to share maps and information online improves communication with your stakeholders, including customers.</a:t>
            </a:r>
            <a:endParaRPr lang="en-US" altLang="ja-JP" dirty="0" smtClean="0">
              <a:solidFill>
                <a:schemeClr val="tx1"/>
              </a:solidFill>
            </a:endParaRPr>
          </a:p>
        </p:txBody>
      </p:sp>
      <p:sp>
        <p:nvSpPr>
          <p:cNvPr id="4" name="正方形/長方形 3"/>
          <p:cNvSpPr/>
          <p:nvPr/>
        </p:nvSpPr>
        <p:spPr>
          <a:xfrm>
            <a:off x="2454131" y="5995555"/>
            <a:ext cx="3225563" cy="276999"/>
          </a:xfrm>
          <a:prstGeom prst="rect">
            <a:avLst/>
          </a:prstGeom>
        </p:spPr>
        <p:txBody>
          <a:bodyPr wrap="none">
            <a:spAutoFit/>
          </a:bodyPr>
          <a:lstStyle/>
          <a:p>
            <a:r>
              <a:rPr lang="en-US" altLang="ja-JP" sz="1200" dirty="0" smtClean="0"/>
              <a:t>(</a:t>
            </a:r>
            <a:r>
              <a:rPr lang="ja-JP" altLang="en-US" sz="1200" dirty="0" smtClean="0"/>
              <a:t>http</a:t>
            </a:r>
            <a:r>
              <a:rPr lang="ja-JP" altLang="en-US" sz="1200" dirty="0"/>
              <a:t>://www.esri.com/industries/</a:t>
            </a:r>
            <a:r>
              <a:rPr lang="ja-JP" altLang="en-US" sz="1200" dirty="0" smtClean="0"/>
              <a:t>railways</a:t>
            </a:r>
            <a:r>
              <a:rPr lang="en-US" altLang="ja-JP" sz="1200" dirty="0"/>
              <a:t>)</a:t>
            </a:r>
            <a:endParaRPr lang="ja-JP" altLang="en-US" sz="1200" dirty="0"/>
          </a:p>
        </p:txBody>
      </p:sp>
      <p:pic>
        <p:nvPicPr>
          <p:cNvPr id="4098" name="Picture 2" descr="http://sysfer.com.br/site/wp-content/uploads/2013/04/sist4.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32306" y="2537693"/>
            <a:ext cx="4078629" cy="2574634"/>
          </a:xfrm>
          <a:prstGeom prst="rect">
            <a:avLst/>
          </a:prstGeom>
          <a:noFill/>
          <a:extLst>
            <a:ext uri="{909E8E84-426E-40DD-AFC4-6F175D3DCCD1}">
              <a14:hiddenFill xmlns:a14="http://schemas.microsoft.com/office/drawing/2010/main">
                <a:solidFill>
                  <a:srgbClr val="FFFFFF"/>
                </a:solidFill>
              </a14:hiddenFill>
            </a:ext>
          </a:extLst>
        </p:spPr>
      </p:pic>
      <p:sp>
        <p:nvSpPr>
          <p:cNvPr id="5" name="正方形/長方形 4"/>
          <p:cNvSpPr/>
          <p:nvPr/>
        </p:nvSpPr>
        <p:spPr>
          <a:xfrm>
            <a:off x="7662897" y="5282170"/>
            <a:ext cx="4017446" cy="369332"/>
          </a:xfrm>
          <a:prstGeom prst="rect">
            <a:avLst/>
          </a:prstGeom>
        </p:spPr>
        <p:txBody>
          <a:bodyPr wrap="none">
            <a:spAutoFit/>
          </a:bodyPr>
          <a:lstStyle/>
          <a:p>
            <a:r>
              <a:rPr lang="en-US" altLang="ja-JP" dirty="0" err="1">
                <a:latin typeface="PT Sans"/>
              </a:rPr>
              <a:t>WebRail</a:t>
            </a:r>
            <a:r>
              <a:rPr lang="en-US" altLang="ja-JP" dirty="0">
                <a:latin typeface="PT Sans"/>
              </a:rPr>
              <a:t> - Asset </a:t>
            </a:r>
            <a:r>
              <a:rPr lang="en-US" altLang="ja-JP" dirty="0" smtClean="0">
                <a:latin typeface="PT Sans"/>
              </a:rPr>
              <a:t>Management by </a:t>
            </a:r>
            <a:r>
              <a:rPr lang="en-US" altLang="ja-JP" dirty="0" err="1" smtClean="0">
                <a:latin typeface="PT Sans"/>
              </a:rPr>
              <a:t>Sysfer</a:t>
            </a:r>
            <a:endParaRPr lang="en-US" altLang="ja-JP" b="0" i="0" dirty="0">
              <a:effectLst/>
              <a:latin typeface="PT Sans"/>
            </a:endParaRPr>
          </a:p>
        </p:txBody>
      </p:sp>
    </p:spTree>
    <p:extLst>
      <p:ext uri="{BB962C8B-B14F-4D97-AF65-F5344CB8AC3E}">
        <p14:creationId xmlns:p14="http://schemas.microsoft.com/office/powerpoint/2010/main" val="114608953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2925" y="624110"/>
            <a:ext cx="8911687" cy="944917"/>
          </a:xfrm>
        </p:spPr>
        <p:txBody>
          <a:bodyPr/>
          <a:lstStyle/>
          <a:p>
            <a:r>
              <a:rPr kumimoji="1" lang="en-US" altLang="ja-JP" dirty="0" smtClean="0"/>
              <a:t>Popular GIS Functions in Transportation</a:t>
            </a:r>
            <a:endParaRPr kumimoji="1" lang="ja-JP" altLang="en-US" dirty="0"/>
          </a:p>
        </p:txBody>
      </p:sp>
      <p:sp>
        <p:nvSpPr>
          <p:cNvPr id="4" name="正方形/長方形 3"/>
          <p:cNvSpPr/>
          <p:nvPr/>
        </p:nvSpPr>
        <p:spPr>
          <a:xfrm>
            <a:off x="2592925" y="1569027"/>
            <a:ext cx="3028393" cy="735779"/>
          </a:xfrm>
          <a:prstGeom prst="rect">
            <a:avLst/>
          </a:prstGeom>
        </p:spPr>
        <p:txBody>
          <a:bodyPr wrap="none">
            <a:spAutoFit/>
          </a:bodyPr>
          <a:lstStyle/>
          <a:p>
            <a:pPr lvl="0" defTabSz="457200">
              <a:lnSpc>
                <a:spcPct val="150000"/>
              </a:lnSpc>
              <a:spcBef>
                <a:spcPts val="1000"/>
              </a:spcBef>
              <a:buClr>
                <a:srgbClr val="E78712"/>
              </a:buClr>
            </a:pPr>
            <a:r>
              <a:rPr lang="en-US" altLang="ja-JP" sz="3200" b="1" dirty="0" smtClean="0">
                <a:solidFill>
                  <a:prstClr val="black">
                    <a:lumMod val="75000"/>
                    <a:lumOff val="25000"/>
                  </a:prstClr>
                </a:solidFill>
              </a:rPr>
              <a:t>Buffer Analysis</a:t>
            </a:r>
            <a:endParaRPr lang="en-US" altLang="ja-JP" sz="3200" b="1" dirty="0">
              <a:solidFill>
                <a:prstClr val="black">
                  <a:lumMod val="75000"/>
                  <a:lumOff val="25000"/>
                </a:prstClr>
              </a:solidFill>
            </a:endParaRPr>
          </a:p>
        </p:txBody>
      </p:sp>
      <p:sp>
        <p:nvSpPr>
          <p:cNvPr id="8" name="正方形/長方形 7"/>
          <p:cNvSpPr/>
          <p:nvPr/>
        </p:nvSpPr>
        <p:spPr>
          <a:xfrm>
            <a:off x="7616768" y="6211447"/>
            <a:ext cx="4212229" cy="246221"/>
          </a:xfrm>
          <a:prstGeom prst="rect">
            <a:avLst/>
          </a:prstGeom>
        </p:spPr>
        <p:txBody>
          <a:bodyPr wrap="square">
            <a:spAutoFit/>
          </a:bodyPr>
          <a:lstStyle/>
          <a:p>
            <a:r>
              <a:rPr lang="en-US" altLang="ja-JP" sz="1000" dirty="0" smtClean="0"/>
              <a:t>(</a:t>
            </a:r>
            <a:r>
              <a:rPr lang="ja-JP" altLang="en-US" sz="1000" dirty="0" smtClean="0"/>
              <a:t>http</a:t>
            </a:r>
            <a:r>
              <a:rPr lang="ja-JP" altLang="en-US" sz="1000" dirty="0"/>
              <a:t>://media.tmiponline.org/clearinghouse/gis/octa/octa.</a:t>
            </a:r>
            <a:r>
              <a:rPr lang="ja-JP" altLang="en-US" sz="1000" dirty="0" smtClean="0"/>
              <a:t>pdf</a:t>
            </a:r>
            <a:r>
              <a:rPr lang="en-US" altLang="ja-JP" sz="1000" dirty="0" smtClean="0"/>
              <a:t>)</a:t>
            </a:r>
            <a:endParaRPr lang="ja-JP" altLang="en-US" sz="1000" dirty="0"/>
          </a:p>
        </p:txBody>
      </p:sp>
      <p:sp>
        <p:nvSpPr>
          <p:cNvPr id="9" name="正方形/長方形 8"/>
          <p:cNvSpPr/>
          <p:nvPr/>
        </p:nvSpPr>
        <p:spPr>
          <a:xfrm>
            <a:off x="2592925" y="2513944"/>
            <a:ext cx="5434656" cy="2862322"/>
          </a:xfrm>
          <a:prstGeom prst="rect">
            <a:avLst/>
          </a:prstGeom>
        </p:spPr>
        <p:txBody>
          <a:bodyPr wrap="square">
            <a:spAutoFit/>
          </a:bodyPr>
          <a:lstStyle/>
          <a:p>
            <a:r>
              <a:rPr lang="en-US" altLang="ja-JP" sz="2000" dirty="0"/>
              <a:t>The simplest approach to building transit </a:t>
            </a:r>
            <a:r>
              <a:rPr lang="en-US" altLang="ja-JP" sz="2000" dirty="0" smtClean="0"/>
              <a:t>catchment areas </a:t>
            </a:r>
            <a:r>
              <a:rPr lang="en-US" altLang="ja-JP" sz="2000" dirty="0"/>
              <a:t>is to create a buffer around an entire </a:t>
            </a:r>
            <a:r>
              <a:rPr lang="en-US" altLang="ja-JP" sz="2000" dirty="0" smtClean="0"/>
              <a:t>route. </a:t>
            </a:r>
            <a:r>
              <a:rPr lang="en-US" altLang="ja-JP" sz="2000" dirty="0"/>
              <a:t>The buffer is centered on </a:t>
            </a:r>
            <a:r>
              <a:rPr lang="en-US" altLang="ja-JP" sz="2000" dirty="0" smtClean="0"/>
              <a:t>the route </a:t>
            </a:r>
            <a:r>
              <a:rPr lang="en-US" altLang="ja-JP" sz="2000" dirty="0"/>
              <a:t>of interest and is defined by the </a:t>
            </a:r>
            <a:r>
              <a:rPr lang="en-US" altLang="ja-JP" sz="2000" dirty="0" smtClean="0"/>
              <a:t>maximum distance </a:t>
            </a:r>
            <a:r>
              <a:rPr lang="en-US" altLang="ja-JP" sz="2000" dirty="0"/>
              <a:t>that riders find convenient to </a:t>
            </a:r>
            <a:r>
              <a:rPr lang="en-US" altLang="ja-JP" sz="2000" dirty="0" smtClean="0"/>
              <a:t>walk to. This method </a:t>
            </a:r>
            <a:r>
              <a:rPr lang="en-US" altLang="ja-JP" sz="2000" dirty="0"/>
              <a:t>is commonly used to describe </a:t>
            </a:r>
            <a:r>
              <a:rPr lang="en-US" altLang="ja-JP" sz="2000" dirty="0" smtClean="0"/>
              <a:t>fixed-route service </a:t>
            </a:r>
            <a:r>
              <a:rPr lang="en-US" altLang="ja-JP" sz="2000" dirty="0"/>
              <a:t>areas for federal reporting purposes.</a:t>
            </a:r>
            <a:endParaRPr lang="ja-JP" altLang="en-US" sz="2000" dirty="0"/>
          </a:p>
        </p:txBody>
      </p:sp>
      <p:pic>
        <p:nvPicPr>
          <p:cNvPr id="10" name="図 9"/>
          <p:cNvPicPr>
            <a:picLocks noChangeAspect="1"/>
          </p:cNvPicPr>
          <p:nvPr/>
        </p:nvPicPr>
        <p:blipFill>
          <a:blip r:embed="rId2"/>
          <a:stretch>
            <a:fillRect/>
          </a:stretch>
        </p:blipFill>
        <p:spPr>
          <a:xfrm>
            <a:off x="8027581" y="2340515"/>
            <a:ext cx="3329346" cy="3740201"/>
          </a:xfrm>
          <a:prstGeom prst="rect">
            <a:avLst/>
          </a:prstGeom>
        </p:spPr>
      </p:pic>
    </p:spTree>
    <p:extLst>
      <p:ext uri="{BB962C8B-B14F-4D97-AF65-F5344CB8AC3E}">
        <p14:creationId xmlns:p14="http://schemas.microsoft.com/office/powerpoint/2010/main" val="1946778315"/>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2925" y="624110"/>
            <a:ext cx="8911687" cy="944917"/>
          </a:xfrm>
        </p:spPr>
        <p:txBody>
          <a:bodyPr/>
          <a:lstStyle/>
          <a:p>
            <a:r>
              <a:rPr kumimoji="1" lang="en-US" altLang="ja-JP" dirty="0" smtClean="0"/>
              <a:t>Popular GIS Functions in Transportation</a:t>
            </a:r>
            <a:endParaRPr kumimoji="1" lang="ja-JP" altLang="en-US" dirty="0"/>
          </a:p>
        </p:txBody>
      </p:sp>
      <p:sp>
        <p:nvSpPr>
          <p:cNvPr id="4" name="正方形/長方形 3"/>
          <p:cNvSpPr/>
          <p:nvPr/>
        </p:nvSpPr>
        <p:spPr>
          <a:xfrm>
            <a:off x="2592925" y="1569027"/>
            <a:ext cx="4759636" cy="735779"/>
          </a:xfrm>
          <a:prstGeom prst="rect">
            <a:avLst/>
          </a:prstGeom>
        </p:spPr>
        <p:txBody>
          <a:bodyPr wrap="none">
            <a:spAutoFit/>
          </a:bodyPr>
          <a:lstStyle/>
          <a:p>
            <a:pPr lvl="0" defTabSz="457200">
              <a:lnSpc>
                <a:spcPct val="150000"/>
              </a:lnSpc>
              <a:spcBef>
                <a:spcPts val="1000"/>
              </a:spcBef>
              <a:buClr>
                <a:srgbClr val="E78712"/>
              </a:buClr>
            </a:pPr>
            <a:r>
              <a:rPr lang="en-US" altLang="ja-JP" sz="3200" b="1" dirty="0">
                <a:solidFill>
                  <a:prstClr val="black">
                    <a:lumMod val="75000"/>
                    <a:lumOff val="25000"/>
                  </a:prstClr>
                </a:solidFill>
              </a:rPr>
              <a:t>Optimum Path Analysis</a:t>
            </a:r>
          </a:p>
        </p:txBody>
      </p:sp>
      <p:pic>
        <p:nvPicPr>
          <p:cNvPr id="5" name="図 4"/>
          <p:cNvPicPr>
            <a:picLocks noChangeAspect="1"/>
          </p:cNvPicPr>
          <p:nvPr/>
        </p:nvPicPr>
        <p:blipFill>
          <a:blip r:embed="rId2"/>
          <a:stretch>
            <a:fillRect/>
          </a:stretch>
        </p:blipFill>
        <p:spPr>
          <a:xfrm>
            <a:off x="8063841" y="2304806"/>
            <a:ext cx="3440771" cy="3839257"/>
          </a:xfrm>
          <a:prstGeom prst="rect">
            <a:avLst/>
          </a:prstGeom>
        </p:spPr>
      </p:pic>
      <p:sp>
        <p:nvSpPr>
          <p:cNvPr id="6" name="正方形/長方形 5"/>
          <p:cNvSpPr/>
          <p:nvPr/>
        </p:nvSpPr>
        <p:spPr>
          <a:xfrm>
            <a:off x="7616768" y="6211447"/>
            <a:ext cx="4212229" cy="246221"/>
          </a:xfrm>
          <a:prstGeom prst="rect">
            <a:avLst/>
          </a:prstGeom>
        </p:spPr>
        <p:txBody>
          <a:bodyPr wrap="square">
            <a:spAutoFit/>
          </a:bodyPr>
          <a:lstStyle/>
          <a:p>
            <a:r>
              <a:rPr lang="en-US" altLang="ja-JP" sz="1000" dirty="0" smtClean="0"/>
              <a:t>(</a:t>
            </a:r>
            <a:r>
              <a:rPr lang="ja-JP" altLang="en-US" sz="1000" dirty="0" smtClean="0"/>
              <a:t>http</a:t>
            </a:r>
            <a:r>
              <a:rPr lang="ja-JP" altLang="en-US" sz="1000" dirty="0"/>
              <a:t>://media.tmiponline.org/clearinghouse/gis/octa/octa.</a:t>
            </a:r>
            <a:r>
              <a:rPr lang="ja-JP" altLang="en-US" sz="1000" dirty="0" smtClean="0"/>
              <a:t>pdf</a:t>
            </a:r>
            <a:r>
              <a:rPr lang="en-US" altLang="ja-JP" sz="1000" dirty="0" smtClean="0"/>
              <a:t>)</a:t>
            </a:r>
            <a:endParaRPr lang="ja-JP" altLang="en-US" sz="1000" dirty="0"/>
          </a:p>
        </p:txBody>
      </p:sp>
      <p:sp>
        <p:nvSpPr>
          <p:cNvPr id="8" name="正方形/長方形 7"/>
          <p:cNvSpPr/>
          <p:nvPr/>
        </p:nvSpPr>
        <p:spPr>
          <a:xfrm>
            <a:off x="2592924" y="2580126"/>
            <a:ext cx="5136946" cy="1631216"/>
          </a:xfrm>
          <a:prstGeom prst="rect">
            <a:avLst/>
          </a:prstGeom>
        </p:spPr>
        <p:txBody>
          <a:bodyPr wrap="square">
            <a:spAutoFit/>
          </a:bodyPr>
          <a:lstStyle/>
          <a:p>
            <a:r>
              <a:rPr lang="en-US" altLang="ja-JP" sz="2000" dirty="0"/>
              <a:t>A spatial analysis function using network analysis to determine the path along a network of lines that may have some predetermined criteria (such as shortest length, shortest travel time, </a:t>
            </a:r>
            <a:r>
              <a:rPr lang="en-US" altLang="ja-JP" sz="2000" dirty="0" err="1"/>
              <a:t>etc</a:t>
            </a:r>
            <a:r>
              <a:rPr lang="en-US" altLang="ja-JP" sz="2000" dirty="0"/>
              <a:t>). </a:t>
            </a:r>
          </a:p>
        </p:txBody>
      </p:sp>
    </p:spTree>
    <p:extLst>
      <p:ext uri="{BB962C8B-B14F-4D97-AF65-F5344CB8AC3E}">
        <p14:creationId xmlns:p14="http://schemas.microsoft.com/office/powerpoint/2010/main" val="1897053388"/>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2925" y="624110"/>
            <a:ext cx="8911687" cy="944917"/>
          </a:xfrm>
        </p:spPr>
        <p:txBody>
          <a:bodyPr/>
          <a:lstStyle/>
          <a:p>
            <a:r>
              <a:rPr kumimoji="1" lang="en-US" altLang="ja-JP" dirty="0" smtClean="0"/>
              <a:t>Popular GIS Functions in Transportation</a:t>
            </a:r>
            <a:endParaRPr kumimoji="1" lang="ja-JP" altLang="en-US" dirty="0"/>
          </a:p>
        </p:txBody>
      </p:sp>
      <p:sp>
        <p:nvSpPr>
          <p:cNvPr id="4" name="正方形/長方形 3"/>
          <p:cNvSpPr/>
          <p:nvPr/>
        </p:nvSpPr>
        <p:spPr>
          <a:xfrm>
            <a:off x="2592925" y="1569027"/>
            <a:ext cx="3568606" cy="735779"/>
          </a:xfrm>
          <a:prstGeom prst="rect">
            <a:avLst/>
          </a:prstGeom>
        </p:spPr>
        <p:txBody>
          <a:bodyPr wrap="none">
            <a:spAutoFit/>
          </a:bodyPr>
          <a:lstStyle/>
          <a:p>
            <a:pPr lvl="0" defTabSz="457200">
              <a:lnSpc>
                <a:spcPct val="150000"/>
              </a:lnSpc>
              <a:spcBef>
                <a:spcPts val="1000"/>
              </a:spcBef>
              <a:buClr>
                <a:srgbClr val="E78712"/>
              </a:buClr>
            </a:pPr>
            <a:r>
              <a:rPr lang="en-US" altLang="ja-JP" sz="3200" b="1" dirty="0" smtClean="0">
                <a:solidFill>
                  <a:prstClr val="black">
                    <a:lumMod val="75000"/>
                    <a:lumOff val="25000"/>
                  </a:prstClr>
                </a:solidFill>
              </a:rPr>
              <a:t>Network Analysis</a:t>
            </a:r>
            <a:endParaRPr lang="en-US" altLang="ja-JP" sz="3200" b="1" dirty="0">
              <a:solidFill>
                <a:prstClr val="black">
                  <a:lumMod val="75000"/>
                  <a:lumOff val="25000"/>
                </a:prstClr>
              </a:solidFill>
            </a:endParaRPr>
          </a:p>
        </p:txBody>
      </p:sp>
      <p:pic>
        <p:nvPicPr>
          <p:cNvPr id="6" name="図 5"/>
          <p:cNvPicPr>
            <a:picLocks noChangeAspect="1"/>
          </p:cNvPicPr>
          <p:nvPr/>
        </p:nvPicPr>
        <p:blipFill>
          <a:blip r:embed="rId2"/>
          <a:stretch>
            <a:fillRect/>
          </a:stretch>
        </p:blipFill>
        <p:spPr>
          <a:xfrm>
            <a:off x="8015760" y="2266611"/>
            <a:ext cx="3414246" cy="3836477"/>
          </a:xfrm>
          <a:prstGeom prst="rect">
            <a:avLst/>
          </a:prstGeom>
        </p:spPr>
      </p:pic>
      <p:sp>
        <p:nvSpPr>
          <p:cNvPr id="7" name="正方形/長方形 6"/>
          <p:cNvSpPr/>
          <p:nvPr/>
        </p:nvSpPr>
        <p:spPr>
          <a:xfrm>
            <a:off x="2592925" y="2627488"/>
            <a:ext cx="4966824" cy="2862322"/>
          </a:xfrm>
          <a:prstGeom prst="rect">
            <a:avLst/>
          </a:prstGeom>
        </p:spPr>
        <p:txBody>
          <a:bodyPr wrap="square">
            <a:spAutoFit/>
          </a:bodyPr>
          <a:lstStyle/>
          <a:p>
            <a:r>
              <a:rPr lang="en-US" altLang="ja-JP" sz="2000" dirty="0"/>
              <a:t>Most GIS software has network analysis capabilities </a:t>
            </a:r>
            <a:r>
              <a:rPr lang="en-US" altLang="ja-JP" sz="2000" dirty="0" smtClean="0"/>
              <a:t>that can </a:t>
            </a:r>
            <a:r>
              <a:rPr lang="en-US" altLang="ja-JP" sz="2000" dirty="0"/>
              <a:t>be used to create network-based catchment </a:t>
            </a:r>
            <a:r>
              <a:rPr lang="en-US" altLang="ja-JP" sz="2000" dirty="0" smtClean="0"/>
              <a:t>areas. The </a:t>
            </a:r>
            <a:r>
              <a:rPr lang="en-US" altLang="ja-JP" sz="2000" dirty="0"/>
              <a:t>user specifies the origin points (stop locations) </a:t>
            </a:r>
            <a:r>
              <a:rPr lang="en-US" altLang="ja-JP" sz="2000" dirty="0" smtClean="0"/>
              <a:t>and maximum </a:t>
            </a:r>
            <a:r>
              <a:rPr lang="en-US" altLang="ja-JP" sz="2000" dirty="0"/>
              <a:t>walk distance. The network tools </a:t>
            </a:r>
            <a:r>
              <a:rPr lang="en-US" altLang="ja-JP" sz="2000" dirty="0" smtClean="0"/>
              <a:t>then determine </a:t>
            </a:r>
            <a:r>
              <a:rPr lang="en-US" altLang="ja-JP" sz="2000" dirty="0"/>
              <a:t>the walk network around each origin point (</a:t>
            </a:r>
            <a:r>
              <a:rPr lang="en-US" altLang="ja-JP" sz="2000" dirty="0" smtClean="0"/>
              <a:t>bus stop</a:t>
            </a:r>
            <a:r>
              <a:rPr lang="en-US" altLang="ja-JP" sz="2000" dirty="0"/>
              <a:t>) that lies within the user-specified distance.</a:t>
            </a:r>
            <a:endParaRPr lang="ja-JP" altLang="en-US" sz="2000" dirty="0"/>
          </a:p>
        </p:txBody>
      </p:sp>
      <p:sp>
        <p:nvSpPr>
          <p:cNvPr id="9" name="正方形/長方形 8"/>
          <p:cNvSpPr/>
          <p:nvPr/>
        </p:nvSpPr>
        <p:spPr>
          <a:xfrm>
            <a:off x="7616768" y="6211447"/>
            <a:ext cx="4212229" cy="246221"/>
          </a:xfrm>
          <a:prstGeom prst="rect">
            <a:avLst/>
          </a:prstGeom>
        </p:spPr>
        <p:txBody>
          <a:bodyPr wrap="square">
            <a:spAutoFit/>
          </a:bodyPr>
          <a:lstStyle/>
          <a:p>
            <a:r>
              <a:rPr lang="en-US" altLang="ja-JP" sz="1000" dirty="0" smtClean="0"/>
              <a:t>(</a:t>
            </a:r>
            <a:r>
              <a:rPr lang="ja-JP" altLang="en-US" sz="1000" dirty="0" smtClean="0"/>
              <a:t>http</a:t>
            </a:r>
            <a:r>
              <a:rPr lang="ja-JP" altLang="en-US" sz="1000" dirty="0"/>
              <a:t>://media.tmiponline.org/clearinghouse/gis/octa/octa.</a:t>
            </a:r>
            <a:r>
              <a:rPr lang="ja-JP" altLang="en-US" sz="1000" dirty="0" smtClean="0"/>
              <a:t>pdf</a:t>
            </a:r>
            <a:r>
              <a:rPr lang="en-US" altLang="ja-JP" sz="1000" dirty="0" smtClean="0"/>
              <a:t>)</a:t>
            </a:r>
            <a:endParaRPr lang="ja-JP" altLang="en-US" sz="1000" dirty="0"/>
          </a:p>
        </p:txBody>
      </p:sp>
    </p:spTree>
    <p:extLst>
      <p:ext uri="{BB962C8B-B14F-4D97-AF65-F5344CB8AC3E}">
        <p14:creationId xmlns:p14="http://schemas.microsoft.com/office/powerpoint/2010/main" val="1383966050"/>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Conclusion</a:t>
            </a:r>
            <a:endParaRPr kumimoji="1" lang="ja-JP" altLang="en-US" dirty="0"/>
          </a:p>
        </p:txBody>
      </p:sp>
      <p:sp>
        <p:nvSpPr>
          <p:cNvPr id="3" name="正方形/長方形 2"/>
          <p:cNvSpPr/>
          <p:nvPr/>
        </p:nvSpPr>
        <p:spPr>
          <a:xfrm>
            <a:off x="2592924" y="1770964"/>
            <a:ext cx="8911687" cy="1938992"/>
          </a:xfrm>
          <a:prstGeom prst="rect">
            <a:avLst/>
          </a:prstGeom>
        </p:spPr>
        <p:txBody>
          <a:bodyPr wrap="square">
            <a:spAutoFit/>
          </a:bodyPr>
          <a:lstStyle/>
          <a:p>
            <a:r>
              <a:rPr lang="en-US" altLang="ja-JP" sz="2000" dirty="0"/>
              <a:t>GIS technology has opened up new horizons in </a:t>
            </a:r>
            <a:r>
              <a:rPr lang="en-US" altLang="ja-JP" sz="2000" dirty="0" smtClean="0"/>
              <a:t>transportation. It provides </a:t>
            </a:r>
            <a:r>
              <a:rPr lang="en-US" altLang="ja-JP" sz="2000" dirty="0"/>
              <a:t>a means of communication that allows for an interactive understanding between the public and transportation </a:t>
            </a:r>
            <a:r>
              <a:rPr lang="en-US" altLang="ja-JP" sz="2000" dirty="0" smtClean="0"/>
              <a:t>professionals As the increase of available transportation database and development in information technology, more applications will be developed for transportation planning or analyzing in the future.</a:t>
            </a:r>
            <a:endParaRPr lang="ja-JP" altLang="en-US" sz="2000" dirty="0"/>
          </a:p>
        </p:txBody>
      </p:sp>
      <p:sp>
        <p:nvSpPr>
          <p:cNvPr id="4" name="正方形/長方形 3"/>
          <p:cNvSpPr/>
          <p:nvPr/>
        </p:nvSpPr>
        <p:spPr>
          <a:xfrm>
            <a:off x="2592924" y="4275140"/>
            <a:ext cx="2060551" cy="1446550"/>
          </a:xfrm>
          <a:prstGeom prst="rect">
            <a:avLst/>
          </a:prstGeom>
          <a:noFill/>
        </p:spPr>
        <p:txBody>
          <a:bodyPr wrap="square" lIns="91440" tIns="45720" rIns="91440" bIns="45720">
            <a:spAutoFit/>
          </a:bodyPr>
          <a:lstStyle/>
          <a:p>
            <a:pPr algn="ctr"/>
            <a:r>
              <a:rPr lang="en-US" altLang="ja-JP" sz="8800" b="1" cap="none" spc="0" dirty="0" smtClean="0">
                <a:ln w="12700" cmpd="sng">
                  <a:solidFill>
                    <a:schemeClr val="accent4"/>
                  </a:solidFill>
                  <a:prstDash val="solid"/>
                </a:ln>
                <a:solidFill>
                  <a:srgbClr val="00B0F0"/>
                </a:solidFill>
                <a:effectLst/>
              </a:rPr>
              <a:t>GIS</a:t>
            </a:r>
            <a:endParaRPr lang="ja-JP" altLang="en-US" sz="8800" b="1" cap="none" spc="0" dirty="0">
              <a:ln w="12700" cmpd="sng">
                <a:solidFill>
                  <a:schemeClr val="accent4"/>
                </a:solidFill>
                <a:prstDash val="solid"/>
              </a:ln>
              <a:solidFill>
                <a:srgbClr val="00B0F0"/>
              </a:solidFill>
              <a:effectLst/>
            </a:endParaRPr>
          </a:p>
        </p:txBody>
      </p:sp>
      <p:sp>
        <p:nvSpPr>
          <p:cNvPr id="9" name="ストライプ矢印 8"/>
          <p:cNvSpPr/>
          <p:nvPr/>
        </p:nvSpPr>
        <p:spPr>
          <a:xfrm>
            <a:off x="4816549" y="4695943"/>
            <a:ext cx="2711302" cy="604943"/>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カーブ矢印 9"/>
          <p:cNvSpPr/>
          <p:nvPr/>
        </p:nvSpPr>
        <p:spPr>
          <a:xfrm>
            <a:off x="4295553" y="3806456"/>
            <a:ext cx="3519377" cy="584791"/>
          </a:xfrm>
          <a:prstGeom prst="curved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11" name="上カーブ矢印 10"/>
          <p:cNvSpPr/>
          <p:nvPr/>
        </p:nvSpPr>
        <p:spPr>
          <a:xfrm>
            <a:off x="4295553" y="5605582"/>
            <a:ext cx="3519377" cy="681291"/>
          </a:xfrm>
          <a:prstGeom prst="curved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pic>
        <p:nvPicPr>
          <p:cNvPr id="12294" name="Picture 6" descr="http://jksafelogistics.com/images/t1.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7814930" y="3960000"/>
            <a:ext cx="3490310" cy="2326873"/>
          </a:xfrm>
          <a:prstGeom prst="rect">
            <a:avLst/>
          </a:prstGeom>
          <a:noFill/>
          <a:extLst>
            <a:ext uri="{909E8E84-426E-40DD-AFC4-6F175D3DCCD1}">
              <a14:hiddenFill xmlns:a14="http://schemas.microsoft.com/office/drawing/2010/main">
                <a:solidFill>
                  <a:srgbClr val="FFFFFF"/>
                </a:solidFill>
              </a14:hiddenFill>
            </a:ext>
          </a:extLst>
        </p:spPr>
      </p:pic>
      <p:sp>
        <p:nvSpPr>
          <p:cNvPr id="12" name="正方形/長方形 11"/>
          <p:cNvSpPr/>
          <p:nvPr/>
        </p:nvSpPr>
        <p:spPr>
          <a:xfrm>
            <a:off x="2592924" y="6398417"/>
            <a:ext cx="8826443" cy="276999"/>
          </a:xfrm>
          <a:prstGeom prst="rect">
            <a:avLst/>
          </a:prstGeom>
        </p:spPr>
        <p:txBody>
          <a:bodyPr wrap="square">
            <a:spAutoFit/>
          </a:bodyPr>
          <a:lstStyle/>
          <a:p>
            <a:r>
              <a:rPr lang="en-US" altLang="ja-JP" sz="1200" dirty="0" smtClean="0"/>
              <a:t>(</a:t>
            </a:r>
            <a:r>
              <a:rPr lang="ja-JP" altLang="en-US" sz="1200" dirty="0" smtClean="0"/>
              <a:t>http</a:t>
            </a:r>
            <a:r>
              <a:rPr lang="ja-JP" altLang="en-US" sz="1200" dirty="0"/>
              <a:t>://jksafelogistics.com/Domestic%20Transportation%20Services.</a:t>
            </a:r>
            <a:r>
              <a:rPr lang="ja-JP" altLang="en-US" sz="1200" dirty="0" smtClean="0"/>
              <a:t>html</a:t>
            </a:r>
            <a:r>
              <a:rPr lang="en-US" altLang="ja-JP" sz="1200" dirty="0" smtClean="0"/>
              <a:t>)</a:t>
            </a:r>
            <a:endParaRPr lang="ja-JP" altLang="en-US" sz="1200" dirty="0"/>
          </a:p>
        </p:txBody>
      </p:sp>
    </p:spTree>
    <p:extLst>
      <p:ext uri="{BB962C8B-B14F-4D97-AF65-F5344CB8AC3E}">
        <p14:creationId xmlns:p14="http://schemas.microsoft.com/office/powerpoint/2010/main" val="37640889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2925" y="624110"/>
            <a:ext cx="8911687" cy="882572"/>
          </a:xfrm>
        </p:spPr>
        <p:txBody>
          <a:bodyPr/>
          <a:lstStyle/>
          <a:p>
            <a:r>
              <a:rPr lang="en-US" altLang="ja-JP" dirty="0" smtClean="0"/>
              <a:t>What is GIS–T </a:t>
            </a:r>
            <a:endParaRPr kumimoji="1" lang="ja-JP" altLang="en-US" dirty="0"/>
          </a:p>
        </p:txBody>
      </p:sp>
      <p:sp>
        <p:nvSpPr>
          <p:cNvPr id="3" name="コンテンツ プレースホルダー 2"/>
          <p:cNvSpPr>
            <a:spLocks noGrp="1"/>
          </p:cNvSpPr>
          <p:nvPr>
            <p:ph idx="1"/>
          </p:nvPr>
        </p:nvSpPr>
        <p:spPr>
          <a:xfrm>
            <a:off x="2592926" y="1932710"/>
            <a:ext cx="7631730" cy="4696690"/>
          </a:xfrm>
        </p:spPr>
        <p:txBody>
          <a:bodyPr>
            <a:noAutofit/>
          </a:bodyPr>
          <a:lstStyle/>
          <a:p>
            <a:r>
              <a:rPr kumimoji="1" lang="en-US" altLang="ja-JP" sz="2000" dirty="0" smtClean="0">
                <a:solidFill>
                  <a:schemeClr val="tx1"/>
                </a:solidFill>
              </a:rPr>
              <a:t>Geographic information systems for transportation (GIS-T) refers to the principles and applications of applying geographic information technologies to transportation problems (Miller and Shaw, 2001).</a:t>
            </a:r>
            <a:endParaRPr kumimoji="1" lang="ja-JP" altLang="en-US" sz="2000" dirty="0">
              <a:solidFill>
                <a:schemeClr val="tx1"/>
              </a:solidFill>
            </a:endParaRPr>
          </a:p>
        </p:txBody>
      </p:sp>
      <p:pic>
        <p:nvPicPr>
          <p:cNvPr id="1028" name="Picture 4" descr="http://www.gis.fhwa.dot.gov/documents/images/newsletterhead.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85656" y="3903519"/>
            <a:ext cx="7239000" cy="1485900"/>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2985656" y="5494011"/>
            <a:ext cx="6096000" cy="276999"/>
          </a:xfrm>
          <a:prstGeom prst="rect">
            <a:avLst/>
          </a:prstGeom>
        </p:spPr>
        <p:txBody>
          <a:bodyPr>
            <a:spAutoFit/>
          </a:bodyPr>
          <a:lstStyle/>
          <a:p>
            <a:r>
              <a:rPr lang="en-US" altLang="ja-JP" sz="1200" dirty="0" smtClean="0"/>
              <a:t>(</a:t>
            </a:r>
            <a:r>
              <a:rPr lang="ja-JP" altLang="en-US" sz="1200" dirty="0" smtClean="0"/>
              <a:t>www</a:t>
            </a:r>
            <a:r>
              <a:rPr lang="ja-JP" altLang="en-US" sz="1200" dirty="0"/>
              <a:t>.gis.fhwa.dot.gov/documents/Newsletter_Winter2014.</a:t>
            </a:r>
            <a:r>
              <a:rPr lang="ja-JP" altLang="en-US" sz="1200" dirty="0" smtClean="0"/>
              <a:t>asp</a:t>
            </a:r>
            <a:r>
              <a:rPr lang="en-US" altLang="ja-JP" sz="1200" dirty="0" smtClean="0"/>
              <a:t>)</a:t>
            </a:r>
            <a:endParaRPr lang="ja-JP" altLang="en-US" sz="1200" dirty="0"/>
          </a:p>
        </p:txBody>
      </p:sp>
    </p:spTree>
    <p:extLst>
      <p:ext uri="{BB962C8B-B14F-4D97-AF65-F5344CB8AC3E}">
        <p14:creationId xmlns:p14="http://schemas.microsoft.com/office/powerpoint/2010/main" val="21539204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Reference</a:t>
            </a:r>
            <a:endParaRPr kumimoji="1" lang="ja-JP" altLang="en-US" dirty="0"/>
          </a:p>
        </p:txBody>
      </p:sp>
      <p:sp>
        <p:nvSpPr>
          <p:cNvPr id="3" name="コンテンツ プレースホルダー 2"/>
          <p:cNvSpPr>
            <a:spLocks noGrp="1"/>
          </p:cNvSpPr>
          <p:nvPr>
            <p:ph idx="1"/>
          </p:nvPr>
        </p:nvSpPr>
        <p:spPr>
          <a:xfrm>
            <a:off x="2592925" y="1749136"/>
            <a:ext cx="9142124" cy="4694194"/>
          </a:xfrm>
        </p:spPr>
        <p:txBody>
          <a:bodyPr>
            <a:normAutofit/>
          </a:bodyPr>
          <a:lstStyle/>
          <a:p>
            <a:r>
              <a:rPr lang="en-US" altLang="ja-JP" sz="1200" dirty="0" err="1"/>
              <a:t>Banos</a:t>
            </a:r>
            <a:r>
              <a:rPr lang="en-US" altLang="ja-JP" sz="1200" dirty="0"/>
              <a:t>, A., &amp; </a:t>
            </a:r>
            <a:r>
              <a:rPr lang="en-US" altLang="ja-JP" sz="1200" dirty="0" err="1"/>
              <a:t>Thévenin</a:t>
            </a:r>
            <a:r>
              <a:rPr lang="en-US" altLang="ja-JP" sz="1200" dirty="0"/>
              <a:t>, T. (Eds.). (2011). </a:t>
            </a:r>
            <a:r>
              <a:rPr lang="en-US" altLang="ja-JP" sz="1200" i="1" dirty="0"/>
              <a:t>Geographical Information and Urban Transport Systems</a:t>
            </a:r>
            <a:r>
              <a:rPr lang="en-US" altLang="ja-JP" sz="1200" dirty="0"/>
              <a:t>. ISTE</a:t>
            </a:r>
            <a:r>
              <a:rPr lang="en-US" altLang="ja-JP" sz="1200" dirty="0" smtClean="0"/>
              <a:t>.</a:t>
            </a:r>
          </a:p>
          <a:p>
            <a:r>
              <a:rPr lang="en-US" altLang="ja-JP" sz="1200" dirty="0" err="1"/>
              <a:t>Goodchild</a:t>
            </a:r>
            <a:r>
              <a:rPr lang="en-US" altLang="ja-JP" sz="1200" dirty="0"/>
              <a:t>, M. F. (2000). GIS and transportation: status and challenges</a:t>
            </a:r>
            <a:r>
              <a:rPr lang="en-US" altLang="ja-JP" sz="1200" dirty="0" smtClean="0"/>
              <a:t>. </a:t>
            </a:r>
            <a:r>
              <a:rPr lang="en-US" altLang="ja-JP" sz="1200" i="1" dirty="0" err="1" smtClean="0"/>
              <a:t>GeoInformatica</a:t>
            </a:r>
            <a:r>
              <a:rPr lang="en-US" altLang="ja-JP" sz="1200" dirty="0"/>
              <a:t>, </a:t>
            </a:r>
            <a:r>
              <a:rPr lang="en-US" altLang="ja-JP" sz="1200" i="1" dirty="0"/>
              <a:t>4</a:t>
            </a:r>
            <a:r>
              <a:rPr lang="en-US" altLang="ja-JP" sz="1200" dirty="0"/>
              <a:t>(2), 127-139.</a:t>
            </a:r>
            <a:endParaRPr lang="en-US" altLang="ja-JP" sz="1200" dirty="0"/>
          </a:p>
          <a:p>
            <a:r>
              <a:rPr lang="en-US" altLang="ja-JP" sz="1200" dirty="0" smtClean="0"/>
              <a:t>Miller</a:t>
            </a:r>
            <a:r>
              <a:rPr lang="en-US" altLang="ja-JP" sz="1200" dirty="0"/>
              <a:t>, H. J., &amp; Shaw, S. L. (2001). </a:t>
            </a:r>
            <a:r>
              <a:rPr lang="en-US" altLang="ja-JP" sz="1200" i="1" dirty="0"/>
              <a:t>Geographic information systems for transportation: principles and applications</a:t>
            </a:r>
            <a:r>
              <a:rPr lang="en-US" altLang="ja-JP" sz="1200" dirty="0"/>
              <a:t>. Oxford University Press</a:t>
            </a:r>
            <a:r>
              <a:rPr lang="en-US" altLang="ja-JP" sz="1200" dirty="0" smtClean="0"/>
              <a:t>.</a:t>
            </a:r>
          </a:p>
          <a:p>
            <a:r>
              <a:rPr lang="en-US" altLang="ja-JP" sz="1200" dirty="0" err="1"/>
              <a:t>Rodrigue</a:t>
            </a:r>
            <a:r>
              <a:rPr lang="en-US" altLang="ja-JP" sz="1200" dirty="0"/>
              <a:t>, J. P., </a:t>
            </a:r>
            <a:r>
              <a:rPr lang="en-US" altLang="ja-JP" sz="1200" dirty="0" err="1"/>
              <a:t>Comtois</a:t>
            </a:r>
            <a:r>
              <a:rPr lang="en-US" altLang="ja-JP" sz="1200" dirty="0"/>
              <a:t>, C., &amp; Slack, B. (2013). </a:t>
            </a:r>
            <a:r>
              <a:rPr lang="en-US" altLang="ja-JP" sz="1200" i="1" dirty="0"/>
              <a:t>The geography of transport systems</a:t>
            </a:r>
            <a:r>
              <a:rPr lang="en-US" altLang="ja-JP" sz="1200" dirty="0"/>
              <a:t>. Routledge</a:t>
            </a:r>
            <a:r>
              <a:rPr lang="en-US" altLang="ja-JP" sz="1200" dirty="0" smtClean="0"/>
              <a:t>.</a:t>
            </a:r>
          </a:p>
          <a:p>
            <a:r>
              <a:rPr lang="ja-JP" altLang="en-US" sz="1200" dirty="0" smtClean="0">
                <a:solidFill>
                  <a:srgbClr val="00B0F0"/>
                </a:solidFill>
                <a:hlinkClick r:id="rId2"/>
              </a:rPr>
              <a:t>www</a:t>
            </a:r>
            <a:r>
              <a:rPr lang="ja-JP" altLang="en-US" sz="1200" dirty="0">
                <a:solidFill>
                  <a:srgbClr val="00B0F0"/>
                </a:solidFill>
                <a:hlinkClick r:id="rId2"/>
              </a:rPr>
              <a:t>.gis.fhwa.dot.gov/documents/Newsletter_Winter2014.</a:t>
            </a:r>
            <a:r>
              <a:rPr lang="ja-JP" altLang="en-US" sz="1200" dirty="0" smtClean="0">
                <a:solidFill>
                  <a:srgbClr val="00B0F0"/>
                </a:solidFill>
                <a:hlinkClick r:id="rId2"/>
              </a:rPr>
              <a:t>asp</a:t>
            </a:r>
            <a:r>
              <a:rPr lang="ja-JP" altLang="en-US" sz="1200" dirty="0" smtClean="0">
                <a:solidFill>
                  <a:srgbClr val="00B0F0"/>
                </a:solidFill>
              </a:rPr>
              <a:t> </a:t>
            </a:r>
            <a:r>
              <a:rPr lang="en-US" altLang="ja-JP" sz="1200" dirty="0" smtClean="0"/>
              <a:t>(</a:t>
            </a:r>
            <a:r>
              <a:rPr lang="en-US" altLang="ja-JP" sz="1200" dirty="0"/>
              <a:t>Accessed </a:t>
            </a:r>
            <a:r>
              <a:rPr lang="en-US" altLang="ja-JP" sz="1200" dirty="0" smtClean="0"/>
              <a:t>14 </a:t>
            </a:r>
            <a:r>
              <a:rPr lang="en-US" altLang="ja-JP" sz="1200" dirty="0" err="1" smtClean="0"/>
              <a:t>Febrary</a:t>
            </a:r>
            <a:r>
              <a:rPr lang="en-US" altLang="ja-JP" sz="1200" dirty="0" smtClean="0"/>
              <a:t> </a:t>
            </a:r>
            <a:r>
              <a:rPr lang="en-US" altLang="ja-JP" sz="1200" dirty="0"/>
              <a:t>2015</a:t>
            </a:r>
            <a:r>
              <a:rPr lang="en-US" altLang="ja-JP" sz="1200" dirty="0" smtClean="0"/>
              <a:t>)</a:t>
            </a:r>
          </a:p>
          <a:p>
            <a:r>
              <a:rPr lang="en-US" altLang="ja-JP" sz="1200" dirty="0">
                <a:hlinkClick r:id="rId3"/>
              </a:rPr>
              <a:t>http://</a:t>
            </a:r>
            <a:r>
              <a:rPr lang="en-US" altLang="ja-JP" sz="1200" dirty="0" smtClean="0">
                <a:hlinkClick r:id="rId3"/>
              </a:rPr>
              <a:t>geospatialworld.net/Paper/Application/ArticleView.aspx?aid=1611</a:t>
            </a:r>
            <a:r>
              <a:rPr lang="en-US" altLang="ja-JP" sz="1200" dirty="0" smtClean="0"/>
              <a:t> (</a:t>
            </a:r>
            <a:r>
              <a:rPr lang="en-US" altLang="ja-JP" sz="1200" dirty="0"/>
              <a:t>Accessed </a:t>
            </a:r>
            <a:r>
              <a:rPr lang="en-US" altLang="ja-JP" sz="1200" dirty="0" smtClean="0"/>
              <a:t>16 </a:t>
            </a:r>
            <a:r>
              <a:rPr lang="en-US" altLang="ja-JP" sz="1200" dirty="0" err="1"/>
              <a:t>Febrary</a:t>
            </a:r>
            <a:r>
              <a:rPr lang="en-US" altLang="ja-JP" sz="1200" dirty="0"/>
              <a:t> 2015</a:t>
            </a:r>
            <a:r>
              <a:rPr lang="en-US" altLang="ja-JP" sz="1200" dirty="0" smtClean="0"/>
              <a:t>)</a:t>
            </a:r>
          </a:p>
          <a:p>
            <a:r>
              <a:rPr lang="en-US" altLang="ja-JP" sz="1200" dirty="0">
                <a:hlinkClick r:id="rId4"/>
              </a:rPr>
              <a:t>http://</a:t>
            </a:r>
            <a:r>
              <a:rPr lang="en-US" altLang="ja-JP" sz="1200" dirty="0" smtClean="0">
                <a:hlinkClick r:id="rId4"/>
              </a:rPr>
              <a:t>www.esri.com/industries/ports-maritime/business/ports</a:t>
            </a:r>
            <a:r>
              <a:rPr lang="en-US" altLang="ja-JP" sz="1200" dirty="0" smtClean="0"/>
              <a:t> </a:t>
            </a:r>
            <a:r>
              <a:rPr lang="en-US" altLang="ja-JP" sz="1200" dirty="0"/>
              <a:t>(Accessed 16 </a:t>
            </a:r>
            <a:r>
              <a:rPr lang="en-US" altLang="ja-JP" sz="1200" dirty="0" err="1"/>
              <a:t>Febrary</a:t>
            </a:r>
            <a:r>
              <a:rPr lang="en-US" altLang="ja-JP" sz="1200" dirty="0"/>
              <a:t> 2015</a:t>
            </a:r>
            <a:r>
              <a:rPr lang="en-US" altLang="ja-JP" sz="1200" dirty="0" smtClean="0"/>
              <a:t>)</a:t>
            </a:r>
          </a:p>
          <a:p>
            <a:r>
              <a:rPr lang="en-US" altLang="ja-JP" sz="1200" dirty="0">
                <a:hlinkClick r:id="rId5"/>
              </a:rPr>
              <a:t>http://</a:t>
            </a:r>
            <a:r>
              <a:rPr lang="en-US" altLang="ja-JP" sz="1200" dirty="0" smtClean="0">
                <a:hlinkClick r:id="rId5"/>
              </a:rPr>
              <a:t>www.esri.com/esri-news/arcnews/fall13articles/implementing-web-gis</a:t>
            </a:r>
            <a:r>
              <a:rPr lang="en-US" altLang="ja-JP" sz="1200" dirty="0" smtClean="0"/>
              <a:t> </a:t>
            </a:r>
            <a:r>
              <a:rPr lang="en-US" altLang="ja-JP" sz="1200" dirty="0"/>
              <a:t>(Accessed 16 </a:t>
            </a:r>
            <a:r>
              <a:rPr lang="en-US" altLang="ja-JP" sz="1200" dirty="0" err="1"/>
              <a:t>Febrary</a:t>
            </a:r>
            <a:r>
              <a:rPr lang="en-US" altLang="ja-JP" sz="1200" dirty="0"/>
              <a:t> 2015</a:t>
            </a:r>
            <a:r>
              <a:rPr lang="en-US" altLang="ja-JP" sz="1200" dirty="0" smtClean="0"/>
              <a:t>)</a:t>
            </a:r>
          </a:p>
          <a:p>
            <a:r>
              <a:rPr lang="ja-JP" altLang="en-US" sz="1200" dirty="0">
                <a:hlinkClick r:id="rId6"/>
              </a:rPr>
              <a:t>http://www.esri.com/~/media/Files/Pdfs/news/arcuser/0114/TurningaRequirement.</a:t>
            </a:r>
            <a:r>
              <a:rPr lang="ja-JP" altLang="en-US" sz="1200" dirty="0" smtClean="0">
                <a:hlinkClick r:id="rId6"/>
              </a:rPr>
              <a:t>pdf</a:t>
            </a:r>
            <a:r>
              <a:rPr lang="ja-JP" altLang="en-US" sz="1200" dirty="0" smtClean="0"/>
              <a:t> </a:t>
            </a:r>
            <a:r>
              <a:rPr lang="en-US" altLang="ja-JP" sz="1200" dirty="0"/>
              <a:t>(Accessed 16 </a:t>
            </a:r>
            <a:r>
              <a:rPr lang="en-US" altLang="ja-JP" sz="1200" dirty="0" err="1"/>
              <a:t>Febrary</a:t>
            </a:r>
            <a:r>
              <a:rPr lang="en-US" altLang="ja-JP" sz="1200" dirty="0"/>
              <a:t> 2015</a:t>
            </a:r>
            <a:r>
              <a:rPr lang="en-US" altLang="ja-JP" sz="1200" dirty="0" smtClean="0"/>
              <a:t>)</a:t>
            </a:r>
          </a:p>
          <a:p>
            <a:r>
              <a:rPr lang="ja-JP" altLang="en-US" sz="1200" dirty="0">
                <a:hlinkClick r:id="rId7"/>
              </a:rPr>
              <a:t>http://www.esri.com/industries/</a:t>
            </a:r>
            <a:r>
              <a:rPr lang="ja-JP" altLang="en-US" sz="1200" dirty="0" smtClean="0">
                <a:hlinkClick r:id="rId7"/>
              </a:rPr>
              <a:t>railways</a:t>
            </a:r>
            <a:r>
              <a:rPr lang="ja-JP" altLang="en-US" sz="1200" dirty="0" smtClean="0"/>
              <a:t> </a:t>
            </a:r>
            <a:r>
              <a:rPr lang="en-US" altLang="ja-JP" sz="1200" dirty="0" smtClean="0"/>
              <a:t>(Accessed 17 </a:t>
            </a:r>
            <a:r>
              <a:rPr lang="en-US" altLang="ja-JP" sz="1200" dirty="0" err="1"/>
              <a:t>Febrary</a:t>
            </a:r>
            <a:r>
              <a:rPr lang="en-US" altLang="ja-JP" sz="1200" dirty="0"/>
              <a:t> 2015</a:t>
            </a:r>
            <a:r>
              <a:rPr lang="en-US" altLang="ja-JP" sz="1200" dirty="0" smtClean="0"/>
              <a:t>)</a:t>
            </a:r>
          </a:p>
          <a:p>
            <a:r>
              <a:rPr lang="ja-JP" altLang="en-US" sz="1200" dirty="0">
                <a:hlinkClick r:id="rId8"/>
              </a:rPr>
              <a:t>http://www.esri.com/library/brochures/pdfs/gis-sols-for-highway.</a:t>
            </a:r>
            <a:r>
              <a:rPr lang="ja-JP" altLang="en-US" sz="1200" dirty="0" smtClean="0">
                <a:hlinkClick r:id="rId8"/>
              </a:rPr>
              <a:t>pdf</a:t>
            </a:r>
            <a:r>
              <a:rPr lang="ja-JP" altLang="en-US" sz="1200" dirty="0" smtClean="0"/>
              <a:t> </a:t>
            </a:r>
            <a:r>
              <a:rPr lang="en-US" altLang="ja-JP" sz="1200" dirty="0"/>
              <a:t>(Accessed 17 </a:t>
            </a:r>
            <a:r>
              <a:rPr lang="en-US" altLang="ja-JP" sz="1200" dirty="0" err="1"/>
              <a:t>Febrary</a:t>
            </a:r>
            <a:r>
              <a:rPr lang="en-US" altLang="ja-JP" sz="1200" dirty="0"/>
              <a:t> 2015</a:t>
            </a:r>
            <a:r>
              <a:rPr lang="en-US" altLang="ja-JP" sz="1200" dirty="0" smtClean="0"/>
              <a:t>)</a:t>
            </a:r>
          </a:p>
          <a:p>
            <a:r>
              <a:rPr lang="ja-JP" altLang="en-US" sz="1200" dirty="0">
                <a:hlinkClick r:id="rId9"/>
              </a:rPr>
              <a:t>http://media.tmiponline.org/clearinghouse/gis/octa/octa.</a:t>
            </a:r>
            <a:r>
              <a:rPr lang="ja-JP" altLang="en-US" sz="1200" dirty="0" smtClean="0">
                <a:hlinkClick r:id="rId9"/>
              </a:rPr>
              <a:t>pdf</a:t>
            </a:r>
            <a:r>
              <a:rPr lang="ja-JP" altLang="en-US" sz="1200" dirty="0" smtClean="0"/>
              <a:t> </a:t>
            </a:r>
            <a:r>
              <a:rPr lang="en-US" altLang="ja-JP" sz="1200" dirty="0"/>
              <a:t>(Accessed 17 </a:t>
            </a:r>
            <a:r>
              <a:rPr lang="en-US" altLang="ja-JP" sz="1200" dirty="0" err="1"/>
              <a:t>Febrary</a:t>
            </a:r>
            <a:r>
              <a:rPr lang="en-US" altLang="ja-JP" sz="1200" dirty="0"/>
              <a:t> 2015)</a:t>
            </a:r>
          </a:p>
          <a:p>
            <a:r>
              <a:rPr lang="ja-JP" altLang="en-US" sz="1200" dirty="0">
                <a:hlinkClick r:id="rId10"/>
              </a:rPr>
              <a:t>http://jksafelogistics.com/Domestic%20Transportation%20Services.</a:t>
            </a:r>
            <a:r>
              <a:rPr lang="ja-JP" altLang="en-US" sz="1200" dirty="0" smtClean="0">
                <a:hlinkClick r:id="rId10"/>
              </a:rPr>
              <a:t>html</a:t>
            </a:r>
            <a:r>
              <a:rPr lang="ja-JP" altLang="en-US" sz="1200" dirty="0" smtClean="0"/>
              <a:t> </a:t>
            </a:r>
            <a:r>
              <a:rPr lang="en-US" altLang="ja-JP" sz="1200" dirty="0"/>
              <a:t>(Accessed 17 </a:t>
            </a:r>
            <a:r>
              <a:rPr lang="en-US" altLang="ja-JP" sz="1200" dirty="0" err="1"/>
              <a:t>Febrary</a:t>
            </a:r>
            <a:r>
              <a:rPr lang="en-US" altLang="ja-JP" sz="1200" dirty="0"/>
              <a:t> 2015)</a:t>
            </a:r>
          </a:p>
          <a:p>
            <a:endParaRPr lang="en-US" altLang="ja-JP" sz="1200" dirty="0" smtClean="0"/>
          </a:p>
          <a:p>
            <a:endParaRPr lang="en-US" altLang="ja-JP" sz="1200" dirty="0"/>
          </a:p>
          <a:p>
            <a:endParaRPr lang="en-US" altLang="ja-JP" sz="1200" dirty="0"/>
          </a:p>
          <a:p>
            <a:endParaRPr lang="en-US" altLang="ja-JP" sz="1200" dirty="0"/>
          </a:p>
          <a:p>
            <a:endParaRPr lang="en-US" altLang="ja-JP" sz="1200" dirty="0"/>
          </a:p>
          <a:p>
            <a:pPr marL="0" indent="0">
              <a:buNone/>
            </a:pPr>
            <a:endParaRPr lang="en-US" altLang="ja-JP" sz="1200" dirty="0"/>
          </a:p>
        </p:txBody>
      </p:sp>
    </p:spTree>
    <p:extLst>
      <p:ext uri="{BB962C8B-B14F-4D97-AF65-F5344CB8AC3E}">
        <p14:creationId xmlns:p14="http://schemas.microsoft.com/office/powerpoint/2010/main" val="81767051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2925" y="624110"/>
            <a:ext cx="8911687" cy="882572"/>
          </a:xfrm>
        </p:spPr>
        <p:txBody>
          <a:bodyPr/>
          <a:lstStyle/>
          <a:p>
            <a:r>
              <a:rPr lang="en-US" altLang="ja-JP" dirty="0" smtClean="0"/>
              <a:t>Evolution of GIS–T </a:t>
            </a:r>
            <a:endParaRPr kumimoji="1" lang="ja-JP" altLang="en-US" dirty="0"/>
          </a:p>
        </p:txBody>
      </p:sp>
      <p:sp>
        <p:nvSpPr>
          <p:cNvPr id="3" name="コンテンツ プレースホルダー 2"/>
          <p:cNvSpPr>
            <a:spLocks noGrp="1"/>
          </p:cNvSpPr>
          <p:nvPr>
            <p:ph idx="1"/>
          </p:nvPr>
        </p:nvSpPr>
        <p:spPr>
          <a:xfrm>
            <a:off x="2592925" y="1932710"/>
            <a:ext cx="8911687" cy="820881"/>
          </a:xfrm>
        </p:spPr>
        <p:txBody>
          <a:bodyPr>
            <a:noAutofit/>
          </a:bodyPr>
          <a:lstStyle/>
          <a:p>
            <a:r>
              <a:rPr lang="en-US" altLang="ja-JP" sz="2000" dirty="0"/>
              <a:t>The evolution of GIS-T is characterized in three stages: the map view, the navigational view, and the behavioral </a:t>
            </a:r>
            <a:r>
              <a:rPr lang="en-US" altLang="ja-JP" sz="2000" dirty="0" smtClean="0"/>
              <a:t>view (</a:t>
            </a:r>
            <a:r>
              <a:rPr lang="en-US" altLang="ja-JP" sz="2000" dirty="0" err="1" smtClean="0"/>
              <a:t>Goodchild</a:t>
            </a:r>
            <a:r>
              <a:rPr lang="en-US" altLang="ja-JP" sz="2000" dirty="0" smtClean="0"/>
              <a:t>, 2000) . </a:t>
            </a:r>
            <a:endParaRPr kumimoji="1" lang="ja-JP" altLang="en-US" sz="2000" dirty="0"/>
          </a:p>
        </p:txBody>
      </p:sp>
      <p:sp>
        <p:nvSpPr>
          <p:cNvPr id="4" name="正方形/長方形 3"/>
          <p:cNvSpPr/>
          <p:nvPr/>
        </p:nvSpPr>
        <p:spPr>
          <a:xfrm>
            <a:off x="2592925" y="3148447"/>
            <a:ext cx="1297150" cy="369332"/>
          </a:xfrm>
          <a:prstGeom prst="rect">
            <a:avLst/>
          </a:prstGeom>
        </p:spPr>
        <p:txBody>
          <a:bodyPr wrap="none">
            <a:spAutoFit/>
          </a:bodyPr>
          <a:lstStyle/>
          <a:p>
            <a:r>
              <a:rPr lang="en-US" altLang="ja-JP" dirty="0"/>
              <a:t>map view</a:t>
            </a:r>
            <a:endParaRPr lang="ja-JP" altLang="en-US" dirty="0"/>
          </a:p>
        </p:txBody>
      </p:sp>
      <p:sp>
        <p:nvSpPr>
          <p:cNvPr id="5" name="正方形/長方形 4"/>
          <p:cNvSpPr/>
          <p:nvPr/>
        </p:nvSpPr>
        <p:spPr>
          <a:xfrm>
            <a:off x="5962572" y="3187001"/>
            <a:ext cx="2172390" cy="369332"/>
          </a:xfrm>
          <a:prstGeom prst="rect">
            <a:avLst/>
          </a:prstGeom>
        </p:spPr>
        <p:txBody>
          <a:bodyPr wrap="none">
            <a:spAutoFit/>
          </a:bodyPr>
          <a:lstStyle/>
          <a:p>
            <a:r>
              <a:rPr lang="en-US" altLang="ja-JP" dirty="0" smtClean="0"/>
              <a:t>navigational </a:t>
            </a:r>
            <a:r>
              <a:rPr lang="en-US" altLang="ja-JP" dirty="0"/>
              <a:t>view</a:t>
            </a:r>
            <a:endParaRPr lang="ja-JP" altLang="en-US" dirty="0"/>
          </a:p>
        </p:txBody>
      </p:sp>
      <p:sp>
        <p:nvSpPr>
          <p:cNvPr id="7" name="正方形/長方形 6"/>
          <p:cNvSpPr/>
          <p:nvPr/>
        </p:nvSpPr>
        <p:spPr>
          <a:xfrm>
            <a:off x="9470081" y="3179619"/>
            <a:ext cx="2034531" cy="369332"/>
          </a:xfrm>
          <a:prstGeom prst="rect">
            <a:avLst/>
          </a:prstGeom>
        </p:spPr>
        <p:txBody>
          <a:bodyPr wrap="none">
            <a:spAutoFit/>
          </a:bodyPr>
          <a:lstStyle/>
          <a:p>
            <a:r>
              <a:rPr lang="en-US" altLang="ja-JP" dirty="0"/>
              <a:t>behavioral view </a:t>
            </a:r>
            <a:endParaRPr lang="ja-JP" altLang="en-US" dirty="0"/>
          </a:p>
        </p:txBody>
      </p:sp>
      <p:pic>
        <p:nvPicPr>
          <p:cNvPr id="10242" name="Picture 2" descr="http://www.mappery.com/maps/Tokyo-Public-Transportation-Map.mediumthumb.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786628" y="3912635"/>
            <a:ext cx="2909743" cy="2075617"/>
          </a:xfrm>
          <a:prstGeom prst="rect">
            <a:avLst/>
          </a:prstGeom>
          <a:noFill/>
          <a:extLst>
            <a:ext uri="{909E8E84-426E-40DD-AFC4-6F175D3DCCD1}">
              <a14:hiddenFill xmlns:a14="http://schemas.microsoft.com/office/drawing/2010/main">
                <a:solidFill>
                  <a:srgbClr val="FFFFFF"/>
                </a:solidFill>
              </a14:hiddenFill>
            </a:ext>
          </a:extLst>
        </p:spPr>
      </p:pic>
      <p:pic>
        <p:nvPicPr>
          <p:cNvPr id="10244" name="Picture 4" descr="http://allroadendurotouring.com/wp-content/uploads/2014/06/iPhone5GARMINviagoOnlineGPSnavigationApp2.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299319" y="3989740"/>
            <a:ext cx="3498897" cy="2075617"/>
          </a:xfrm>
          <a:prstGeom prst="rect">
            <a:avLst/>
          </a:prstGeom>
          <a:noFill/>
          <a:extLst>
            <a:ext uri="{909E8E84-426E-40DD-AFC4-6F175D3DCCD1}">
              <a14:hiddenFill xmlns:a14="http://schemas.microsoft.com/office/drawing/2010/main">
                <a:solidFill>
                  <a:srgbClr val="FFFFFF"/>
                </a:solidFill>
              </a14:hiddenFill>
            </a:ext>
          </a:extLst>
        </p:spPr>
      </p:pic>
      <p:pic>
        <p:nvPicPr>
          <p:cNvPr id="10246" name="Picture 6" descr="http://doi.ieeecomputersociety.org/cms/Computer.org/dl/mags/pc/2011/04/figures/mpc20110400274.gi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9470081" y="3912635"/>
            <a:ext cx="2135876" cy="201327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79598202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GIS Components in Transportation</a:t>
            </a:r>
            <a:endParaRPr kumimoji="1" lang="ja-JP" altLang="en-US" dirty="0"/>
          </a:p>
        </p:txBody>
      </p:sp>
      <p:sp>
        <p:nvSpPr>
          <p:cNvPr id="13" name="正方形/長方形 12"/>
          <p:cNvSpPr/>
          <p:nvPr/>
        </p:nvSpPr>
        <p:spPr>
          <a:xfrm>
            <a:off x="8010636" y="5500345"/>
            <a:ext cx="1992723" cy="276999"/>
          </a:xfrm>
          <a:prstGeom prst="rect">
            <a:avLst/>
          </a:prstGeom>
        </p:spPr>
        <p:txBody>
          <a:bodyPr wrap="square">
            <a:spAutoFit/>
          </a:bodyPr>
          <a:lstStyle/>
          <a:p>
            <a:r>
              <a:rPr lang="en-US" altLang="ja-JP" sz="1200" dirty="0" smtClean="0"/>
              <a:t>(</a:t>
            </a:r>
            <a:r>
              <a:rPr lang="en-US" altLang="ja-JP" sz="1200" dirty="0" err="1" smtClean="0"/>
              <a:t>Rodrigue</a:t>
            </a:r>
            <a:r>
              <a:rPr lang="en-US" altLang="ja-JP" sz="1200" dirty="0" smtClean="0"/>
              <a:t>, et al. 2013) </a:t>
            </a:r>
            <a:endParaRPr lang="ja-JP" altLang="en-US" sz="1200" dirty="0"/>
          </a:p>
        </p:txBody>
      </p:sp>
      <p:sp>
        <p:nvSpPr>
          <p:cNvPr id="14" name="コンテンツ プレースホルダー 2"/>
          <p:cNvSpPr>
            <a:spLocks noGrp="1"/>
          </p:cNvSpPr>
          <p:nvPr>
            <p:ph idx="1"/>
          </p:nvPr>
        </p:nvSpPr>
        <p:spPr>
          <a:xfrm>
            <a:off x="2592925" y="1558638"/>
            <a:ext cx="4109210" cy="4696690"/>
          </a:xfrm>
        </p:spPr>
        <p:txBody>
          <a:bodyPr>
            <a:noAutofit/>
          </a:bodyPr>
          <a:lstStyle/>
          <a:p>
            <a:pPr>
              <a:lnSpc>
                <a:spcPct val="200000"/>
              </a:lnSpc>
            </a:pPr>
            <a:r>
              <a:rPr kumimoji="1" lang="en-US" altLang="ja-JP" sz="3200" dirty="0" smtClean="0">
                <a:solidFill>
                  <a:schemeClr val="tx1"/>
                </a:solidFill>
              </a:rPr>
              <a:t>Encoding</a:t>
            </a:r>
          </a:p>
          <a:p>
            <a:pPr>
              <a:lnSpc>
                <a:spcPct val="200000"/>
              </a:lnSpc>
            </a:pPr>
            <a:r>
              <a:rPr lang="en-US" altLang="ja-JP" sz="3200" dirty="0" smtClean="0">
                <a:solidFill>
                  <a:schemeClr val="tx1"/>
                </a:solidFill>
              </a:rPr>
              <a:t>Management</a:t>
            </a:r>
          </a:p>
          <a:p>
            <a:pPr>
              <a:lnSpc>
                <a:spcPct val="200000"/>
              </a:lnSpc>
            </a:pPr>
            <a:r>
              <a:rPr kumimoji="1" lang="en-US" altLang="ja-JP" sz="3200" dirty="0" smtClean="0">
                <a:solidFill>
                  <a:schemeClr val="tx1"/>
                </a:solidFill>
              </a:rPr>
              <a:t>Analysis</a:t>
            </a:r>
          </a:p>
          <a:p>
            <a:pPr>
              <a:lnSpc>
                <a:spcPct val="200000"/>
              </a:lnSpc>
            </a:pPr>
            <a:r>
              <a:rPr lang="en-US" altLang="ja-JP" sz="3200" dirty="0" smtClean="0">
                <a:solidFill>
                  <a:schemeClr val="tx1"/>
                </a:solidFill>
              </a:rPr>
              <a:t>Reporting</a:t>
            </a:r>
            <a:endParaRPr kumimoji="1" lang="ja-JP" altLang="en-US" sz="3200" dirty="0">
              <a:solidFill>
                <a:schemeClr val="tx1"/>
              </a:solidFill>
            </a:endParaRPr>
          </a:p>
        </p:txBody>
      </p:sp>
      <p:pic>
        <p:nvPicPr>
          <p:cNvPr id="2050" name="Picture 2" descr="http://geospatialworld.net/images/application/application-utility/utility-transport/gptnp_1.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702135" y="2517629"/>
            <a:ext cx="4609727" cy="27817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67585238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GIS </a:t>
            </a:r>
            <a:r>
              <a:rPr lang="en-US" altLang="ja-JP" dirty="0" smtClean="0">
                <a:solidFill>
                  <a:srgbClr val="FF0000"/>
                </a:solidFill>
              </a:rPr>
              <a:t>Encoding</a:t>
            </a:r>
            <a:r>
              <a:rPr lang="en-US" altLang="ja-JP" dirty="0" smtClean="0"/>
              <a:t> in Transportation</a:t>
            </a:r>
            <a:endParaRPr kumimoji="1" lang="ja-JP" altLang="en-US" dirty="0"/>
          </a:p>
        </p:txBody>
      </p:sp>
      <p:sp>
        <p:nvSpPr>
          <p:cNvPr id="3" name="コンテンツ プレースホルダー 2"/>
          <p:cNvSpPr>
            <a:spLocks noGrp="1"/>
          </p:cNvSpPr>
          <p:nvPr>
            <p:ph idx="1"/>
          </p:nvPr>
        </p:nvSpPr>
        <p:spPr>
          <a:xfrm>
            <a:off x="2592925" y="1686793"/>
            <a:ext cx="9007043" cy="1995053"/>
          </a:xfrm>
        </p:spPr>
        <p:txBody>
          <a:bodyPr>
            <a:normAutofit/>
          </a:bodyPr>
          <a:lstStyle/>
          <a:p>
            <a:r>
              <a:rPr lang="en-US" altLang="ja-JP" sz="2000" dirty="0">
                <a:solidFill>
                  <a:schemeClr val="tx1"/>
                </a:solidFill>
              </a:rPr>
              <a:t>Deals with issues concerning the representation of a transport system and its spatial components. To be of use in a GIS, a transport network must be correctly encoded, implying a functional topology composed of nodes and links. </a:t>
            </a:r>
            <a:r>
              <a:rPr lang="en-US" altLang="ja-JP" sz="2000" dirty="0" smtClean="0">
                <a:solidFill>
                  <a:schemeClr val="tx1"/>
                </a:solidFill>
              </a:rPr>
              <a:t>For </a:t>
            </a:r>
            <a:r>
              <a:rPr lang="en-US" altLang="ja-JP" sz="2000" dirty="0">
                <a:solidFill>
                  <a:schemeClr val="tx1"/>
                </a:solidFill>
              </a:rPr>
              <a:t>instance, an encoded road segment can have data related to its width, number of lanes, direction, peak hour traffic, </a:t>
            </a:r>
            <a:r>
              <a:rPr lang="en-US" altLang="ja-JP" sz="2000" dirty="0" err="1" smtClean="0">
                <a:solidFill>
                  <a:schemeClr val="tx1"/>
                </a:solidFill>
              </a:rPr>
              <a:t>etc</a:t>
            </a:r>
            <a:r>
              <a:rPr lang="ja-JP" altLang="en-US" sz="2000" dirty="0" smtClean="0">
                <a:solidFill>
                  <a:schemeClr val="tx1"/>
                </a:solidFill>
              </a:rPr>
              <a:t>　</a:t>
            </a:r>
            <a:r>
              <a:rPr lang="en-US" altLang="ja-JP" sz="2000" dirty="0">
                <a:solidFill>
                  <a:schemeClr val="tx1"/>
                </a:solidFill>
              </a:rPr>
              <a:t>(</a:t>
            </a:r>
            <a:r>
              <a:rPr lang="en-US" altLang="ja-JP" sz="2000" dirty="0" err="1">
                <a:solidFill>
                  <a:schemeClr val="tx1"/>
                </a:solidFill>
              </a:rPr>
              <a:t>Rodrigue</a:t>
            </a:r>
            <a:r>
              <a:rPr lang="en-US" altLang="ja-JP" sz="2000" dirty="0">
                <a:solidFill>
                  <a:schemeClr val="tx1"/>
                </a:solidFill>
              </a:rPr>
              <a:t>, et al. 2013) </a:t>
            </a:r>
            <a:r>
              <a:rPr lang="en-US" altLang="ja-JP" sz="2000" dirty="0" smtClean="0">
                <a:solidFill>
                  <a:schemeClr val="tx1"/>
                </a:solidFill>
              </a:rPr>
              <a:t>.</a:t>
            </a:r>
            <a:endParaRPr kumimoji="1" lang="ja-JP" altLang="en-US" sz="2000" dirty="0">
              <a:solidFill>
                <a:schemeClr val="tx1"/>
              </a:solidFill>
            </a:endParaRPr>
          </a:p>
        </p:txBody>
      </p:sp>
      <p:pic>
        <p:nvPicPr>
          <p:cNvPr id="7" name="図 6"/>
          <p:cNvPicPr>
            <a:picLocks noChangeAspect="1"/>
          </p:cNvPicPr>
          <p:nvPr/>
        </p:nvPicPr>
        <p:blipFill>
          <a:blip r:embed="rId2"/>
          <a:stretch>
            <a:fillRect/>
          </a:stretch>
        </p:blipFill>
        <p:spPr>
          <a:xfrm>
            <a:off x="2970212" y="3805239"/>
            <a:ext cx="8534400" cy="2447925"/>
          </a:xfrm>
          <a:prstGeom prst="rect">
            <a:avLst/>
          </a:prstGeom>
        </p:spPr>
      </p:pic>
    </p:spTree>
    <p:extLst>
      <p:ext uri="{BB962C8B-B14F-4D97-AF65-F5344CB8AC3E}">
        <p14:creationId xmlns:p14="http://schemas.microsoft.com/office/powerpoint/2010/main" val="23921790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GIS </a:t>
            </a:r>
            <a:r>
              <a:rPr lang="en-US" altLang="ja-JP" dirty="0" smtClean="0">
                <a:solidFill>
                  <a:srgbClr val="FF0000"/>
                </a:solidFill>
              </a:rPr>
              <a:t>Management</a:t>
            </a:r>
            <a:r>
              <a:rPr lang="en-US" altLang="ja-JP" dirty="0" smtClean="0"/>
              <a:t> in Transportation</a:t>
            </a:r>
            <a:endParaRPr kumimoji="1" lang="ja-JP" altLang="en-US" dirty="0"/>
          </a:p>
        </p:txBody>
      </p:sp>
      <p:sp>
        <p:nvSpPr>
          <p:cNvPr id="3" name="コンテンツ プレースホルダー 2"/>
          <p:cNvSpPr>
            <a:spLocks noGrp="1"/>
          </p:cNvSpPr>
          <p:nvPr>
            <p:ph idx="1"/>
          </p:nvPr>
        </p:nvSpPr>
        <p:spPr>
          <a:xfrm>
            <a:off x="2592925" y="1697183"/>
            <a:ext cx="8743557" cy="4807528"/>
          </a:xfrm>
        </p:spPr>
        <p:txBody>
          <a:bodyPr>
            <a:normAutofit/>
          </a:bodyPr>
          <a:lstStyle/>
          <a:p>
            <a:r>
              <a:rPr lang="en-US" altLang="ja-JP" sz="2000" dirty="0" smtClean="0">
                <a:solidFill>
                  <a:schemeClr val="tx1"/>
                </a:solidFill>
              </a:rPr>
              <a:t>In order to manage GIS data for analysis and visualization, a database is often used for better arrangement.  GIS database for transportation can be arranged by spatial, thematic or </a:t>
            </a:r>
            <a:r>
              <a:rPr lang="en-US" altLang="ja-JP" sz="2000" dirty="0">
                <a:solidFill>
                  <a:schemeClr val="tx1"/>
                </a:solidFill>
              </a:rPr>
              <a:t>temporal </a:t>
            </a:r>
            <a:r>
              <a:rPr lang="en-US" altLang="ja-JP" sz="2000" dirty="0" smtClean="0">
                <a:solidFill>
                  <a:schemeClr val="tx1"/>
                </a:solidFill>
              </a:rPr>
              <a:t>principles. </a:t>
            </a:r>
          </a:p>
          <a:p>
            <a:r>
              <a:rPr lang="en-US" altLang="ja-JP" sz="2000" b="1" dirty="0" smtClean="0">
                <a:solidFill>
                  <a:schemeClr val="tx1"/>
                </a:solidFill>
              </a:rPr>
              <a:t>Spatial Principles: </a:t>
            </a:r>
            <a:r>
              <a:rPr lang="en-US" altLang="ja-JP" sz="2000" dirty="0" smtClean="0">
                <a:solidFill>
                  <a:schemeClr val="tx1"/>
                </a:solidFill>
              </a:rPr>
              <a:t>organize data by spatial attributes, such as scale of region</a:t>
            </a:r>
            <a:r>
              <a:rPr lang="en-US" altLang="ja-JP" sz="2000" dirty="0">
                <a:solidFill>
                  <a:schemeClr val="tx1"/>
                </a:solidFill>
              </a:rPr>
              <a:t>, country, census units, etc</a:t>
            </a:r>
            <a:r>
              <a:rPr lang="en-US" altLang="ja-JP" sz="2000" dirty="0" smtClean="0">
                <a:solidFill>
                  <a:schemeClr val="tx1"/>
                </a:solidFill>
              </a:rPr>
              <a:t>. </a:t>
            </a:r>
          </a:p>
          <a:p>
            <a:r>
              <a:rPr lang="en-US" altLang="ja-JP" sz="2000" b="1" dirty="0" smtClean="0">
                <a:solidFill>
                  <a:schemeClr val="tx1"/>
                </a:solidFill>
              </a:rPr>
              <a:t>Thematic Principles:</a:t>
            </a:r>
            <a:r>
              <a:rPr lang="en-US" altLang="ja-JP" sz="2000" dirty="0">
                <a:solidFill>
                  <a:schemeClr val="tx1"/>
                </a:solidFill>
              </a:rPr>
              <a:t> </a:t>
            </a:r>
            <a:r>
              <a:rPr lang="en-US" altLang="ja-JP" sz="2000" dirty="0" smtClean="0">
                <a:solidFill>
                  <a:schemeClr val="tx1"/>
                </a:solidFill>
              </a:rPr>
              <a:t>organize data by different themes. </a:t>
            </a:r>
            <a:endParaRPr lang="en-US" altLang="ja-JP" sz="2000" dirty="0">
              <a:solidFill>
                <a:schemeClr val="tx1"/>
              </a:solidFill>
            </a:endParaRPr>
          </a:p>
          <a:p>
            <a:pPr marL="0" indent="0">
              <a:buNone/>
            </a:pPr>
            <a:r>
              <a:rPr lang="en-US" altLang="ja-JP" sz="2000" dirty="0" smtClean="0">
                <a:solidFill>
                  <a:schemeClr val="tx1"/>
                </a:solidFill>
              </a:rPr>
              <a:t>     Different usage - </a:t>
            </a:r>
            <a:r>
              <a:rPr lang="en-US" altLang="ja-JP" sz="2000" dirty="0">
                <a:solidFill>
                  <a:schemeClr val="tx1"/>
                </a:solidFill>
              </a:rPr>
              <a:t>highway, transit, railway, terminals, </a:t>
            </a:r>
            <a:r>
              <a:rPr lang="en-US" altLang="ja-JP" sz="2000" dirty="0" smtClean="0">
                <a:solidFill>
                  <a:schemeClr val="tx1"/>
                </a:solidFill>
              </a:rPr>
              <a:t>etc.</a:t>
            </a:r>
            <a:r>
              <a:rPr lang="en-US" altLang="ja-JP" sz="2000" dirty="0">
                <a:solidFill>
                  <a:schemeClr val="tx1"/>
                </a:solidFill>
              </a:rPr>
              <a:t> </a:t>
            </a:r>
            <a:endParaRPr lang="en-US" altLang="ja-JP" sz="2000" dirty="0" smtClean="0">
              <a:solidFill>
                <a:schemeClr val="tx1"/>
              </a:solidFill>
            </a:endParaRPr>
          </a:p>
          <a:p>
            <a:pPr marL="0" indent="0">
              <a:buNone/>
            </a:pPr>
            <a:r>
              <a:rPr lang="en-US" altLang="ja-JP" sz="2000" dirty="0">
                <a:solidFill>
                  <a:schemeClr val="tx1"/>
                </a:solidFill>
              </a:rPr>
              <a:t> </a:t>
            </a:r>
            <a:r>
              <a:rPr lang="en-US" altLang="ja-JP" sz="2000" dirty="0" smtClean="0">
                <a:solidFill>
                  <a:schemeClr val="tx1"/>
                </a:solidFill>
              </a:rPr>
              <a:t>    Different width – 1 m, 5 m, 10 m, 30 m, etc.</a:t>
            </a:r>
            <a:endParaRPr lang="en-US" altLang="ja-JP" sz="2000" dirty="0">
              <a:solidFill>
                <a:schemeClr val="tx1"/>
              </a:solidFill>
            </a:endParaRPr>
          </a:p>
          <a:p>
            <a:pPr marL="0" indent="0">
              <a:buNone/>
            </a:pPr>
            <a:r>
              <a:rPr lang="en-US" altLang="ja-JP" sz="2000" dirty="0" smtClean="0">
                <a:solidFill>
                  <a:schemeClr val="tx1"/>
                </a:solidFill>
              </a:rPr>
              <a:t>     Different material </a:t>
            </a:r>
            <a:r>
              <a:rPr lang="en-US" altLang="ja-JP" sz="2000" dirty="0">
                <a:solidFill>
                  <a:schemeClr val="tx1"/>
                </a:solidFill>
              </a:rPr>
              <a:t>- </a:t>
            </a:r>
            <a:r>
              <a:rPr lang="en-US" altLang="ja-JP" sz="2000" dirty="0" smtClean="0">
                <a:solidFill>
                  <a:schemeClr val="tx1"/>
                </a:solidFill>
              </a:rPr>
              <a:t>concrete, cement, mud, etc.</a:t>
            </a:r>
          </a:p>
          <a:p>
            <a:r>
              <a:rPr lang="en-US" altLang="ja-JP" sz="2000" b="1" dirty="0" smtClean="0">
                <a:solidFill>
                  <a:schemeClr val="tx1"/>
                </a:solidFill>
              </a:rPr>
              <a:t>Temporal </a:t>
            </a:r>
            <a:r>
              <a:rPr lang="en-US" altLang="ja-JP" sz="2000" b="1" dirty="0">
                <a:solidFill>
                  <a:schemeClr val="tx1"/>
                </a:solidFill>
              </a:rPr>
              <a:t>Principles</a:t>
            </a:r>
            <a:r>
              <a:rPr lang="en-US" altLang="ja-JP" sz="2000" b="1" dirty="0" smtClean="0">
                <a:solidFill>
                  <a:schemeClr val="tx1"/>
                </a:solidFill>
              </a:rPr>
              <a:t>:</a:t>
            </a:r>
            <a:r>
              <a:rPr lang="en-US" altLang="ja-JP" sz="2000" dirty="0" smtClean="0">
                <a:solidFill>
                  <a:schemeClr val="tx1"/>
                </a:solidFill>
              </a:rPr>
              <a:t> organize data by time period, such as year</a:t>
            </a:r>
            <a:r>
              <a:rPr lang="en-US" altLang="ja-JP" sz="2000" dirty="0">
                <a:solidFill>
                  <a:schemeClr val="tx1"/>
                </a:solidFill>
              </a:rPr>
              <a:t>, month, week, etc</a:t>
            </a:r>
            <a:r>
              <a:rPr lang="en-US" altLang="ja-JP" sz="2000" dirty="0" smtClean="0">
                <a:solidFill>
                  <a:schemeClr val="tx1"/>
                </a:solidFill>
              </a:rPr>
              <a:t>.</a:t>
            </a:r>
            <a:endParaRPr lang="en-US" altLang="ja-JP" sz="2000" dirty="0" smtClean="0">
              <a:solidFill>
                <a:schemeClr val="tx1"/>
              </a:solidFill>
            </a:endParaRPr>
          </a:p>
        </p:txBody>
      </p:sp>
    </p:spTree>
    <p:extLst>
      <p:ext uri="{BB962C8B-B14F-4D97-AF65-F5344CB8AC3E}">
        <p14:creationId xmlns:p14="http://schemas.microsoft.com/office/powerpoint/2010/main" val="1614917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GIS </a:t>
            </a:r>
            <a:r>
              <a:rPr lang="en-US" altLang="ja-JP" dirty="0" smtClean="0">
                <a:solidFill>
                  <a:srgbClr val="FF0000"/>
                </a:solidFill>
              </a:rPr>
              <a:t>Analysis</a:t>
            </a:r>
            <a:r>
              <a:rPr lang="en-US" altLang="ja-JP" dirty="0" smtClean="0"/>
              <a:t> </a:t>
            </a:r>
            <a:r>
              <a:rPr lang="en-US" altLang="ja-JP" dirty="0" smtClean="0"/>
              <a:t>in Transportation</a:t>
            </a:r>
            <a:endParaRPr kumimoji="1" lang="ja-JP" altLang="en-US" dirty="0"/>
          </a:p>
        </p:txBody>
      </p:sp>
      <p:sp>
        <p:nvSpPr>
          <p:cNvPr id="3" name="コンテンツ プレースホルダー 2"/>
          <p:cNvSpPr>
            <a:spLocks noGrp="1"/>
          </p:cNvSpPr>
          <p:nvPr>
            <p:ph idx="1"/>
          </p:nvPr>
        </p:nvSpPr>
        <p:spPr>
          <a:xfrm>
            <a:off x="2592925" y="1749138"/>
            <a:ext cx="8915400" cy="2407226"/>
          </a:xfrm>
        </p:spPr>
        <p:txBody>
          <a:bodyPr>
            <a:normAutofit/>
          </a:bodyPr>
          <a:lstStyle/>
          <a:p>
            <a:r>
              <a:rPr lang="en-US" altLang="ja-JP" sz="2000" dirty="0" smtClean="0">
                <a:solidFill>
                  <a:schemeClr val="tx1"/>
                </a:solidFill>
              </a:rPr>
              <a:t>GIS analysis in transportation can be as easy as a simple query to by </a:t>
            </a:r>
            <a:r>
              <a:rPr lang="en-US" altLang="ja-JP" sz="2000" dirty="0">
                <a:solidFill>
                  <a:schemeClr val="tx1"/>
                </a:solidFill>
              </a:rPr>
              <a:t>an element of a transport system </a:t>
            </a:r>
            <a:r>
              <a:rPr lang="en-US" altLang="ja-JP" sz="2000" dirty="0" smtClean="0">
                <a:solidFill>
                  <a:schemeClr val="tx1"/>
                </a:solidFill>
              </a:rPr>
              <a:t>to find the position</a:t>
            </a:r>
            <a:r>
              <a:rPr lang="en-US" altLang="ja-JP" sz="2000" dirty="0">
                <a:solidFill>
                  <a:schemeClr val="tx1"/>
                </a:solidFill>
              </a:rPr>
              <a:t> (e.g., </a:t>
            </a:r>
            <a:r>
              <a:rPr lang="en-US" altLang="ja-JP" sz="2000" dirty="0" smtClean="0">
                <a:solidFill>
                  <a:schemeClr val="tx1"/>
                </a:solidFill>
              </a:rPr>
              <a:t>where </a:t>
            </a:r>
            <a:r>
              <a:rPr lang="en-US" altLang="ja-JP" sz="2000" dirty="0">
                <a:solidFill>
                  <a:schemeClr val="tx1"/>
                </a:solidFill>
              </a:rPr>
              <a:t>is the </a:t>
            </a:r>
            <a:r>
              <a:rPr lang="en-US" altLang="ja-JP" sz="2000" dirty="0" smtClean="0">
                <a:solidFill>
                  <a:schemeClr val="tx1"/>
                </a:solidFill>
              </a:rPr>
              <a:t>nearest bus station) and as hard as to build a model to predict future development or to help urban planning with several index including accessibility, density, cost, etc. </a:t>
            </a:r>
            <a:r>
              <a:rPr lang="en-US" altLang="ja-JP" sz="2000" dirty="0">
                <a:solidFill>
                  <a:schemeClr val="tx1"/>
                </a:solidFill>
              </a:rPr>
              <a:t>(e.g., if a new road </a:t>
            </a:r>
            <a:r>
              <a:rPr lang="en-US" altLang="ja-JP" sz="2000" dirty="0" smtClean="0">
                <a:solidFill>
                  <a:schemeClr val="tx1"/>
                </a:solidFill>
              </a:rPr>
              <a:t>was </a:t>
            </a:r>
            <a:r>
              <a:rPr lang="en-US" altLang="ja-JP" sz="2000" dirty="0">
                <a:solidFill>
                  <a:schemeClr val="tx1"/>
                </a:solidFill>
              </a:rPr>
              <a:t>added, what would be the impacts on traffic and future land use developments</a:t>
            </a:r>
            <a:r>
              <a:rPr lang="en-US" altLang="ja-JP" sz="2000" dirty="0" smtClean="0">
                <a:solidFill>
                  <a:schemeClr val="tx1"/>
                </a:solidFill>
              </a:rPr>
              <a:t>).</a:t>
            </a:r>
          </a:p>
        </p:txBody>
      </p:sp>
      <p:pic>
        <p:nvPicPr>
          <p:cNvPr id="4" name="図 3"/>
          <p:cNvPicPr>
            <a:picLocks noChangeAspect="1"/>
          </p:cNvPicPr>
          <p:nvPr/>
        </p:nvPicPr>
        <p:blipFill>
          <a:blip r:embed="rId2"/>
          <a:stretch>
            <a:fillRect/>
          </a:stretch>
        </p:blipFill>
        <p:spPr>
          <a:xfrm>
            <a:off x="3844868" y="4578553"/>
            <a:ext cx="2300073" cy="1843472"/>
          </a:xfrm>
          <a:prstGeom prst="rect">
            <a:avLst/>
          </a:prstGeom>
        </p:spPr>
      </p:pic>
      <p:sp>
        <p:nvSpPr>
          <p:cNvPr id="5" name="正方形/長方形 4"/>
          <p:cNvSpPr/>
          <p:nvPr/>
        </p:nvSpPr>
        <p:spPr>
          <a:xfrm>
            <a:off x="4235722" y="4089056"/>
            <a:ext cx="1518364" cy="369332"/>
          </a:xfrm>
          <a:prstGeom prst="rect">
            <a:avLst/>
          </a:prstGeom>
        </p:spPr>
        <p:txBody>
          <a:bodyPr wrap="none">
            <a:spAutoFit/>
          </a:bodyPr>
          <a:lstStyle/>
          <a:p>
            <a:pPr fontAlgn="base"/>
            <a:r>
              <a:rPr lang="en-US" altLang="ja-JP" dirty="0" smtClean="0">
                <a:solidFill>
                  <a:srgbClr val="1970B0"/>
                </a:solidFill>
                <a:latin typeface="Arial" panose="020B0604020202020204" pitchFamily="34" charset="0"/>
              </a:rPr>
              <a:t>Find Position</a:t>
            </a:r>
          </a:p>
        </p:txBody>
      </p:sp>
      <p:sp>
        <p:nvSpPr>
          <p:cNvPr id="6" name="正方形/長方形 5"/>
          <p:cNvSpPr/>
          <p:nvPr/>
        </p:nvSpPr>
        <p:spPr>
          <a:xfrm>
            <a:off x="7977923" y="4089056"/>
            <a:ext cx="1120820" cy="369332"/>
          </a:xfrm>
          <a:prstGeom prst="rect">
            <a:avLst/>
          </a:prstGeom>
        </p:spPr>
        <p:txBody>
          <a:bodyPr wrap="none">
            <a:spAutoFit/>
          </a:bodyPr>
          <a:lstStyle/>
          <a:p>
            <a:pPr fontAlgn="base"/>
            <a:r>
              <a:rPr lang="en-US" altLang="ja-JP" dirty="0" smtClean="0">
                <a:solidFill>
                  <a:srgbClr val="1970B0"/>
                </a:solidFill>
                <a:latin typeface="Arial" panose="020B0604020202020204" pitchFamily="34" charset="0"/>
              </a:rPr>
              <a:t>Modeling</a:t>
            </a:r>
          </a:p>
        </p:txBody>
      </p:sp>
      <p:pic>
        <p:nvPicPr>
          <p:cNvPr id="8" name="図 7"/>
          <p:cNvPicPr>
            <a:picLocks noChangeAspect="1"/>
          </p:cNvPicPr>
          <p:nvPr/>
        </p:nvPicPr>
        <p:blipFill>
          <a:blip r:embed="rId3"/>
          <a:stretch>
            <a:fillRect/>
          </a:stretch>
        </p:blipFill>
        <p:spPr>
          <a:xfrm>
            <a:off x="7396883" y="4575746"/>
            <a:ext cx="2282899" cy="1846279"/>
          </a:xfrm>
          <a:prstGeom prst="rect">
            <a:avLst/>
          </a:prstGeom>
        </p:spPr>
      </p:pic>
      <p:sp>
        <p:nvSpPr>
          <p:cNvPr id="9" name="正方形/長方形 8"/>
          <p:cNvSpPr/>
          <p:nvPr/>
        </p:nvSpPr>
        <p:spPr>
          <a:xfrm>
            <a:off x="3009681" y="6517913"/>
            <a:ext cx="7214973" cy="276999"/>
          </a:xfrm>
          <a:prstGeom prst="rect">
            <a:avLst/>
          </a:prstGeom>
        </p:spPr>
        <p:txBody>
          <a:bodyPr wrap="square">
            <a:spAutoFit/>
          </a:bodyPr>
          <a:lstStyle/>
          <a:p>
            <a:r>
              <a:rPr lang="en-US" altLang="ja-JP" sz="1200" dirty="0" smtClean="0"/>
              <a:t>(http://</a:t>
            </a:r>
            <a:r>
              <a:rPr lang="ja-JP" altLang="en-US" sz="1200" dirty="0" smtClean="0"/>
              <a:t>geospatialworld</a:t>
            </a:r>
            <a:r>
              <a:rPr lang="ja-JP" altLang="en-US" sz="1200" dirty="0"/>
              <a:t>.net/Paper/Application/ArticleView.aspx?aid=</a:t>
            </a:r>
            <a:r>
              <a:rPr lang="ja-JP" altLang="en-US" sz="1200" dirty="0" smtClean="0"/>
              <a:t>1611</a:t>
            </a:r>
            <a:r>
              <a:rPr lang="en-US" altLang="ja-JP" sz="1200" dirty="0" smtClean="0"/>
              <a:t>)</a:t>
            </a:r>
            <a:endParaRPr lang="ja-JP" altLang="en-US" sz="1200" dirty="0"/>
          </a:p>
        </p:txBody>
      </p:sp>
    </p:spTree>
    <p:extLst>
      <p:ext uri="{BB962C8B-B14F-4D97-AF65-F5344CB8AC3E}">
        <p14:creationId xmlns:p14="http://schemas.microsoft.com/office/powerpoint/2010/main" val="114690642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GIS </a:t>
            </a:r>
            <a:r>
              <a:rPr lang="en-US" altLang="ja-JP" dirty="0" smtClean="0">
                <a:solidFill>
                  <a:srgbClr val="FF0000"/>
                </a:solidFill>
              </a:rPr>
              <a:t>Reporting</a:t>
            </a:r>
            <a:r>
              <a:rPr lang="en-US" altLang="ja-JP" dirty="0" smtClean="0"/>
              <a:t> </a:t>
            </a:r>
            <a:r>
              <a:rPr lang="en-US" altLang="ja-JP" dirty="0" smtClean="0"/>
              <a:t>in Transportation</a:t>
            </a:r>
            <a:endParaRPr kumimoji="1" lang="ja-JP" altLang="en-US" dirty="0"/>
          </a:p>
        </p:txBody>
      </p:sp>
      <p:sp>
        <p:nvSpPr>
          <p:cNvPr id="3" name="コンテンツ プレースホルダー 2"/>
          <p:cNvSpPr>
            <a:spLocks noGrp="1"/>
          </p:cNvSpPr>
          <p:nvPr>
            <p:ph idx="1"/>
          </p:nvPr>
        </p:nvSpPr>
        <p:spPr>
          <a:xfrm>
            <a:off x="2592925" y="1808017"/>
            <a:ext cx="3144196" cy="4166756"/>
          </a:xfrm>
        </p:spPr>
        <p:txBody>
          <a:bodyPr>
            <a:normAutofit/>
          </a:bodyPr>
          <a:lstStyle/>
          <a:p>
            <a:r>
              <a:rPr lang="en-US" altLang="ja-JP" sz="2000" dirty="0" smtClean="0">
                <a:solidFill>
                  <a:schemeClr val="tx1"/>
                </a:solidFill>
              </a:rPr>
              <a:t>1. Visualization </a:t>
            </a:r>
            <a:r>
              <a:rPr lang="en-US" altLang="ja-JP" sz="2000" dirty="0">
                <a:solidFill>
                  <a:schemeClr val="tx1"/>
                </a:solidFill>
              </a:rPr>
              <a:t>and data reporting </a:t>
            </a:r>
            <a:endParaRPr lang="en-US" altLang="ja-JP" sz="2000" dirty="0" smtClean="0">
              <a:solidFill>
                <a:schemeClr val="tx1"/>
              </a:solidFill>
            </a:endParaRPr>
          </a:p>
          <a:p>
            <a:r>
              <a:rPr lang="en-US" altLang="ja-JP" sz="2000" dirty="0" smtClean="0">
                <a:solidFill>
                  <a:schemeClr val="tx1"/>
                </a:solidFill>
              </a:rPr>
              <a:t>2. Link </a:t>
            </a:r>
            <a:r>
              <a:rPr lang="en-US" altLang="ja-JP" sz="2000" dirty="0">
                <a:solidFill>
                  <a:schemeClr val="tx1"/>
                </a:solidFill>
              </a:rPr>
              <a:t>between GIS researchers and public users</a:t>
            </a:r>
          </a:p>
          <a:p>
            <a:r>
              <a:rPr lang="en-US" altLang="ja-JP" sz="2000" dirty="0" smtClean="0">
                <a:solidFill>
                  <a:schemeClr val="tx1"/>
                </a:solidFill>
              </a:rPr>
              <a:t>3. Convey </a:t>
            </a:r>
            <a:r>
              <a:rPr lang="en-US" altLang="ja-JP" sz="2000" dirty="0">
                <a:solidFill>
                  <a:schemeClr val="tx1"/>
                </a:solidFill>
              </a:rPr>
              <a:t>complex information in a visual format (displayed or printed). </a:t>
            </a:r>
            <a:endParaRPr lang="en-US" altLang="ja-JP" sz="2000" dirty="0" smtClean="0">
              <a:solidFill>
                <a:schemeClr val="tx1"/>
              </a:solidFill>
            </a:endParaRPr>
          </a:p>
        </p:txBody>
      </p:sp>
      <p:pic>
        <p:nvPicPr>
          <p:cNvPr id="2052" name="Picture 4" descr="http://www.esri.com/~/media/Images/Content/news/arcnews/fall13/p1p2-l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995018" y="1808017"/>
            <a:ext cx="5767491" cy="3909078"/>
          </a:xfrm>
          <a:prstGeom prst="rect">
            <a:avLst/>
          </a:prstGeom>
          <a:noFill/>
          <a:extLst>
            <a:ext uri="{909E8E84-426E-40DD-AFC4-6F175D3DCCD1}">
              <a14:hiddenFill xmlns:a14="http://schemas.microsoft.com/office/drawing/2010/main">
                <a:solidFill>
                  <a:srgbClr val="FFFFFF"/>
                </a:solidFill>
              </a14:hiddenFill>
            </a:ext>
          </a:extLst>
        </p:spPr>
      </p:pic>
      <p:sp>
        <p:nvSpPr>
          <p:cNvPr id="4" name="正方形/長方形 3"/>
          <p:cNvSpPr/>
          <p:nvPr/>
        </p:nvSpPr>
        <p:spPr>
          <a:xfrm>
            <a:off x="5995018" y="5974773"/>
            <a:ext cx="6096000" cy="276999"/>
          </a:xfrm>
          <a:prstGeom prst="rect">
            <a:avLst/>
          </a:prstGeom>
        </p:spPr>
        <p:txBody>
          <a:bodyPr>
            <a:spAutoFit/>
          </a:bodyPr>
          <a:lstStyle/>
          <a:p>
            <a:r>
              <a:rPr lang="en-US" altLang="ja-JP" sz="1200" dirty="0" smtClean="0"/>
              <a:t>(</a:t>
            </a:r>
            <a:r>
              <a:rPr lang="ja-JP" altLang="en-US" sz="1200" dirty="0" smtClean="0"/>
              <a:t>http</a:t>
            </a:r>
            <a:r>
              <a:rPr lang="ja-JP" altLang="en-US" sz="1200" dirty="0"/>
              <a:t>://www.esri.com/esri-news/arcnews/fall13articles/implementing-web-</a:t>
            </a:r>
            <a:r>
              <a:rPr lang="ja-JP" altLang="en-US" sz="1200" dirty="0" smtClean="0"/>
              <a:t>gis</a:t>
            </a:r>
            <a:r>
              <a:rPr lang="en-US" altLang="ja-JP" sz="1200" dirty="0" smtClean="0"/>
              <a:t>)</a:t>
            </a:r>
            <a:endParaRPr lang="ja-JP" altLang="en-US" sz="1200" dirty="0"/>
          </a:p>
        </p:txBody>
      </p:sp>
    </p:spTree>
    <p:extLst>
      <p:ext uri="{BB962C8B-B14F-4D97-AF65-F5344CB8AC3E}">
        <p14:creationId xmlns:p14="http://schemas.microsoft.com/office/powerpoint/2010/main" val="3137831656"/>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54131" y="624110"/>
            <a:ext cx="8911687" cy="1280890"/>
          </a:xfrm>
        </p:spPr>
        <p:txBody>
          <a:bodyPr/>
          <a:lstStyle/>
          <a:p>
            <a:r>
              <a:rPr kumimoji="1" lang="en-US" altLang="ja-JP" dirty="0" smtClean="0"/>
              <a:t>GIS </a:t>
            </a:r>
            <a:r>
              <a:rPr kumimoji="1" lang="en-US" altLang="ja-JP" dirty="0" smtClean="0"/>
              <a:t>for Transportation </a:t>
            </a:r>
            <a:endParaRPr kumimoji="1" lang="ja-JP" altLang="en-US" dirty="0"/>
          </a:p>
        </p:txBody>
      </p:sp>
      <p:sp>
        <p:nvSpPr>
          <p:cNvPr id="3" name="コンテンツ プレースホルダー 2"/>
          <p:cNvSpPr>
            <a:spLocks noGrp="1"/>
          </p:cNvSpPr>
          <p:nvPr>
            <p:ph idx="1"/>
          </p:nvPr>
        </p:nvSpPr>
        <p:spPr>
          <a:xfrm>
            <a:off x="2454131" y="1499754"/>
            <a:ext cx="6627524" cy="952501"/>
          </a:xfrm>
        </p:spPr>
        <p:txBody>
          <a:bodyPr>
            <a:normAutofit fontScale="92500"/>
          </a:bodyPr>
          <a:lstStyle/>
          <a:p>
            <a:pPr marL="0" indent="0">
              <a:lnSpc>
                <a:spcPct val="150000"/>
              </a:lnSpc>
              <a:buNone/>
            </a:pPr>
            <a:r>
              <a:rPr lang="en-US" altLang="ja-JP" sz="3200" b="1" dirty="0" smtClean="0"/>
              <a:t>Manage Transportation Logistically</a:t>
            </a:r>
            <a:endParaRPr lang="en-US" altLang="ja-JP" dirty="0" smtClean="0"/>
          </a:p>
        </p:txBody>
      </p:sp>
      <p:sp>
        <p:nvSpPr>
          <p:cNvPr id="6" name="正方形/長方形 5"/>
          <p:cNvSpPr/>
          <p:nvPr/>
        </p:nvSpPr>
        <p:spPr>
          <a:xfrm>
            <a:off x="2454132" y="2452255"/>
            <a:ext cx="5193578" cy="3513782"/>
          </a:xfrm>
          <a:prstGeom prst="rect">
            <a:avLst/>
          </a:prstGeom>
        </p:spPr>
        <p:txBody>
          <a:bodyPr wrap="square">
            <a:spAutoFit/>
          </a:bodyPr>
          <a:lstStyle/>
          <a:p>
            <a:pPr lvl="0" defTabSz="457200">
              <a:lnSpc>
                <a:spcPct val="150000"/>
              </a:lnSpc>
              <a:spcBef>
                <a:spcPts val="1000"/>
              </a:spcBef>
              <a:buClr>
                <a:srgbClr val="E78712"/>
              </a:buClr>
            </a:pPr>
            <a:r>
              <a:rPr lang="en-US" altLang="ja-JP" dirty="0"/>
              <a:t>GIS is an integrating technology that </a:t>
            </a:r>
            <a:r>
              <a:rPr lang="en-US" altLang="ja-JP" dirty="0" smtClean="0"/>
              <a:t>helps: </a:t>
            </a:r>
            <a:endParaRPr lang="en-US" altLang="ja-JP" dirty="0"/>
          </a:p>
          <a:p>
            <a:pPr marL="342900" lvl="0" indent="-342900" defTabSz="457200">
              <a:lnSpc>
                <a:spcPct val="150000"/>
              </a:lnSpc>
              <a:spcBef>
                <a:spcPts val="1000"/>
              </a:spcBef>
              <a:buClr>
                <a:srgbClr val="E78712"/>
              </a:buClr>
              <a:buFont typeface="Wingdings 3" charset="2"/>
              <a:buChar char=""/>
            </a:pPr>
            <a:r>
              <a:rPr lang="en-US" altLang="ja-JP" dirty="0"/>
              <a:t>Manage variable costs and routing and scheduling </a:t>
            </a:r>
            <a:r>
              <a:rPr lang="en-US" altLang="ja-JP" dirty="0" smtClean="0"/>
              <a:t>effectively</a:t>
            </a:r>
          </a:p>
          <a:p>
            <a:pPr marL="342900" lvl="0" indent="-342900" defTabSz="457200">
              <a:lnSpc>
                <a:spcPct val="150000"/>
              </a:lnSpc>
              <a:spcBef>
                <a:spcPts val="1000"/>
              </a:spcBef>
              <a:buClr>
                <a:srgbClr val="E78712"/>
              </a:buClr>
              <a:buFont typeface="Wingdings 3" charset="2"/>
              <a:buChar char=""/>
            </a:pPr>
            <a:r>
              <a:rPr lang="en-US" altLang="ja-JP" dirty="0"/>
              <a:t>Track your mobile assets in real </a:t>
            </a:r>
            <a:r>
              <a:rPr lang="en-US" altLang="ja-JP" dirty="0" smtClean="0"/>
              <a:t>time</a:t>
            </a:r>
          </a:p>
          <a:p>
            <a:pPr marL="342900" indent="-342900" defTabSz="457200">
              <a:lnSpc>
                <a:spcPct val="150000"/>
              </a:lnSpc>
              <a:spcBef>
                <a:spcPts val="1000"/>
              </a:spcBef>
              <a:buClr>
                <a:srgbClr val="E78712"/>
              </a:buClr>
              <a:buFont typeface="Wingdings 3" charset="2"/>
              <a:buChar char=""/>
            </a:pPr>
            <a:r>
              <a:rPr lang="en-US" altLang="ja-JP" dirty="0"/>
              <a:t>Implement fuel-saving green initiatives to minimize carbon </a:t>
            </a:r>
            <a:r>
              <a:rPr lang="en-US" altLang="ja-JP" dirty="0" smtClean="0"/>
              <a:t>emissions</a:t>
            </a:r>
            <a:endParaRPr lang="en-US" altLang="ja-JP" dirty="0"/>
          </a:p>
          <a:p>
            <a:pPr marL="342900" lvl="0" indent="-342900" defTabSz="457200">
              <a:lnSpc>
                <a:spcPct val="150000"/>
              </a:lnSpc>
              <a:spcBef>
                <a:spcPts val="1000"/>
              </a:spcBef>
              <a:buClr>
                <a:srgbClr val="E78712"/>
              </a:buClr>
              <a:buFont typeface="Wingdings 3" charset="2"/>
              <a:buChar char=""/>
            </a:pPr>
            <a:r>
              <a:rPr lang="en-US" altLang="ja-JP" dirty="0"/>
              <a:t>Meet customer expectations</a:t>
            </a:r>
            <a:endParaRPr lang="en-US" altLang="ja-JP" dirty="0">
              <a:solidFill>
                <a:prstClr val="black">
                  <a:lumMod val="75000"/>
                  <a:lumOff val="25000"/>
                </a:prstClr>
              </a:solidFill>
            </a:endParaRPr>
          </a:p>
        </p:txBody>
      </p:sp>
      <p:pic>
        <p:nvPicPr>
          <p:cNvPr id="7172" name="Picture 4" descr="http://www.esri.com/news/arcnews/fall11articles/fall11gifs/p22p1-l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845135" y="2639291"/>
            <a:ext cx="4107873" cy="2876964"/>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2454131" y="6236293"/>
            <a:ext cx="8905008" cy="276999"/>
          </a:xfrm>
          <a:prstGeom prst="rect">
            <a:avLst/>
          </a:prstGeom>
        </p:spPr>
        <p:txBody>
          <a:bodyPr wrap="square">
            <a:spAutoFit/>
          </a:bodyPr>
          <a:lstStyle/>
          <a:p>
            <a:r>
              <a:rPr lang="en-US" altLang="ja-JP" sz="1200" smtClean="0"/>
              <a:t>(</a:t>
            </a:r>
            <a:r>
              <a:rPr lang="ja-JP" altLang="en-US" sz="1200" smtClean="0"/>
              <a:t>http</a:t>
            </a:r>
            <a:r>
              <a:rPr lang="ja-JP" altLang="en-US" sz="1200" dirty="0"/>
              <a:t>://www.esri.com/news/arcnews/fall11articles/city-of-woodland-refines-water-crew-dispatch.</a:t>
            </a:r>
            <a:r>
              <a:rPr lang="ja-JP" altLang="en-US" sz="1200" dirty="0" smtClean="0"/>
              <a:t>html</a:t>
            </a:r>
            <a:r>
              <a:rPr lang="en-US" altLang="ja-JP" sz="1200" dirty="0" smtClean="0"/>
              <a:t>)</a:t>
            </a:r>
            <a:endParaRPr lang="ja-JP" altLang="en-US" sz="1200" dirty="0"/>
          </a:p>
        </p:txBody>
      </p:sp>
    </p:spTree>
    <p:extLst>
      <p:ext uri="{BB962C8B-B14F-4D97-AF65-F5344CB8AC3E}">
        <p14:creationId xmlns:p14="http://schemas.microsoft.com/office/powerpoint/2010/main" val="869611103"/>
      </p:ext>
    </p:extLst>
  </p:cSld>
  <p:clrMapOvr>
    <a:masterClrMapping/>
  </p:clrMapOvr>
  <p:timing>
    <p:tnLst>
      <p:par>
        <p:cTn id="1" dur="indefinite" restart="never" nodeType="tmRoot"/>
      </p:par>
    </p:tnLst>
  </p:timing>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647252"/>
      </a:dk2>
      <a:lt2>
        <a:srgbClr val="EAE8CF"/>
      </a:lt2>
      <a:accent1>
        <a:srgbClr val="E78712"/>
      </a:accent1>
      <a:accent2>
        <a:srgbClr val="B73C26"/>
      </a:accent2>
      <a:accent3>
        <a:srgbClr val="865331"/>
      </a:accent3>
      <a:accent4>
        <a:srgbClr val="B38648"/>
      </a:accent4>
      <a:accent5>
        <a:srgbClr val="BBB473"/>
      </a:accent5>
      <a:accent6>
        <a:srgbClr val="849276"/>
      </a:accent6>
      <a:hlink>
        <a:srgbClr val="FDAB2A"/>
      </a:hlink>
      <a:folHlink>
        <a:srgbClr val="CCB182"/>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54F6613E-5ED7-40ED-90A8-F639BE712C0E}"/>
    </a:ext>
  </a:extLst>
</a:theme>
</file>

<file path=docProps/app.xml><?xml version="1.0" encoding="utf-8"?>
<Properties xmlns="http://schemas.openxmlformats.org/officeDocument/2006/extended-properties" xmlns:vt="http://schemas.openxmlformats.org/officeDocument/2006/docPropsVTypes">
  <Template>Wisp</Template>
  <TotalTime>3268</TotalTime>
  <Words>1291</Words>
  <Application>Microsoft Office PowerPoint</Application>
  <PresentationFormat>ワイド画面</PresentationFormat>
  <Paragraphs>120</Paragraphs>
  <Slides>20</Slides>
  <Notes>0</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20</vt:i4>
      </vt:variant>
    </vt:vector>
  </HeadingPairs>
  <TitlesOfParts>
    <vt:vector size="27" baseType="lpstr">
      <vt:lpstr>PT Sans</vt:lpstr>
      <vt:lpstr>メイリオ</vt:lpstr>
      <vt:lpstr>Arial</vt:lpstr>
      <vt:lpstr>Calibri</vt:lpstr>
      <vt:lpstr>Century Gothic</vt:lpstr>
      <vt:lpstr>Wingdings 3</vt:lpstr>
      <vt:lpstr>ウィスプ</vt:lpstr>
      <vt:lpstr>GIS in Transportation: GIS - T</vt:lpstr>
      <vt:lpstr>What is GIS–T </vt:lpstr>
      <vt:lpstr>Evolution of GIS–T </vt:lpstr>
      <vt:lpstr>GIS Components in Transportation</vt:lpstr>
      <vt:lpstr>GIS Encoding in Transportation</vt:lpstr>
      <vt:lpstr>GIS Management in Transportation</vt:lpstr>
      <vt:lpstr>GIS Analysis in Transportation</vt:lpstr>
      <vt:lpstr>GIS Reporting in Transportation</vt:lpstr>
      <vt:lpstr>GIS for Transportation </vt:lpstr>
      <vt:lpstr>GIS for Transportation </vt:lpstr>
      <vt:lpstr>GIS for Transportation </vt:lpstr>
      <vt:lpstr>GIS for Transportation </vt:lpstr>
      <vt:lpstr>GIS for Transportation </vt:lpstr>
      <vt:lpstr>GIS for Transportation </vt:lpstr>
      <vt:lpstr>GIS for Transportation </vt:lpstr>
      <vt:lpstr>Popular GIS Functions in Transportation</vt:lpstr>
      <vt:lpstr>Popular GIS Functions in Transportation</vt:lpstr>
      <vt:lpstr>Popular GIS Functions in Transportation</vt:lpstr>
      <vt:lpstr>Conclusion</vt:lpstr>
      <vt:lpstr>Reference</vt:lpstr>
    </vt:vector>
  </TitlesOfParts>
  <Company>筑波大学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GIS in Evaluating Built Environment</dc:title>
  <dc:creator>English</dc:creator>
  <cp:lastModifiedBy>English</cp:lastModifiedBy>
  <cp:revision>83</cp:revision>
  <dcterms:created xsi:type="dcterms:W3CDTF">2014-07-31T12:16:05Z</dcterms:created>
  <dcterms:modified xsi:type="dcterms:W3CDTF">2015-02-17T14:03:05Z</dcterms:modified>
</cp:coreProperties>
</file>