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6" r:id="rId1"/>
  </p:sldMasterIdLst>
  <p:notesMasterIdLst>
    <p:notesMasterId r:id="rId16"/>
  </p:notesMasterIdLst>
  <p:sldIdLst>
    <p:sldId id="257" r:id="rId2"/>
    <p:sldId id="258" r:id="rId3"/>
    <p:sldId id="272" r:id="rId4"/>
    <p:sldId id="270" r:id="rId5"/>
    <p:sldId id="273" r:id="rId6"/>
    <p:sldId id="260" r:id="rId7"/>
    <p:sldId id="261" r:id="rId8"/>
    <p:sldId id="262" r:id="rId9"/>
    <p:sldId id="263" r:id="rId10"/>
    <p:sldId id="264" r:id="rId11"/>
    <p:sldId id="266" r:id="rId12"/>
    <p:sldId id="267" r:id="rId13"/>
    <p:sldId id="269" r:id="rId14"/>
    <p:sldId id="271" r:id="rId1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3782" autoAdjust="0"/>
  </p:normalViewPr>
  <p:slideViewPr>
    <p:cSldViewPr>
      <p:cViewPr varScale="1">
        <p:scale>
          <a:sx n="131" d="100"/>
          <a:sy n="131" d="100"/>
        </p:scale>
        <p:origin x="810" y="11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ZA"/>
          </a:p>
        </p:txBody>
      </p:sp>
      <p:sp>
        <p:nvSpPr>
          <p:cNvPr id="3" name="日付プレースホルダー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B272956-5B24-465E-A146-B8F36B2C5958}" type="datetimeFigureOut">
              <a:rPr lang="en-ZA" smtClean="0"/>
              <a:t>2016/01/30</a:t>
            </a:fld>
            <a:endParaRPr lang="en-ZA"/>
          </a:p>
        </p:txBody>
      </p:sp>
      <p:sp>
        <p:nvSpPr>
          <p:cNvPr id="4" name="スライド イメージ プレースホルダー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ZA"/>
          </a:p>
        </p:txBody>
      </p:sp>
      <p:sp>
        <p:nvSpPr>
          <p:cNvPr id="5" name="ノート プレースホルダー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ZA"/>
          </a:p>
        </p:txBody>
      </p:sp>
      <p:sp>
        <p:nvSpPr>
          <p:cNvPr id="6" name="フッター プレースホルダー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ZA"/>
          </a:p>
        </p:txBody>
      </p:sp>
      <p:sp>
        <p:nvSpPr>
          <p:cNvPr id="7" name="スライド番号プレースホルダー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6C400758-C9A0-4E4A-9E6E-C964898034F9}" type="slidenum">
              <a:rPr lang="en-ZA" smtClean="0"/>
              <a:t>‹#›</a:t>
            </a:fld>
            <a:endParaRPr lang="en-ZA"/>
          </a:p>
        </p:txBody>
      </p:sp>
    </p:spTree>
    <p:extLst>
      <p:ext uri="{BB962C8B-B14F-4D97-AF65-F5344CB8AC3E}">
        <p14:creationId xmlns:p14="http://schemas.microsoft.com/office/powerpoint/2010/main" val="223452044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lang="en-ZA"/>
          </a:p>
        </p:txBody>
      </p:sp>
      <p:sp>
        <p:nvSpPr>
          <p:cNvPr id="4" name="スライド番号プレースホルダー 3"/>
          <p:cNvSpPr>
            <a:spLocks noGrp="1"/>
          </p:cNvSpPr>
          <p:nvPr>
            <p:ph type="sldNum" sz="quarter" idx="10"/>
          </p:nvPr>
        </p:nvSpPr>
        <p:spPr/>
        <p:txBody>
          <a:bodyPr/>
          <a:lstStyle/>
          <a:p>
            <a:fld id="{72A7FBD7-60AB-40C5-8EE0-B5044BD680D0}" type="slidenum">
              <a:rPr lang="en-ZA" smtClean="0"/>
              <a:t>3</a:t>
            </a:fld>
            <a:endParaRPr lang="en-ZA"/>
          </a:p>
        </p:txBody>
      </p:sp>
    </p:spTree>
    <p:extLst>
      <p:ext uri="{BB962C8B-B14F-4D97-AF65-F5344CB8AC3E}">
        <p14:creationId xmlns:p14="http://schemas.microsoft.com/office/powerpoint/2010/main" val="147458226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30000"/>
              </a:spcBef>
              <a:defRPr sz="1200">
                <a:solidFill>
                  <a:schemeClr val="tx1"/>
                </a:solidFill>
                <a:latin typeface="Times New Roman" pitchFamily="18" charset="0"/>
              </a:defRPr>
            </a:lvl1pPr>
            <a:lvl2pPr marL="742950" indent="-285750" algn="l" eaLnBrk="0" hangingPunct="0">
              <a:spcBef>
                <a:spcPct val="30000"/>
              </a:spcBef>
              <a:defRPr sz="1200">
                <a:solidFill>
                  <a:schemeClr val="tx1"/>
                </a:solidFill>
                <a:latin typeface="Times New Roman" pitchFamily="18" charset="0"/>
              </a:defRPr>
            </a:lvl2pPr>
            <a:lvl3pPr marL="1143000" indent="-228600" algn="l" eaLnBrk="0" hangingPunct="0">
              <a:spcBef>
                <a:spcPct val="30000"/>
              </a:spcBef>
              <a:defRPr sz="1200">
                <a:solidFill>
                  <a:schemeClr val="tx1"/>
                </a:solidFill>
                <a:latin typeface="Times New Roman" pitchFamily="18" charset="0"/>
              </a:defRPr>
            </a:lvl3pPr>
            <a:lvl4pPr marL="1600200" indent="-228600" algn="l" eaLnBrk="0" hangingPunct="0">
              <a:spcBef>
                <a:spcPct val="30000"/>
              </a:spcBef>
              <a:defRPr sz="1200">
                <a:solidFill>
                  <a:schemeClr val="tx1"/>
                </a:solidFill>
                <a:latin typeface="Times New Roman" pitchFamily="18" charset="0"/>
              </a:defRPr>
            </a:lvl4pPr>
            <a:lvl5pPr marL="2057400" indent="-228600" algn="l" eaLnBrk="0" hangingPunct="0">
              <a:spcBef>
                <a:spcPct val="30000"/>
              </a:spcBef>
              <a:defRPr sz="1200">
                <a:solidFill>
                  <a:schemeClr val="tx1"/>
                </a:solidFill>
                <a:latin typeface="Times New Roman" pitchFamily="18" charset="0"/>
              </a:defRPr>
            </a:lvl5pPr>
            <a:lvl6pPr marL="2514600" indent="-228600" eaLnBrk="0" fontAlgn="base" hangingPunct="0">
              <a:spcBef>
                <a:spcPct val="30000"/>
              </a:spcBef>
              <a:spcAft>
                <a:spcPct val="0"/>
              </a:spcAft>
              <a:defRPr sz="1200">
                <a:solidFill>
                  <a:schemeClr val="tx1"/>
                </a:solidFill>
                <a:latin typeface="Times New Roman" pitchFamily="18" charset="0"/>
              </a:defRPr>
            </a:lvl6pPr>
            <a:lvl7pPr marL="2971800" indent="-228600" eaLnBrk="0" fontAlgn="base" hangingPunct="0">
              <a:spcBef>
                <a:spcPct val="30000"/>
              </a:spcBef>
              <a:spcAft>
                <a:spcPct val="0"/>
              </a:spcAft>
              <a:defRPr sz="1200">
                <a:solidFill>
                  <a:schemeClr val="tx1"/>
                </a:solidFill>
                <a:latin typeface="Times New Roman" pitchFamily="18" charset="0"/>
              </a:defRPr>
            </a:lvl7pPr>
            <a:lvl8pPr marL="3429000" indent="-228600" eaLnBrk="0" fontAlgn="base" hangingPunct="0">
              <a:spcBef>
                <a:spcPct val="30000"/>
              </a:spcBef>
              <a:spcAft>
                <a:spcPct val="0"/>
              </a:spcAft>
              <a:defRPr sz="1200">
                <a:solidFill>
                  <a:schemeClr val="tx1"/>
                </a:solidFill>
                <a:latin typeface="Times New Roman" pitchFamily="18" charset="0"/>
              </a:defRPr>
            </a:lvl8pPr>
            <a:lvl9pPr marL="3886200" indent="-228600" eaLnBrk="0" fontAlgn="base" hangingPunct="0">
              <a:spcBef>
                <a:spcPct val="30000"/>
              </a:spcBef>
              <a:spcAft>
                <a:spcPct val="0"/>
              </a:spcAft>
              <a:defRPr sz="1200">
                <a:solidFill>
                  <a:schemeClr val="tx1"/>
                </a:solidFill>
                <a:latin typeface="Times New Roman" pitchFamily="18" charset="0"/>
              </a:defRPr>
            </a:lvl9pPr>
          </a:lstStyle>
          <a:p>
            <a:pPr algn="r" eaLnBrk="1" hangingPunct="1">
              <a:spcBef>
                <a:spcPct val="0"/>
              </a:spcBef>
            </a:pPr>
            <a:fld id="{02D480CE-226A-4D71-8CB9-99271FAF6A33}" type="slidenum">
              <a:rPr lang="en-US" altLang="en-US"/>
              <a:pPr algn="r" eaLnBrk="1" hangingPunct="1">
                <a:spcBef>
                  <a:spcPct val="0"/>
                </a:spcBef>
              </a:pPr>
              <a:t>6</a:t>
            </a:fld>
            <a:endParaRPr lang="en-US" altLang="en-US"/>
          </a:p>
        </p:txBody>
      </p:sp>
      <p:sp>
        <p:nvSpPr>
          <p:cNvPr id="32771" name="Rectangle 2"/>
          <p:cNvSpPr>
            <a:spLocks noGrp="1" noRot="1" noChangeAspect="1" noChangeArrowheads="1" noTextEdit="1"/>
          </p:cNvSpPr>
          <p:nvPr>
            <p:ph type="sldImg"/>
          </p:nvPr>
        </p:nvSpPr>
        <p:spPr>
          <a:ln/>
        </p:spPr>
      </p:sp>
      <p:sp>
        <p:nvSpPr>
          <p:cNvPr id="32772" name="Rectangle 3"/>
          <p:cNvSpPr>
            <a:spLocks noGrp="1" noChangeArrowheads="1"/>
          </p:cNvSpPr>
          <p:nvPr>
            <p:ph type="body" idx="1"/>
          </p:nvPr>
        </p:nvSpPr>
        <p:spPr>
          <a:xfrm>
            <a:off x="685800" y="4344025"/>
            <a:ext cx="5486400" cy="4114488"/>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mtClean="0"/>
          </a:p>
        </p:txBody>
      </p:sp>
    </p:spTree>
    <p:extLst>
      <p:ext uri="{BB962C8B-B14F-4D97-AF65-F5344CB8AC3E}">
        <p14:creationId xmlns:p14="http://schemas.microsoft.com/office/powerpoint/2010/main" val="82273030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30000"/>
              </a:spcBef>
              <a:defRPr sz="1200">
                <a:solidFill>
                  <a:schemeClr val="tx1"/>
                </a:solidFill>
                <a:latin typeface="Times New Roman" pitchFamily="18" charset="0"/>
              </a:defRPr>
            </a:lvl1pPr>
            <a:lvl2pPr marL="742950" indent="-285750" algn="l" eaLnBrk="0" hangingPunct="0">
              <a:spcBef>
                <a:spcPct val="30000"/>
              </a:spcBef>
              <a:defRPr sz="1200">
                <a:solidFill>
                  <a:schemeClr val="tx1"/>
                </a:solidFill>
                <a:latin typeface="Times New Roman" pitchFamily="18" charset="0"/>
              </a:defRPr>
            </a:lvl2pPr>
            <a:lvl3pPr marL="1143000" indent="-228600" algn="l" eaLnBrk="0" hangingPunct="0">
              <a:spcBef>
                <a:spcPct val="30000"/>
              </a:spcBef>
              <a:defRPr sz="1200">
                <a:solidFill>
                  <a:schemeClr val="tx1"/>
                </a:solidFill>
                <a:latin typeface="Times New Roman" pitchFamily="18" charset="0"/>
              </a:defRPr>
            </a:lvl3pPr>
            <a:lvl4pPr marL="1600200" indent="-228600" algn="l" eaLnBrk="0" hangingPunct="0">
              <a:spcBef>
                <a:spcPct val="30000"/>
              </a:spcBef>
              <a:defRPr sz="1200">
                <a:solidFill>
                  <a:schemeClr val="tx1"/>
                </a:solidFill>
                <a:latin typeface="Times New Roman" pitchFamily="18" charset="0"/>
              </a:defRPr>
            </a:lvl4pPr>
            <a:lvl5pPr marL="2057400" indent="-228600" algn="l" eaLnBrk="0" hangingPunct="0">
              <a:spcBef>
                <a:spcPct val="30000"/>
              </a:spcBef>
              <a:defRPr sz="1200">
                <a:solidFill>
                  <a:schemeClr val="tx1"/>
                </a:solidFill>
                <a:latin typeface="Times New Roman" pitchFamily="18" charset="0"/>
              </a:defRPr>
            </a:lvl5pPr>
            <a:lvl6pPr marL="2514600" indent="-228600" eaLnBrk="0" fontAlgn="base" hangingPunct="0">
              <a:spcBef>
                <a:spcPct val="30000"/>
              </a:spcBef>
              <a:spcAft>
                <a:spcPct val="0"/>
              </a:spcAft>
              <a:defRPr sz="1200">
                <a:solidFill>
                  <a:schemeClr val="tx1"/>
                </a:solidFill>
                <a:latin typeface="Times New Roman" pitchFamily="18" charset="0"/>
              </a:defRPr>
            </a:lvl6pPr>
            <a:lvl7pPr marL="2971800" indent="-228600" eaLnBrk="0" fontAlgn="base" hangingPunct="0">
              <a:spcBef>
                <a:spcPct val="30000"/>
              </a:spcBef>
              <a:spcAft>
                <a:spcPct val="0"/>
              </a:spcAft>
              <a:defRPr sz="1200">
                <a:solidFill>
                  <a:schemeClr val="tx1"/>
                </a:solidFill>
                <a:latin typeface="Times New Roman" pitchFamily="18" charset="0"/>
              </a:defRPr>
            </a:lvl7pPr>
            <a:lvl8pPr marL="3429000" indent="-228600" eaLnBrk="0" fontAlgn="base" hangingPunct="0">
              <a:spcBef>
                <a:spcPct val="30000"/>
              </a:spcBef>
              <a:spcAft>
                <a:spcPct val="0"/>
              </a:spcAft>
              <a:defRPr sz="1200">
                <a:solidFill>
                  <a:schemeClr val="tx1"/>
                </a:solidFill>
                <a:latin typeface="Times New Roman" pitchFamily="18" charset="0"/>
              </a:defRPr>
            </a:lvl8pPr>
            <a:lvl9pPr marL="3886200" indent="-228600" eaLnBrk="0" fontAlgn="base" hangingPunct="0">
              <a:spcBef>
                <a:spcPct val="30000"/>
              </a:spcBef>
              <a:spcAft>
                <a:spcPct val="0"/>
              </a:spcAft>
              <a:defRPr sz="1200">
                <a:solidFill>
                  <a:schemeClr val="tx1"/>
                </a:solidFill>
                <a:latin typeface="Times New Roman" pitchFamily="18" charset="0"/>
              </a:defRPr>
            </a:lvl9pPr>
          </a:lstStyle>
          <a:p>
            <a:pPr algn="r" eaLnBrk="1" hangingPunct="1">
              <a:spcBef>
                <a:spcPct val="0"/>
              </a:spcBef>
            </a:pPr>
            <a:fld id="{124E9B2D-E3DE-4C8B-8978-87676F137062}" type="slidenum">
              <a:rPr lang="en-US" altLang="en-US"/>
              <a:pPr algn="r" eaLnBrk="1" hangingPunct="1">
                <a:spcBef>
                  <a:spcPct val="0"/>
                </a:spcBef>
              </a:pPr>
              <a:t>11</a:t>
            </a:fld>
            <a:endParaRPr lang="en-US" altLang="en-US"/>
          </a:p>
        </p:txBody>
      </p:sp>
      <p:sp>
        <p:nvSpPr>
          <p:cNvPr id="37891" name="Rectangle 2"/>
          <p:cNvSpPr>
            <a:spLocks noGrp="1" noRot="1" noChangeAspect="1" noChangeArrowheads="1" noTextEdit="1"/>
          </p:cNvSpPr>
          <p:nvPr>
            <p:ph type="sldImg"/>
          </p:nvPr>
        </p:nvSpPr>
        <p:spPr>
          <a:ln/>
        </p:spPr>
      </p:sp>
      <p:sp>
        <p:nvSpPr>
          <p:cNvPr id="37892" name="Rectangle 3"/>
          <p:cNvSpPr>
            <a:spLocks noGrp="1" noChangeArrowheads="1"/>
          </p:cNvSpPr>
          <p:nvPr>
            <p:ph type="body" idx="1"/>
          </p:nvPr>
        </p:nvSpPr>
        <p:spPr>
          <a:xfrm>
            <a:off x="685800" y="4344025"/>
            <a:ext cx="5486400" cy="4114488"/>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dirty="0" smtClean="0"/>
          </a:p>
        </p:txBody>
      </p:sp>
    </p:spTree>
    <p:extLst>
      <p:ext uri="{BB962C8B-B14F-4D97-AF65-F5344CB8AC3E}">
        <p14:creationId xmlns:p14="http://schemas.microsoft.com/office/powerpoint/2010/main" val="351622261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lgn="l" eaLnBrk="0" hangingPunct="0">
              <a:spcBef>
                <a:spcPct val="30000"/>
              </a:spcBef>
              <a:defRPr sz="1200">
                <a:solidFill>
                  <a:schemeClr val="tx1"/>
                </a:solidFill>
                <a:latin typeface="Times New Roman" pitchFamily="18" charset="0"/>
              </a:defRPr>
            </a:lvl1pPr>
            <a:lvl2pPr marL="742950" indent="-285750" algn="l" eaLnBrk="0" hangingPunct="0">
              <a:spcBef>
                <a:spcPct val="30000"/>
              </a:spcBef>
              <a:defRPr sz="1200">
                <a:solidFill>
                  <a:schemeClr val="tx1"/>
                </a:solidFill>
                <a:latin typeface="Times New Roman" pitchFamily="18" charset="0"/>
              </a:defRPr>
            </a:lvl2pPr>
            <a:lvl3pPr marL="1143000" indent="-228600" algn="l" eaLnBrk="0" hangingPunct="0">
              <a:spcBef>
                <a:spcPct val="30000"/>
              </a:spcBef>
              <a:defRPr sz="1200">
                <a:solidFill>
                  <a:schemeClr val="tx1"/>
                </a:solidFill>
                <a:latin typeface="Times New Roman" pitchFamily="18" charset="0"/>
              </a:defRPr>
            </a:lvl3pPr>
            <a:lvl4pPr marL="1600200" indent="-228600" algn="l" eaLnBrk="0" hangingPunct="0">
              <a:spcBef>
                <a:spcPct val="30000"/>
              </a:spcBef>
              <a:defRPr sz="1200">
                <a:solidFill>
                  <a:schemeClr val="tx1"/>
                </a:solidFill>
                <a:latin typeface="Times New Roman" pitchFamily="18" charset="0"/>
              </a:defRPr>
            </a:lvl4pPr>
            <a:lvl5pPr marL="2057400" indent="-228600" algn="l" eaLnBrk="0" hangingPunct="0">
              <a:spcBef>
                <a:spcPct val="30000"/>
              </a:spcBef>
              <a:defRPr sz="1200">
                <a:solidFill>
                  <a:schemeClr val="tx1"/>
                </a:solidFill>
                <a:latin typeface="Times New Roman" pitchFamily="18" charset="0"/>
              </a:defRPr>
            </a:lvl5pPr>
            <a:lvl6pPr marL="2514600" indent="-228600" eaLnBrk="0" fontAlgn="base" hangingPunct="0">
              <a:spcBef>
                <a:spcPct val="30000"/>
              </a:spcBef>
              <a:spcAft>
                <a:spcPct val="0"/>
              </a:spcAft>
              <a:defRPr sz="1200">
                <a:solidFill>
                  <a:schemeClr val="tx1"/>
                </a:solidFill>
                <a:latin typeface="Times New Roman" pitchFamily="18" charset="0"/>
              </a:defRPr>
            </a:lvl6pPr>
            <a:lvl7pPr marL="2971800" indent="-228600" eaLnBrk="0" fontAlgn="base" hangingPunct="0">
              <a:spcBef>
                <a:spcPct val="30000"/>
              </a:spcBef>
              <a:spcAft>
                <a:spcPct val="0"/>
              </a:spcAft>
              <a:defRPr sz="1200">
                <a:solidFill>
                  <a:schemeClr val="tx1"/>
                </a:solidFill>
                <a:latin typeface="Times New Roman" pitchFamily="18" charset="0"/>
              </a:defRPr>
            </a:lvl7pPr>
            <a:lvl8pPr marL="3429000" indent="-228600" eaLnBrk="0" fontAlgn="base" hangingPunct="0">
              <a:spcBef>
                <a:spcPct val="30000"/>
              </a:spcBef>
              <a:spcAft>
                <a:spcPct val="0"/>
              </a:spcAft>
              <a:defRPr sz="1200">
                <a:solidFill>
                  <a:schemeClr val="tx1"/>
                </a:solidFill>
                <a:latin typeface="Times New Roman" pitchFamily="18" charset="0"/>
              </a:defRPr>
            </a:lvl8pPr>
            <a:lvl9pPr marL="3886200" indent="-228600" eaLnBrk="0" fontAlgn="base" hangingPunct="0">
              <a:spcBef>
                <a:spcPct val="30000"/>
              </a:spcBef>
              <a:spcAft>
                <a:spcPct val="0"/>
              </a:spcAft>
              <a:defRPr sz="1200">
                <a:solidFill>
                  <a:schemeClr val="tx1"/>
                </a:solidFill>
                <a:latin typeface="Times New Roman" pitchFamily="18" charset="0"/>
              </a:defRPr>
            </a:lvl9pPr>
          </a:lstStyle>
          <a:p>
            <a:pPr algn="r" eaLnBrk="1" hangingPunct="1">
              <a:spcBef>
                <a:spcPct val="0"/>
              </a:spcBef>
            </a:pPr>
            <a:fld id="{FC0A3FAE-B546-4CA5-BF01-45F5C8C86D25}" type="slidenum">
              <a:rPr lang="en-US" altLang="en-US"/>
              <a:pPr algn="r" eaLnBrk="1" hangingPunct="1">
                <a:spcBef>
                  <a:spcPct val="0"/>
                </a:spcBef>
              </a:pPr>
              <a:t>12</a:t>
            </a:fld>
            <a:endParaRPr lang="en-US" altLang="en-US"/>
          </a:p>
        </p:txBody>
      </p:sp>
      <p:sp>
        <p:nvSpPr>
          <p:cNvPr id="39939" name="Rectangle 2"/>
          <p:cNvSpPr>
            <a:spLocks noGrp="1" noRot="1" noChangeAspect="1" noChangeArrowheads="1" noTextEdit="1"/>
          </p:cNvSpPr>
          <p:nvPr>
            <p:ph type="sldImg"/>
          </p:nvPr>
        </p:nvSpPr>
        <p:spPr>
          <a:ln/>
        </p:spPr>
      </p:sp>
      <p:sp>
        <p:nvSpPr>
          <p:cNvPr id="39940" name="Rectangle 3"/>
          <p:cNvSpPr>
            <a:spLocks noGrp="1" noChangeArrowheads="1"/>
          </p:cNvSpPr>
          <p:nvPr>
            <p:ph type="body" idx="1"/>
          </p:nvPr>
        </p:nvSpPr>
        <p:spPr>
          <a:xfrm>
            <a:off x="685800" y="4344025"/>
            <a:ext cx="5486400" cy="4114488"/>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sz="1000" dirty="0" smtClean="0"/>
          </a:p>
        </p:txBody>
      </p:sp>
    </p:spTree>
    <p:extLst>
      <p:ext uri="{BB962C8B-B14F-4D97-AF65-F5344CB8AC3E}">
        <p14:creationId xmlns:p14="http://schemas.microsoft.com/office/powerpoint/2010/main" val="147384709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p:spPr>
        <p:txBody>
          <a:bodyPr/>
          <a:lstStyle/>
          <a:p>
            <a:r>
              <a:rPr lang="ja-JP" altLang="en-US" smtClean="0"/>
              <a:t>マスター タイトルの書式設定</a:t>
            </a:r>
            <a:endParaRPr lang="en-ZA"/>
          </a:p>
        </p:txBody>
      </p:sp>
      <p:sp>
        <p:nvSpPr>
          <p:cNvPr id="3" name="サブタイトル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ja-JP" altLang="en-US" smtClean="0"/>
              <a:t>マスター サブタイトルの書式設定</a:t>
            </a:r>
            <a:endParaRPr lang="en-ZA"/>
          </a:p>
        </p:txBody>
      </p:sp>
      <p:sp>
        <p:nvSpPr>
          <p:cNvPr id="4" name="日付プレースホルダー 3"/>
          <p:cNvSpPr>
            <a:spLocks noGrp="1"/>
          </p:cNvSpPr>
          <p:nvPr>
            <p:ph type="dt" sz="half" idx="10"/>
          </p:nvPr>
        </p:nvSpPr>
        <p:spPr/>
        <p:txBody>
          <a:bodyPr/>
          <a:lstStyle/>
          <a:p>
            <a:fld id="{DD92A764-453F-456F-BDF8-C87E12216452}" type="datetimeFigureOut">
              <a:rPr lang="en-ZA" smtClean="0"/>
              <a:t>2016/01/30</a:t>
            </a:fld>
            <a:endParaRPr lang="en-ZA"/>
          </a:p>
        </p:txBody>
      </p:sp>
      <p:sp>
        <p:nvSpPr>
          <p:cNvPr id="5" name="フッター プレースホルダー 4"/>
          <p:cNvSpPr>
            <a:spLocks noGrp="1"/>
          </p:cNvSpPr>
          <p:nvPr>
            <p:ph type="ftr" sz="quarter" idx="11"/>
          </p:nvPr>
        </p:nvSpPr>
        <p:spPr/>
        <p:txBody>
          <a:bodyPr/>
          <a:lstStyle/>
          <a:p>
            <a:endParaRPr lang="en-ZA"/>
          </a:p>
        </p:txBody>
      </p:sp>
      <p:sp>
        <p:nvSpPr>
          <p:cNvPr id="6" name="スライド番号プレースホルダー 5"/>
          <p:cNvSpPr>
            <a:spLocks noGrp="1"/>
          </p:cNvSpPr>
          <p:nvPr>
            <p:ph type="sldNum" sz="quarter" idx="12"/>
          </p:nvPr>
        </p:nvSpPr>
        <p:spPr/>
        <p:txBody>
          <a:bodyPr/>
          <a:lstStyle/>
          <a:p>
            <a:fld id="{B3F5ED10-1936-41AB-9B06-A454E3AB8023}" type="slidenum">
              <a:rPr lang="en-ZA" smtClean="0"/>
              <a:t>‹#›</a:t>
            </a:fld>
            <a:endParaRPr lang="en-ZA"/>
          </a:p>
        </p:txBody>
      </p:sp>
    </p:spTree>
    <p:extLst>
      <p:ext uri="{BB962C8B-B14F-4D97-AF65-F5344CB8AC3E}">
        <p14:creationId xmlns:p14="http://schemas.microsoft.com/office/powerpoint/2010/main" val="91275045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マスター タイトルの書式設定</a:t>
            </a:r>
            <a:endParaRPr lang="en-ZA"/>
          </a:p>
        </p:txBody>
      </p:sp>
      <p:sp>
        <p:nvSpPr>
          <p:cNvPr id="3" name="縦書きテキスト プレースホルダー 2"/>
          <p:cNvSpPr>
            <a:spLocks noGrp="1"/>
          </p:cNvSpPr>
          <p:nvPr>
            <p:ph type="body" orient="vert" idx="1"/>
          </p:nvPr>
        </p:nvSpPr>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ZA"/>
          </a:p>
        </p:txBody>
      </p:sp>
      <p:sp>
        <p:nvSpPr>
          <p:cNvPr id="4" name="日付プレースホルダー 3"/>
          <p:cNvSpPr>
            <a:spLocks noGrp="1"/>
          </p:cNvSpPr>
          <p:nvPr>
            <p:ph type="dt" sz="half" idx="10"/>
          </p:nvPr>
        </p:nvSpPr>
        <p:spPr/>
        <p:txBody>
          <a:bodyPr/>
          <a:lstStyle/>
          <a:p>
            <a:fld id="{DD92A764-453F-456F-BDF8-C87E12216452}" type="datetimeFigureOut">
              <a:rPr lang="en-ZA" smtClean="0"/>
              <a:t>2016/01/30</a:t>
            </a:fld>
            <a:endParaRPr lang="en-ZA"/>
          </a:p>
        </p:txBody>
      </p:sp>
      <p:sp>
        <p:nvSpPr>
          <p:cNvPr id="5" name="フッター プレースホルダー 4"/>
          <p:cNvSpPr>
            <a:spLocks noGrp="1"/>
          </p:cNvSpPr>
          <p:nvPr>
            <p:ph type="ftr" sz="quarter" idx="11"/>
          </p:nvPr>
        </p:nvSpPr>
        <p:spPr/>
        <p:txBody>
          <a:bodyPr/>
          <a:lstStyle/>
          <a:p>
            <a:endParaRPr lang="en-ZA"/>
          </a:p>
        </p:txBody>
      </p:sp>
      <p:sp>
        <p:nvSpPr>
          <p:cNvPr id="6" name="スライド番号プレースホルダー 5"/>
          <p:cNvSpPr>
            <a:spLocks noGrp="1"/>
          </p:cNvSpPr>
          <p:nvPr>
            <p:ph type="sldNum" sz="quarter" idx="12"/>
          </p:nvPr>
        </p:nvSpPr>
        <p:spPr/>
        <p:txBody>
          <a:bodyPr/>
          <a:lstStyle/>
          <a:p>
            <a:fld id="{B3F5ED10-1936-41AB-9B06-A454E3AB8023}" type="slidenum">
              <a:rPr lang="en-ZA" smtClean="0"/>
              <a:t>‹#›</a:t>
            </a:fld>
            <a:endParaRPr lang="en-ZA"/>
          </a:p>
        </p:txBody>
      </p:sp>
    </p:spTree>
    <p:extLst>
      <p:ext uri="{BB962C8B-B14F-4D97-AF65-F5344CB8AC3E}">
        <p14:creationId xmlns:p14="http://schemas.microsoft.com/office/powerpoint/2010/main" val="402981802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p:spPr>
        <p:txBody>
          <a:bodyPr vert="eaVert"/>
          <a:lstStyle/>
          <a:p>
            <a:r>
              <a:rPr lang="ja-JP" altLang="en-US" smtClean="0"/>
              <a:t>マスター タイトルの書式設定</a:t>
            </a:r>
            <a:endParaRPr lang="en-ZA"/>
          </a:p>
        </p:txBody>
      </p:sp>
      <p:sp>
        <p:nvSpPr>
          <p:cNvPr id="3" name="縦書きテキスト プレースホルダー 2"/>
          <p:cNvSpPr>
            <a:spLocks noGrp="1"/>
          </p:cNvSpPr>
          <p:nvPr>
            <p:ph type="body" orient="vert" idx="1"/>
          </p:nvPr>
        </p:nvSpPr>
        <p:spPr>
          <a:xfrm>
            <a:off x="457200" y="274638"/>
            <a:ext cx="6019800" cy="5851525"/>
          </a:xfrm>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ZA"/>
          </a:p>
        </p:txBody>
      </p:sp>
      <p:sp>
        <p:nvSpPr>
          <p:cNvPr id="4" name="日付プレースホルダー 3"/>
          <p:cNvSpPr>
            <a:spLocks noGrp="1"/>
          </p:cNvSpPr>
          <p:nvPr>
            <p:ph type="dt" sz="half" idx="10"/>
          </p:nvPr>
        </p:nvSpPr>
        <p:spPr/>
        <p:txBody>
          <a:bodyPr/>
          <a:lstStyle/>
          <a:p>
            <a:fld id="{DD92A764-453F-456F-BDF8-C87E12216452}" type="datetimeFigureOut">
              <a:rPr lang="en-ZA" smtClean="0"/>
              <a:t>2016/01/30</a:t>
            </a:fld>
            <a:endParaRPr lang="en-ZA"/>
          </a:p>
        </p:txBody>
      </p:sp>
      <p:sp>
        <p:nvSpPr>
          <p:cNvPr id="5" name="フッター プレースホルダー 4"/>
          <p:cNvSpPr>
            <a:spLocks noGrp="1"/>
          </p:cNvSpPr>
          <p:nvPr>
            <p:ph type="ftr" sz="quarter" idx="11"/>
          </p:nvPr>
        </p:nvSpPr>
        <p:spPr/>
        <p:txBody>
          <a:bodyPr/>
          <a:lstStyle/>
          <a:p>
            <a:endParaRPr lang="en-ZA"/>
          </a:p>
        </p:txBody>
      </p:sp>
      <p:sp>
        <p:nvSpPr>
          <p:cNvPr id="6" name="スライド番号プレースホルダー 5"/>
          <p:cNvSpPr>
            <a:spLocks noGrp="1"/>
          </p:cNvSpPr>
          <p:nvPr>
            <p:ph type="sldNum" sz="quarter" idx="12"/>
          </p:nvPr>
        </p:nvSpPr>
        <p:spPr/>
        <p:txBody>
          <a:bodyPr/>
          <a:lstStyle/>
          <a:p>
            <a:fld id="{B3F5ED10-1936-41AB-9B06-A454E3AB8023}" type="slidenum">
              <a:rPr lang="en-ZA" smtClean="0"/>
              <a:t>‹#›</a:t>
            </a:fld>
            <a:endParaRPr lang="en-ZA"/>
          </a:p>
        </p:txBody>
      </p:sp>
    </p:spTree>
    <p:extLst>
      <p:ext uri="{BB962C8B-B14F-4D97-AF65-F5344CB8AC3E}">
        <p14:creationId xmlns:p14="http://schemas.microsoft.com/office/powerpoint/2010/main" val="277856110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TwoObj">
  <p:cSld name="Title, Text, and 2 Content">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7772400" cy="762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14300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quarter" idx="2"/>
          </p:nvPr>
        </p:nvSpPr>
        <p:spPr>
          <a:xfrm>
            <a:off x="4419600" y="1143000"/>
            <a:ext cx="3810000" cy="1981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Content Placeholder 4"/>
          <p:cNvSpPr>
            <a:spLocks noGrp="1"/>
          </p:cNvSpPr>
          <p:nvPr>
            <p:ph sz="quarter" idx="3"/>
          </p:nvPr>
        </p:nvSpPr>
        <p:spPr>
          <a:xfrm>
            <a:off x="4419600" y="3276600"/>
            <a:ext cx="3810000" cy="1981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7"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8" name="Rectangle 6"/>
          <p:cNvSpPr>
            <a:spLocks noGrp="1" noChangeArrowheads="1"/>
          </p:cNvSpPr>
          <p:nvPr>
            <p:ph type="sldNum" sz="quarter" idx="12"/>
          </p:nvPr>
        </p:nvSpPr>
        <p:spPr>
          <a:ln/>
        </p:spPr>
        <p:txBody>
          <a:bodyPr/>
          <a:lstStyle>
            <a:lvl1pPr>
              <a:defRPr/>
            </a:lvl1pPr>
          </a:lstStyle>
          <a:p>
            <a:pPr>
              <a:defRPr/>
            </a:pPr>
            <a:fld id="{CA885021-6074-4D33-AA5B-98EABB629DDA}" type="slidenum">
              <a:rPr lang="en-US" altLang="en-US"/>
              <a:pPr>
                <a:defRPr/>
              </a:pPr>
              <a:t>‹#›</a:t>
            </a:fld>
            <a:endParaRPr lang="en-US" altLang="en-US"/>
          </a:p>
        </p:txBody>
      </p:sp>
    </p:spTree>
    <p:extLst>
      <p:ext uri="{BB962C8B-B14F-4D97-AF65-F5344CB8AC3E}">
        <p14:creationId xmlns:p14="http://schemas.microsoft.com/office/powerpoint/2010/main" val="322452326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7772400" cy="762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14300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419600" y="1143000"/>
            <a:ext cx="3810000" cy="41148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lt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ltLang="en-US"/>
          </a:p>
        </p:txBody>
      </p:sp>
      <p:sp>
        <p:nvSpPr>
          <p:cNvPr id="7" name="Rectangle 6"/>
          <p:cNvSpPr>
            <a:spLocks noGrp="1" noChangeArrowheads="1"/>
          </p:cNvSpPr>
          <p:nvPr>
            <p:ph type="sldNum" sz="quarter" idx="12"/>
          </p:nvPr>
        </p:nvSpPr>
        <p:spPr>
          <a:ln/>
        </p:spPr>
        <p:txBody>
          <a:bodyPr/>
          <a:lstStyle>
            <a:lvl1pPr>
              <a:defRPr/>
            </a:lvl1pPr>
          </a:lstStyle>
          <a:p>
            <a:pPr>
              <a:defRPr/>
            </a:pPr>
            <a:fld id="{622BAC08-AC08-4A0A-85C0-C3648DD94571}" type="slidenum">
              <a:rPr lang="en-US" altLang="en-US"/>
              <a:pPr>
                <a:defRPr/>
              </a:pPr>
              <a:t>‹#›</a:t>
            </a:fld>
            <a:endParaRPr lang="en-US" altLang="en-US"/>
          </a:p>
        </p:txBody>
      </p:sp>
    </p:spTree>
    <p:extLst>
      <p:ext uri="{BB962C8B-B14F-4D97-AF65-F5344CB8AC3E}">
        <p14:creationId xmlns:p14="http://schemas.microsoft.com/office/powerpoint/2010/main" val="52550038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マスター タイトルの書式設定</a:t>
            </a:r>
            <a:endParaRPr lang="en-ZA"/>
          </a:p>
        </p:txBody>
      </p:sp>
      <p:sp>
        <p:nvSpPr>
          <p:cNvPr id="3" name="コンテンツ プレースホルダー 2"/>
          <p:cNvSpPr>
            <a:spLocks noGrp="1"/>
          </p:cNvSpPr>
          <p:nvPr>
            <p:ph idx="1"/>
          </p:nvPr>
        </p:nvSpPr>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ZA"/>
          </a:p>
        </p:txBody>
      </p:sp>
      <p:sp>
        <p:nvSpPr>
          <p:cNvPr id="4" name="日付プレースホルダー 3"/>
          <p:cNvSpPr>
            <a:spLocks noGrp="1"/>
          </p:cNvSpPr>
          <p:nvPr>
            <p:ph type="dt" sz="half" idx="10"/>
          </p:nvPr>
        </p:nvSpPr>
        <p:spPr/>
        <p:txBody>
          <a:bodyPr/>
          <a:lstStyle/>
          <a:p>
            <a:fld id="{DD92A764-453F-456F-BDF8-C87E12216452}" type="datetimeFigureOut">
              <a:rPr lang="en-ZA" smtClean="0"/>
              <a:t>2016/01/30</a:t>
            </a:fld>
            <a:endParaRPr lang="en-ZA"/>
          </a:p>
        </p:txBody>
      </p:sp>
      <p:sp>
        <p:nvSpPr>
          <p:cNvPr id="5" name="フッター プレースホルダー 4"/>
          <p:cNvSpPr>
            <a:spLocks noGrp="1"/>
          </p:cNvSpPr>
          <p:nvPr>
            <p:ph type="ftr" sz="quarter" idx="11"/>
          </p:nvPr>
        </p:nvSpPr>
        <p:spPr/>
        <p:txBody>
          <a:bodyPr/>
          <a:lstStyle/>
          <a:p>
            <a:endParaRPr lang="en-ZA"/>
          </a:p>
        </p:txBody>
      </p:sp>
      <p:sp>
        <p:nvSpPr>
          <p:cNvPr id="6" name="スライド番号プレースホルダー 5"/>
          <p:cNvSpPr>
            <a:spLocks noGrp="1"/>
          </p:cNvSpPr>
          <p:nvPr>
            <p:ph type="sldNum" sz="quarter" idx="12"/>
          </p:nvPr>
        </p:nvSpPr>
        <p:spPr/>
        <p:txBody>
          <a:bodyPr/>
          <a:lstStyle/>
          <a:p>
            <a:fld id="{B3F5ED10-1936-41AB-9B06-A454E3AB8023}" type="slidenum">
              <a:rPr lang="en-ZA" smtClean="0"/>
              <a:t>‹#›</a:t>
            </a:fld>
            <a:endParaRPr lang="en-ZA"/>
          </a:p>
        </p:txBody>
      </p:sp>
    </p:spTree>
    <p:extLst>
      <p:ext uri="{BB962C8B-B14F-4D97-AF65-F5344CB8AC3E}">
        <p14:creationId xmlns:p14="http://schemas.microsoft.com/office/powerpoint/2010/main" val="387752077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p:spPr>
        <p:txBody>
          <a:bodyPr anchor="t"/>
          <a:lstStyle>
            <a:lvl1pPr algn="l">
              <a:defRPr sz="4000" b="1" cap="all"/>
            </a:lvl1pPr>
          </a:lstStyle>
          <a:p>
            <a:r>
              <a:rPr lang="ja-JP" altLang="en-US" smtClean="0"/>
              <a:t>マスター タイトルの書式設定</a:t>
            </a:r>
            <a:endParaRPr lang="en-ZA"/>
          </a:p>
        </p:txBody>
      </p:sp>
      <p:sp>
        <p:nvSpPr>
          <p:cNvPr id="3" name="テキスト プレースホルダー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ja-JP" altLang="en-US" smtClean="0"/>
              <a:t>マスター テキストの書式設定</a:t>
            </a:r>
          </a:p>
        </p:txBody>
      </p:sp>
      <p:sp>
        <p:nvSpPr>
          <p:cNvPr id="4" name="日付プレースホルダー 3"/>
          <p:cNvSpPr>
            <a:spLocks noGrp="1"/>
          </p:cNvSpPr>
          <p:nvPr>
            <p:ph type="dt" sz="half" idx="10"/>
          </p:nvPr>
        </p:nvSpPr>
        <p:spPr/>
        <p:txBody>
          <a:bodyPr/>
          <a:lstStyle/>
          <a:p>
            <a:fld id="{DD92A764-453F-456F-BDF8-C87E12216452}" type="datetimeFigureOut">
              <a:rPr lang="en-ZA" smtClean="0"/>
              <a:t>2016/01/30</a:t>
            </a:fld>
            <a:endParaRPr lang="en-ZA"/>
          </a:p>
        </p:txBody>
      </p:sp>
      <p:sp>
        <p:nvSpPr>
          <p:cNvPr id="5" name="フッター プレースホルダー 4"/>
          <p:cNvSpPr>
            <a:spLocks noGrp="1"/>
          </p:cNvSpPr>
          <p:nvPr>
            <p:ph type="ftr" sz="quarter" idx="11"/>
          </p:nvPr>
        </p:nvSpPr>
        <p:spPr/>
        <p:txBody>
          <a:bodyPr/>
          <a:lstStyle/>
          <a:p>
            <a:endParaRPr lang="en-ZA"/>
          </a:p>
        </p:txBody>
      </p:sp>
      <p:sp>
        <p:nvSpPr>
          <p:cNvPr id="6" name="スライド番号プレースホルダー 5"/>
          <p:cNvSpPr>
            <a:spLocks noGrp="1"/>
          </p:cNvSpPr>
          <p:nvPr>
            <p:ph type="sldNum" sz="quarter" idx="12"/>
          </p:nvPr>
        </p:nvSpPr>
        <p:spPr/>
        <p:txBody>
          <a:bodyPr/>
          <a:lstStyle/>
          <a:p>
            <a:fld id="{B3F5ED10-1936-41AB-9B06-A454E3AB8023}" type="slidenum">
              <a:rPr lang="en-ZA" smtClean="0"/>
              <a:t>‹#›</a:t>
            </a:fld>
            <a:endParaRPr lang="en-ZA"/>
          </a:p>
        </p:txBody>
      </p:sp>
    </p:spTree>
    <p:extLst>
      <p:ext uri="{BB962C8B-B14F-4D97-AF65-F5344CB8AC3E}">
        <p14:creationId xmlns:p14="http://schemas.microsoft.com/office/powerpoint/2010/main" val="3950104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マスター タイトルの書式設定</a:t>
            </a:r>
            <a:endParaRPr lang="en-ZA"/>
          </a:p>
        </p:txBody>
      </p:sp>
      <p:sp>
        <p:nvSpPr>
          <p:cNvPr id="3" name="コンテンツ プレースホルダー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ZA"/>
          </a:p>
        </p:txBody>
      </p:sp>
      <p:sp>
        <p:nvSpPr>
          <p:cNvPr id="4" name="コンテンツ プレースホルダー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ZA"/>
          </a:p>
        </p:txBody>
      </p:sp>
      <p:sp>
        <p:nvSpPr>
          <p:cNvPr id="5" name="日付プレースホルダー 4"/>
          <p:cNvSpPr>
            <a:spLocks noGrp="1"/>
          </p:cNvSpPr>
          <p:nvPr>
            <p:ph type="dt" sz="half" idx="10"/>
          </p:nvPr>
        </p:nvSpPr>
        <p:spPr/>
        <p:txBody>
          <a:bodyPr/>
          <a:lstStyle/>
          <a:p>
            <a:fld id="{DD92A764-453F-456F-BDF8-C87E12216452}" type="datetimeFigureOut">
              <a:rPr lang="en-ZA" smtClean="0"/>
              <a:t>2016/01/30</a:t>
            </a:fld>
            <a:endParaRPr lang="en-ZA"/>
          </a:p>
        </p:txBody>
      </p:sp>
      <p:sp>
        <p:nvSpPr>
          <p:cNvPr id="6" name="フッター プレースホルダー 5"/>
          <p:cNvSpPr>
            <a:spLocks noGrp="1"/>
          </p:cNvSpPr>
          <p:nvPr>
            <p:ph type="ftr" sz="quarter" idx="11"/>
          </p:nvPr>
        </p:nvSpPr>
        <p:spPr/>
        <p:txBody>
          <a:bodyPr/>
          <a:lstStyle/>
          <a:p>
            <a:endParaRPr lang="en-ZA"/>
          </a:p>
        </p:txBody>
      </p:sp>
      <p:sp>
        <p:nvSpPr>
          <p:cNvPr id="7" name="スライド番号プレースホルダー 6"/>
          <p:cNvSpPr>
            <a:spLocks noGrp="1"/>
          </p:cNvSpPr>
          <p:nvPr>
            <p:ph type="sldNum" sz="quarter" idx="12"/>
          </p:nvPr>
        </p:nvSpPr>
        <p:spPr/>
        <p:txBody>
          <a:bodyPr/>
          <a:lstStyle/>
          <a:p>
            <a:fld id="{B3F5ED10-1936-41AB-9B06-A454E3AB8023}" type="slidenum">
              <a:rPr lang="en-ZA" smtClean="0"/>
              <a:t>‹#›</a:t>
            </a:fld>
            <a:endParaRPr lang="en-ZA"/>
          </a:p>
        </p:txBody>
      </p:sp>
    </p:spTree>
    <p:extLst>
      <p:ext uri="{BB962C8B-B14F-4D97-AF65-F5344CB8AC3E}">
        <p14:creationId xmlns:p14="http://schemas.microsoft.com/office/powerpoint/2010/main" val="31663082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lang="ja-JP" altLang="en-US" smtClean="0"/>
              <a:t>マスター タイトルの書式設定</a:t>
            </a:r>
            <a:endParaRPr lang="en-ZA"/>
          </a:p>
        </p:txBody>
      </p:sp>
      <p:sp>
        <p:nvSpPr>
          <p:cNvPr id="3" name="テキスト プレースホルダー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4" name="コンテンツ プレースホルダー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ZA"/>
          </a:p>
        </p:txBody>
      </p:sp>
      <p:sp>
        <p:nvSpPr>
          <p:cNvPr id="5" name="テキスト プレースホルダー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6" name="コンテンツ プレースホルダー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ZA"/>
          </a:p>
        </p:txBody>
      </p:sp>
      <p:sp>
        <p:nvSpPr>
          <p:cNvPr id="7" name="日付プレースホルダー 6"/>
          <p:cNvSpPr>
            <a:spLocks noGrp="1"/>
          </p:cNvSpPr>
          <p:nvPr>
            <p:ph type="dt" sz="half" idx="10"/>
          </p:nvPr>
        </p:nvSpPr>
        <p:spPr/>
        <p:txBody>
          <a:bodyPr/>
          <a:lstStyle/>
          <a:p>
            <a:fld id="{DD92A764-453F-456F-BDF8-C87E12216452}" type="datetimeFigureOut">
              <a:rPr lang="en-ZA" smtClean="0"/>
              <a:t>2016/01/30</a:t>
            </a:fld>
            <a:endParaRPr lang="en-ZA"/>
          </a:p>
        </p:txBody>
      </p:sp>
      <p:sp>
        <p:nvSpPr>
          <p:cNvPr id="8" name="フッター プレースホルダー 7"/>
          <p:cNvSpPr>
            <a:spLocks noGrp="1"/>
          </p:cNvSpPr>
          <p:nvPr>
            <p:ph type="ftr" sz="quarter" idx="11"/>
          </p:nvPr>
        </p:nvSpPr>
        <p:spPr/>
        <p:txBody>
          <a:bodyPr/>
          <a:lstStyle/>
          <a:p>
            <a:endParaRPr lang="en-ZA"/>
          </a:p>
        </p:txBody>
      </p:sp>
      <p:sp>
        <p:nvSpPr>
          <p:cNvPr id="9" name="スライド番号プレースホルダー 8"/>
          <p:cNvSpPr>
            <a:spLocks noGrp="1"/>
          </p:cNvSpPr>
          <p:nvPr>
            <p:ph type="sldNum" sz="quarter" idx="12"/>
          </p:nvPr>
        </p:nvSpPr>
        <p:spPr/>
        <p:txBody>
          <a:bodyPr/>
          <a:lstStyle/>
          <a:p>
            <a:fld id="{B3F5ED10-1936-41AB-9B06-A454E3AB8023}" type="slidenum">
              <a:rPr lang="en-ZA" smtClean="0"/>
              <a:t>‹#›</a:t>
            </a:fld>
            <a:endParaRPr lang="en-ZA"/>
          </a:p>
        </p:txBody>
      </p:sp>
    </p:spTree>
    <p:extLst>
      <p:ext uri="{BB962C8B-B14F-4D97-AF65-F5344CB8AC3E}">
        <p14:creationId xmlns:p14="http://schemas.microsoft.com/office/powerpoint/2010/main" val="4205280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lang="ja-JP" altLang="en-US" smtClean="0"/>
              <a:t>マスター タイトルの書式設定</a:t>
            </a:r>
            <a:endParaRPr lang="en-ZA"/>
          </a:p>
        </p:txBody>
      </p:sp>
      <p:sp>
        <p:nvSpPr>
          <p:cNvPr id="3" name="日付プレースホルダー 2"/>
          <p:cNvSpPr>
            <a:spLocks noGrp="1"/>
          </p:cNvSpPr>
          <p:nvPr>
            <p:ph type="dt" sz="half" idx="10"/>
          </p:nvPr>
        </p:nvSpPr>
        <p:spPr/>
        <p:txBody>
          <a:bodyPr/>
          <a:lstStyle/>
          <a:p>
            <a:fld id="{DD92A764-453F-456F-BDF8-C87E12216452}" type="datetimeFigureOut">
              <a:rPr lang="en-ZA" smtClean="0"/>
              <a:t>2016/01/30</a:t>
            </a:fld>
            <a:endParaRPr lang="en-ZA"/>
          </a:p>
        </p:txBody>
      </p:sp>
      <p:sp>
        <p:nvSpPr>
          <p:cNvPr id="4" name="フッター プレースホルダー 3"/>
          <p:cNvSpPr>
            <a:spLocks noGrp="1"/>
          </p:cNvSpPr>
          <p:nvPr>
            <p:ph type="ftr" sz="quarter" idx="11"/>
          </p:nvPr>
        </p:nvSpPr>
        <p:spPr/>
        <p:txBody>
          <a:bodyPr/>
          <a:lstStyle/>
          <a:p>
            <a:endParaRPr lang="en-ZA"/>
          </a:p>
        </p:txBody>
      </p:sp>
      <p:sp>
        <p:nvSpPr>
          <p:cNvPr id="5" name="スライド番号プレースホルダー 4"/>
          <p:cNvSpPr>
            <a:spLocks noGrp="1"/>
          </p:cNvSpPr>
          <p:nvPr>
            <p:ph type="sldNum" sz="quarter" idx="12"/>
          </p:nvPr>
        </p:nvSpPr>
        <p:spPr/>
        <p:txBody>
          <a:bodyPr/>
          <a:lstStyle/>
          <a:p>
            <a:fld id="{B3F5ED10-1936-41AB-9B06-A454E3AB8023}" type="slidenum">
              <a:rPr lang="en-ZA" smtClean="0"/>
              <a:t>‹#›</a:t>
            </a:fld>
            <a:endParaRPr lang="en-ZA"/>
          </a:p>
        </p:txBody>
      </p:sp>
    </p:spTree>
    <p:extLst>
      <p:ext uri="{BB962C8B-B14F-4D97-AF65-F5344CB8AC3E}">
        <p14:creationId xmlns:p14="http://schemas.microsoft.com/office/powerpoint/2010/main" val="224083941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DD92A764-453F-456F-BDF8-C87E12216452}" type="datetimeFigureOut">
              <a:rPr lang="en-ZA" smtClean="0"/>
              <a:t>2016/01/30</a:t>
            </a:fld>
            <a:endParaRPr lang="en-ZA"/>
          </a:p>
        </p:txBody>
      </p:sp>
      <p:sp>
        <p:nvSpPr>
          <p:cNvPr id="3" name="フッター プレースホルダー 2"/>
          <p:cNvSpPr>
            <a:spLocks noGrp="1"/>
          </p:cNvSpPr>
          <p:nvPr>
            <p:ph type="ftr" sz="quarter" idx="11"/>
          </p:nvPr>
        </p:nvSpPr>
        <p:spPr/>
        <p:txBody>
          <a:bodyPr/>
          <a:lstStyle/>
          <a:p>
            <a:endParaRPr lang="en-ZA"/>
          </a:p>
        </p:txBody>
      </p:sp>
      <p:sp>
        <p:nvSpPr>
          <p:cNvPr id="4" name="スライド番号プレースホルダー 3"/>
          <p:cNvSpPr>
            <a:spLocks noGrp="1"/>
          </p:cNvSpPr>
          <p:nvPr>
            <p:ph type="sldNum" sz="quarter" idx="12"/>
          </p:nvPr>
        </p:nvSpPr>
        <p:spPr/>
        <p:txBody>
          <a:bodyPr/>
          <a:lstStyle/>
          <a:p>
            <a:fld id="{B3F5ED10-1936-41AB-9B06-A454E3AB8023}" type="slidenum">
              <a:rPr lang="en-ZA" smtClean="0"/>
              <a:t>‹#›</a:t>
            </a:fld>
            <a:endParaRPr lang="en-ZA"/>
          </a:p>
        </p:txBody>
      </p:sp>
    </p:spTree>
    <p:extLst>
      <p:ext uri="{BB962C8B-B14F-4D97-AF65-F5344CB8AC3E}">
        <p14:creationId xmlns:p14="http://schemas.microsoft.com/office/powerpoint/2010/main" val="267811718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p:spPr>
        <p:txBody>
          <a:bodyPr anchor="b"/>
          <a:lstStyle>
            <a:lvl1pPr algn="l">
              <a:defRPr sz="2000" b="1"/>
            </a:lvl1pPr>
          </a:lstStyle>
          <a:p>
            <a:r>
              <a:rPr lang="ja-JP" altLang="en-US" smtClean="0"/>
              <a:t>マスター タイトルの書式設定</a:t>
            </a:r>
            <a:endParaRPr lang="en-ZA"/>
          </a:p>
        </p:txBody>
      </p:sp>
      <p:sp>
        <p:nvSpPr>
          <p:cNvPr id="3" name="コンテンツ プレースホルダー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ZA"/>
          </a:p>
        </p:txBody>
      </p:sp>
      <p:sp>
        <p:nvSpPr>
          <p:cNvPr id="4" name="テキスト プレースホルダー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
        <p:nvSpPr>
          <p:cNvPr id="5" name="日付プレースホルダー 4"/>
          <p:cNvSpPr>
            <a:spLocks noGrp="1"/>
          </p:cNvSpPr>
          <p:nvPr>
            <p:ph type="dt" sz="half" idx="10"/>
          </p:nvPr>
        </p:nvSpPr>
        <p:spPr/>
        <p:txBody>
          <a:bodyPr/>
          <a:lstStyle/>
          <a:p>
            <a:fld id="{DD92A764-453F-456F-BDF8-C87E12216452}" type="datetimeFigureOut">
              <a:rPr lang="en-ZA" smtClean="0"/>
              <a:t>2016/01/30</a:t>
            </a:fld>
            <a:endParaRPr lang="en-ZA"/>
          </a:p>
        </p:txBody>
      </p:sp>
      <p:sp>
        <p:nvSpPr>
          <p:cNvPr id="6" name="フッター プレースホルダー 5"/>
          <p:cNvSpPr>
            <a:spLocks noGrp="1"/>
          </p:cNvSpPr>
          <p:nvPr>
            <p:ph type="ftr" sz="quarter" idx="11"/>
          </p:nvPr>
        </p:nvSpPr>
        <p:spPr/>
        <p:txBody>
          <a:bodyPr/>
          <a:lstStyle/>
          <a:p>
            <a:endParaRPr lang="en-ZA"/>
          </a:p>
        </p:txBody>
      </p:sp>
      <p:sp>
        <p:nvSpPr>
          <p:cNvPr id="7" name="スライド番号プレースホルダー 6"/>
          <p:cNvSpPr>
            <a:spLocks noGrp="1"/>
          </p:cNvSpPr>
          <p:nvPr>
            <p:ph type="sldNum" sz="quarter" idx="12"/>
          </p:nvPr>
        </p:nvSpPr>
        <p:spPr/>
        <p:txBody>
          <a:bodyPr/>
          <a:lstStyle/>
          <a:p>
            <a:fld id="{B3F5ED10-1936-41AB-9B06-A454E3AB8023}" type="slidenum">
              <a:rPr lang="en-ZA" smtClean="0"/>
              <a:t>‹#›</a:t>
            </a:fld>
            <a:endParaRPr lang="en-ZA"/>
          </a:p>
        </p:txBody>
      </p:sp>
    </p:spTree>
    <p:extLst>
      <p:ext uri="{BB962C8B-B14F-4D97-AF65-F5344CB8AC3E}">
        <p14:creationId xmlns:p14="http://schemas.microsoft.com/office/powerpoint/2010/main" val="121184805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p:spPr>
        <p:txBody>
          <a:bodyPr anchor="b"/>
          <a:lstStyle>
            <a:lvl1pPr algn="l">
              <a:defRPr sz="2000" b="1"/>
            </a:lvl1pPr>
          </a:lstStyle>
          <a:p>
            <a:r>
              <a:rPr lang="ja-JP" altLang="en-US" smtClean="0"/>
              <a:t>マスター タイトルの書式設定</a:t>
            </a:r>
            <a:endParaRPr lang="en-ZA"/>
          </a:p>
        </p:txBody>
      </p:sp>
      <p:sp>
        <p:nvSpPr>
          <p:cNvPr id="3" name="図プレースホルダー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ZA"/>
          </a:p>
        </p:txBody>
      </p:sp>
      <p:sp>
        <p:nvSpPr>
          <p:cNvPr id="4" name="テキスト プレースホルダー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ja-JP" altLang="en-US" smtClean="0"/>
              <a:t>マスター テキストの書式設定</a:t>
            </a:r>
          </a:p>
        </p:txBody>
      </p:sp>
      <p:sp>
        <p:nvSpPr>
          <p:cNvPr id="5" name="日付プレースホルダー 4"/>
          <p:cNvSpPr>
            <a:spLocks noGrp="1"/>
          </p:cNvSpPr>
          <p:nvPr>
            <p:ph type="dt" sz="half" idx="10"/>
          </p:nvPr>
        </p:nvSpPr>
        <p:spPr/>
        <p:txBody>
          <a:bodyPr/>
          <a:lstStyle/>
          <a:p>
            <a:fld id="{DD92A764-453F-456F-BDF8-C87E12216452}" type="datetimeFigureOut">
              <a:rPr lang="en-ZA" smtClean="0"/>
              <a:t>2016/01/30</a:t>
            </a:fld>
            <a:endParaRPr lang="en-ZA"/>
          </a:p>
        </p:txBody>
      </p:sp>
      <p:sp>
        <p:nvSpPr>
          <p:cNvPr id="6" name="フッター プレースホルダー 5"/>
          <p:cNvSpPr>
            <a:spLocks noGrp="1"/>
          </p:cNvSpPr>
          <p:nvPr>
            <p:ph type="ftr" sz="quarter" idx="11"/>
          </p:nvPr>
        </p:nvSpPr>
        <p:spPr/>
        <p:txBody>
          <a:bodyPr/>
          <a:lstStyle/>
          <a:p>
            <a:endParaRPr lang="en-ZA"/>
          </a:p>
        </p:txBody>
      </p:sp>
      <p:sp>
        <p:nvSpPr>
          <p:cNvPr id="7" name="スライド番号プレースホルダー 6"/>
          <p:cNvSpPr>
            <a:spLocks noGrp="1"/>
          </p:cNvSpPr>
          <p:nvPr>
            <p:ph type="sldNum" sz="quarter" idx="12"/>
          </p:nvPr>
        </p:nvSpPr>
        <p:spPr/>
        <p:txBody>
          <a:bodyPr/>
          <a:lstStyle/>
          <a:p>
            <a:fld id="{B3F5ED10-1936-41AB-9B06-A454E3AB8023}" type="slidenum">
              <a:rPr lang="en-ZA" smtClean="0"/>
              <a:t>‹#›</a:t>
            </a:fld>
            <a:endParaRPr lang="en-ZA"/>
          </a:p>
        </p:txBody>
      </p:sp>
    </p:spTree>
    <p:extLst>
      <p:ext uri="{BB962C8B-B14F-4D97-AF65-F5344CB8AC3E}">
        <p14:creationId xmlns:p14="http://schemas.microsoft.com/office/powerpoint/2010/main" val="410557627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ja-JP" altLang="en-US" smtClean="0"/>
              <a:t>マスター タイトルの書式設定</a:t>
            </a:r>
            <a:endParaRPr lang="en-ZA"/>
          </a:p>
        </p:txBody>
      </p:sp>
      <p:sp>
        <p:nvSpPr>
          <p:cNvPr id="3" name="テキスト プレースホルダー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ZA"/>
          </a:p>
        </p:txBody>
      </p:sp>
      <p:sp>
        <p:nvSpPr>
          <p:cNvPr id="4" name="日付プレースホルダー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D92A764-453F-456F-BDF8-C87E12216452}" type="datetimeFigureOut">
              <a:rPr lang="en-ZA" smtClean="0"/>
              <a:t>2016/01/30</a:t>
            </a:fld>
            <a:endParaRPr lang="en-ZA"/>
          </a:p>
        </p:txBody>
      </p:sp>
      <p:sp>
        <p:nvSpPr>
          <p:cNvPr id="5" name="フッター プレースホルダー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ZA"/>
          </a:p>
        </p:txBody>
      </p:sp>
      <p:sp>
        <p:nvSpPr>
          <p:cNvPr id="6" name="スライド番号プレースホルダー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3F5ED10-1936-41AB-9B06-A454E3AB8023}" type="slidenum">
              <a:rPr lang="en-ZA" smtClean="0"/>
              <a:t>‹#›</a:t>
            </a:fld>
            <a:endParaRPr lang="en-ZA"/>
          </a:p>
        </p:txBody>
      </p:sp>
    </p:spTree>
    <p:extLst>
      <p:ext uri="{BB962C8B-B14F-4D97-AF65-F5344CB8AC3E}">
        <p14:creationId xmlns:p14="http://schemas.microsoft.com/office/powerpoint/2010/main" val="1176114389"/>
      </p:ext>
    </p:extLst>
  </p:cSld>
  <p:clrMap bg1="lt1" tx1="dk1" bg2="lt2" tx2="dk2" accent1="accent1" accent2="accent2" accent3="accent3" accent4="accent4" accent5="accent5" accent6="accent6" hlink="hlink" folHlink="folHlink"/>
  <p:sldLayoutIdLst>
    <p:sldLayoutId id="2147483677" r:id="rId1"/>
    <p:sldLayoutId id="2147483678" r:id="rId2"/>
    <p:sldLayoutId id="2147483679" r:id="rId3"/>
    <p:sldLayoutId id="2147483680" r:id="rId4"/>
    <p:sldLayoutId id="2147483681" r:id="rId5"/>
    <p:sldLayoutId id="2147483682" r:id="rId6"/>
    <p:sldLayoutId id="2147483683" r:id="rId7"/>
    <p:sldLayoutId id="2147483684" r:id="rId8"/>
    <p:sldLayoutId id="2147483685" r:id="rId9"/>
    <p:sldLayoutId id="2147483686" r:id="rId10"/>
    <p:sldLayoutId id="2147483687" r:id="rId11"/>
    <p:sldLayoutId id="2147483688" r:id="rId12"/>
    <p:sldLayoutId id="2147483689" r:id="rId13"/>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jpg"/><Relationship Id="rId1" Type="http://schemas.openxmlformats.org/officeDocument/2006/relationships/slideLayout" Target="../slideLayouts/slideLayout1.xml"/><Relationship Id="rId5" Type="http://schemas.openxmlformats.org/officeDocument/2006/relationships/image" Target="../media/image4.jpg"/><Relationship Id="rId4" Type="http://schemas.openxmlformats.org/officeDocument/2006/relationships/image" Target="../media/image3.jpg"/></Relationships>
</file>

<file path=ppt/slides/_rels/slide1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12.xml"/></Relationships>
</file>

<file path=ppt/slides/_rels/slide11.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3.xml"/><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14.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7.gif"/><Relationship Id="rId2" Type="http://schemas.openxmlformats.org/officeDocument/2006/relationships/notesSlide" Target="../notesSlides/notesSlide2.xml"/><Relationship Id="rId1" Type="http://schemas.openxmlformats.org/officeDocument/2006/relationships/slideLayout" Target="../slideLayouts/slideLayout12.xml"/><Relationship Id="rId4" Type="http://schemas.openxmlformats.org/officeDocument/2006/relationships/hyperlink" Target="https://www.google.co.jp/url?sa=i&amp;rct=j&amp;q=&amp;esrc=s&amp;source=images&amp;cd=&amp;cad=rja&amp;uact=8&amp;ved=0ahUKEwiT4tGvsf3JAhVlJqYKHRh1Do0QjB0IBg&amp;url=http://www.nhc.noaa.gov/graphics_at4.shtml?5day.&amp;bvm=bv.110151844,d.dGY&amp;psig=AFQjCNFcKZ69_6bOs15qnuun9rs3Kp-CZQ&amp;ust=1451351917482521" TargetMode="External"/></Relationships>
</file>

<file path=ppt/slides/_rels/slide7.xml.rels><?xml version="1.0" encoding="UTF-8" standalone="yes"?>
<Relationships xmlns="http://schemas.openxmlformats.org/package/2006/relationships"><Relationship Id="rId2" Type="http://schemas.openxmlformats.org/officeDocument/2006/relationships/image" Target="../media/image8.gif"/><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12.xml"/></Relationships>
</file>

<file path=ppt/slides/_rels/slide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4"/>
          <p:cNvSpPr>
            <a:spLocks noGrp="1" noChangeArrowheads="1"/>
          </p:cNvSpPr>
          <p:nvPr>
            <p:ph type="ctrTitle"/>
          </p:nvPr>
        </p:nvSpPr>
        <p:spPr>
          <a:xfrm>
            <a:off x="829816" y="348713"/>
            <a:ext cx="7772400" cy="1470025"/>
          </a:xfrm>
        </p:spPr>
        <p:txBody>
          <a:bodyPr>
            <a:normAutofit/>
          </a:bodyPr>
          <a:lstStyle/>
          <a:p>
            <a:pPr algn="ctr" eaLnBrk="1" hangingPunct="1"/>
            <a:r>
              <a:rPr lang="en-US" altLang="en-US" b="1" dirty="0" smtClean="0">
                <a:latin typeface="Times New Roman" panose="02020603050405020304" pitchFamily="18" charset="0"/>
                <a:cs typeface="Times New Roman" panose="02020603050405020304" pitchFamily="18" charset="0"/>
              </a:rPr>
              <a:t>GIS in Weather</a:t>
            </a:r>
          </a:p>
        </p:txBody>
      </p:sp>
      <p:sp>
        <p:nvSpPr>
          <p:cNvPr id="2051" name="Rectangle 5"/>
          <p:cNvSpPr>
            <a:spLocks noGrp="1" noChangeArrowheads="1"/>
          </p:cNvSpPr>
          <p:nvPr>
            <p:ph type="subTitle" idx="1"/>
          </p:nvPr>
        </p:nvSpPr>
        <p:spPr>
          <a:xfrm>
            <a:off x="1024508" y="4365104"/>
            <a:ext cx="7239000" cy="1752600"/>
          </a:xfrm>
        </p:spPr>
        <p:txBody>
          <a:bodyPr>
            <a:normAutofit fontScale="92500" lnSpcReduction="10000"/>
          </a:bodyPr>
          <a:lstStyle/>
          <a:p>
            <a:pPr algn="ctr" eaLnBrk="1" hangingPunct="1">
              <a:lnSpc>
                <a:spcPct val="80000"/>
              </a:lnSpc>
            </a:pPr>
            <a:endParaRPr lang="en-US" altLang="en-US" sz="3600" b="0" dirty="0" smtClean="0">
              <a:solidFill>
                <a:schemeClr val="tx1"/>
              </a:solidFill>
              <a:latin typeface="Times New Roman" panose="02020603050405020304" pitchFamily="18" charset="0"/>
              <a:cs typeface="Times New Roman" panose="02020603050405020304" pitchFamily="18" charset="0"/>
            </a:endParaRPr>
          </a:p>
          <a:p>
            <a:pPr algn="ctr" eaLnBrk="1" hangingPunct="1">
              <a:lnSpc>
                <a:spcPct val="80000"/>
              </a:lnSpc>
            </a:pPr>
            <a:r>
              <a:rPr lang="en-US" altLang="en-US" sz="3000" b="0" dirty="0" smtClean="0">
                <a:solidFill>
                  <a:schemeClr val="tx1"/>
                </a:solidFill>
                <a:latin typeface="Times New Roman" panose="02020603050405020304" pitchFamily="18" charset="0"/>
                <a:cs typeface="Times New Roman" panose="02020603050405020304" pitchFamily="18" charset="0"/>
              </a:rPr>
              <a:t>Instructor: Professor, Dr Yuji Murayama</a:t>
            </a:r>
          </a:p>
          <a:p>
            <a:pPr algn="ctr" eaLnBrk="1" hangingPunct="1">
              <a:lnSpc>
                <a:spcPct val="80000"/>
              </a:lnSpc>
            </a:pPr>
            <a:endParaRPr lang="en-US" altLang="en-US" sz="3000" b="0" dirty="0" smtClean="0">
              <a:solidFill>
                <a:schemeClr val="tx1"/>
              </a:solidFill>
              <a:latin typeface="Times New Roman" panose="02020603050405020304" pitchFamily="18" charset="0"/>
              <a:cs typeface="Times New Roman" panose="02020603050405020304" pitchFamily="18" charset="0"/>
            </a:endParaRPr>
          </a:p>
          <a:p>
            <a:pPr algn="ctr" eaLnBrk="1" hangingPunct="1">
              <a:lnSpc>
                <a:spcPct val="80000"/>
              </a:lnSpc>
            </a:pPr>
            <a:r>
              <a:rPr lang="en-US" altLang="en-US" sz="3000" b="0" dirty="0" smtClean="0">
                <a:solidFill>
                  <a:schemeClr val="tx1"/>
                </a:solidFill>
                <a:latin typeface="Times New Roman" panose="02020603050405020304" pitchFamily="18" charset="0"/>
                <a:cs typeface="Times New Roman" panose="02020603050405020304" pitchFamily="18" charset="0"/>
              </a:rPr>
              <a:t>Teaching Assistant: </a:t>
            </a:r>
            <a:r>
              <a:rPr lang="en-US" altLang="en-US" sz="3000" b="0" dirty="0" err="1" smtClean="0">
                <a:solidFill>
                  <a:schemeClr val="tx1"/>
                </a:solidFill>
                <a:latin typeface="Times New Roman" panose="02020603050405020304" pitchFamily="18" charset="0"/>
                <a:cs typeface="Times New Roman" panose="02020603050405020304" pitchFamily="18" charset="0"/>
              </a:rPr>
              <a:t>Niloofar</a:t>
            </a:r>
            <a:r>
              <a:rPr lang="en-US" altLang="en-US" sz="3000" b="0" dirty="0" smtClean="0">
                <a:solidFill>
                  <a:schemeClr val="tx1"/>
                </a:solidFill>
                <a:latin typeface="Times New Roman" panose="02020603050405020304" pitchFamily="18" charset="0"/>
                <a:cs typeface="Times New Roman" panose="02020603050405020304" pitchFamily="18" charset="0"/>
              </a:rPr>
              <a:t> Haji Mirza </a:t>
            </a:r>
            <a:r>
              <a:rPr lang="en-US" altLang="en-US" sz="3000" b="0" dirty="0" err="1" smtClean="0">
                <a:solidFill>
                  <a:schemeClr val="tx1"/>
                </a:solidFill>
                <a:latin typeface="Times New Roman" panose="02020603050405020304" pitchFamily="18" charset="0"/>
                <a:cs typeface="Times New Roman" panose="02020603050405020304" pitchFamily="18" charset="0"/>
              </a:rPr>
              <a:t>Aghasi</a:t>
            </a:r>
            <a:endParaRPr lang="en-US" altLang="en-US" sz="3000" b="0" dirty="0" smtClean="0">
              <a:solidFill>
                <a:schemeClr val="tx1"/>
              </a:solidFill>
              <a:latin typeface="Times New Roman" panose="02020603050405020304" pitchFamily="18" charset="0"/>
              <a:cs typeface="Times New Roman" panose="02020603050405020304" pitchFamily="18" charset="0"/>
            </a:endParaRPr>
          </a:p>
        </p:txBody>
      </p:sp>
      <p:sp>
        <p:nvSpPr>
          <p:cNvPr id="2" name="正方形/長方形 1"/>
          <p:cNvSpPr/>
          <p:nvPr/>
        </p:nvSpPr>
        <p:spPr>
          <a:xfrm>
            <a:off x="324967" y="2348880"/>
            <a:ext cx="2088232" cy="1728192"/>
          </a:xfrm>
          <a:prstGeom prst="rect">
            <a:avLst/>
          </a:prstGeom>
          <a:blipFill>
            <a:blip r:embed="rId2"/>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sp>
        <p:nvSpPr>
          <p:cNvPr id="10" name="正方形/長方形 9"/>
          <p:cNvSpPr/>
          <p:nvPr/>
        </p:nvSpPr>
        <p:spPr>
          <a:xfrm>
            <a:off x="4644008" y="2348880"/>
            <a:ext cx="2088232" cy="1728192"/>
          </a:xfrm>
          <a:prstGeom prst="rect">
            <a:avLst/>
          </a:prstGeom>
          <a:blipFill>
            <a:blip r:embed="rId3"/>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sp>
        <p:nvSpPr>
          <p:cNvPr id="11" name="正方形/長方形 10"/>
          <p:cNvSpPr/>
          <p:nvPr/>
        </p:nvSpPr>
        <p:spPr>
          <a:xfrm>
            <a:off x="6804248" y="2348880"/>
            <a:ext cx="2088232" cy="1728192"/>
          </a:xfrm>
          <a:prstGeom prst="rect">
            <a:avLst/>
          </a:prstGeom>
          <a:blipFill>
            <a:blip r:embed="rId4"/>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sp>
        <p:nvSpPr>
          <p:cNvPr id="12" name="正方形/長方形 11"/>
          <p:cNvSpPr/>
          <p:nvPr/>
        </p:nvSpPr>
        <p:spPr>
          <a:xfrm>
            <a:off x="2483768" y="2348880"/>
            <a:ext cx="2088232" cy="1728192"/>
          </a:xfrm>
          <a:prstGeom prst="rect">
            <a:avLst/>
          </a:prstGeom>
          <a:blipFill>
            <a:blip r:embed="rId5"/>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spTree>
    <p:extLst>
      <p:ext uri="{BB962C8B-B14F-4D97-AF65-F5344CB8AC3E}">
        <p14:creationId xmlns:p14="http://schemas.microsoft.com/office/powerpoint/2010/main" val="440473088"/>
      </p:ext>
    </p:extLst>
  </p:cSld>
  <p:clrMapOvr>
    <a:masterClrMapping/>
  </p:clrMapOvr>
  <p:transition spd="slow">
    <p:wip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rmAutofit/>
          </a:bodyPr>
          <a:lstStyle/>
          <a:p>
            <a:pPr algn="l"/>
            <a:r>
              <a:rPr lang="en-US" sz="4000" dirty="0" smtClean="0">
                <a:effectLst/>
                <a:latin typeface="Times New Roman" panose="02020603050405020304" pitchFamily="18" charset="0"/>
                <a:cs typeface="Times New Roman" panose="02020603050405020304" pitchFamily="18" charset="0"/>
              </a:rPr>
              <a:t>GIS in Rainfall</a:t>
            </a:r>
            <a:endParaRPr lang="en-ZA" sz="4000" dirty="0">
              <a:effectLst/>
              <a:latin typeface="Times New Roman" panose="02020603050405020304" pitchFamily="18" charset="0"/>
              <a:cs typeface="Times New Roman" panose="02020603050405020304" pitchFamily="18" charset="0"/>
            </a:endParaRPr>
          </a:p>
        </p:txBody>
      </p:sp>
      <p:sp>
        <p:nvSpPr>
          <p:cNvPr id="3" name="テキスト プレースホルダー 2"/>
          <p:cNvSpPr>
            <a:spLocks noGrp="1"/>
          </p:cNvSpPr>
          <p:nvPr>
            <p:ph type="body" sz="half" idx="1"/>
          </p:nvPr>
        </p:nvSpPr>
        <p:spPr>
          <a:xfrm>
            <a:off x="395536" y="1268760"/>
            <a:ext cx="3199656" cy="4114800"/>
          </a:xfrm>
        </p:spPr>
        <p:txBody>
          <a:bodyPr>
            <a:normAutofit/>
          </a:bodyPr>
          <a:lstStyle/>
          <a:p>
            <a:pPr marL="0" indent="0" algn="just">
              <a:buNone/>
            </a:pPr>
            <a:r>
              <a:rPr lang="en-ZA" sz="2000" b="0" dirty="0" smtClean="0">
                <a:latin typeface="Times New Roman" panose="02020603050405020304" pitchFamily="18" charset="0"/>
                <a:cs typeface="Times New Roman" panose="02020603050405020304" pitchFamily="18" charset="0"/>
              </a:rPr>
              <a:t>This map shows </a:t>
            </a:r>
            <a:r>
              <a:rPr lang="en-ZA" sz="2000" b="0" dirty="0">
                <a:latin typeface="Times New Roman" panose="02020603050405020304" pitchFamily="18" charset="0"/>
                <a:cs typeface="Times New Roman" panose="02020603050405020304" pitchFamily="18" charset="0"/>
              </a:rPr>
              <a:t>the </a:t>
            </a:r>
            <a:r>
              <a:rPr lang="en-ZA" sz="2000" b="0" dirty="0" smtClean="0">
                <a:latin typeface="Times New Roman" panose="02020603050405020304" pitchFamily="18" charset="0"/>
                <a:cs typeface="Times New Roman" panose="02020603050405020304" pitchFamily="18" charset="0"/>
              </a:rPr>
              <a:t>rainfall </a:t>
            </a:r>
            <a:r>
              <a:rPr lang="en-ZA" sz="2000" b="0" dirty="0">
                <a:latin typeface="Times New Roman" panose="02020603050405020304" pitchFamily="18" charset="0"/>
                <a:cs typeface="Times New Roman" panose="02020603050405020304" pitchFamily="18" charset="0"/>
              </a:rPr>
              <a:t>in </a:t>
            </a:r>
            <a:r>
              <a:rPr lang="en-ZA" sz="2000" b="0" dirty="0" smtClean="0">
                <a:latin typeface="Times New Roman" panose="02020603050405020304" pitchFamily="18" charset="0"/>
                <a:cs typeface="Times New Roman" panose="02020603050405020304" pitchFamily="18" charset="0"/>
              </a:rPr>
              <a:t>categories in 2011 by university of Hawai’i at </a:t>
            </a:r>
            <a:r>
              <a:rPr lang="en-ZA" sz="2000" b="0" dirty="0" err="1" smtClean="0">
                <a:latin typeface="Times New Roman" panose="02020603050405020304" pitchFamily="18" charset="0"/>
                <a:cs typeface="Times New Roman" panose="02020603050405020304" pitchFamily="18" charset="0"/>
              </a:rPr>
              <a:t>Manoa</a:t>
            </a:r>
            <a:r>
              <a:rPr lang="en-ZA" sz="2000" b="0" dirty="0" smtClean="0">
                <a:latin typeface="Times New Roman" panose="02020603050405020304" pitchFamily="18" charset="0"/>
                <a:cs typeface="Times New Roman" panose="02020603050405020304" pitchFamily="18" charset="0"/>
              </a:rPr>
              <a:t>. </a:t>
            </a:r>
            <a:r>
              <a:rPr lang="en-ZA" sz="2000" b="0" dirty="0">
                <a:latin typeface="Times New Roman" panose="02020603050405020304" pitchFamily="18" charset="0"/>
                <a:cs typeface="Times New Roman" panose="02020603050405020304" pitchFamily="18" charset="0"/>
              </a:rPr>
              <a:t>The categories were set based on the natural breaks in the rainfall values for each extent, with the minimum and maximum values in the legend corresponding to the minimum and maximum values shown in the map </a:t>
            </a:r>
            <a:r>
              <a:rPr lang="en-ZA" sz="2000" b="0" dirty="0" smtClean="0">
                <a:latin typeface="Times New Roman" panose="02020603050405020304" pitchFamily="18" charset="0"/>
                <a:cs typeface="Times New Roman" panose="02020603050405020304" pitchFamily="18" charset="0"/>
              </a:rPr>
              <a:t>extent.</a:t>
            </a:r>
            <a:endParaRPr lang="en-ZA" sz="2000" dirty="0">
              <a:latin typeface="Times New Roman" panose="02020603050405020304" pitchFamily="18" charset="0"/>
              <a:cs typeface="Times New Roman" panose="02020603050405020304" pitchFamily="18" charset="0"/>
            </a:endParaRPr>
          </a:p>
        </p:txBody>
      </p:sp>
      <p:pic>
        <p:nvPicPr>
          <p:cNvPr id="6" name="コンテンツ プレースホルダー 5"/>
          <p:cNvPicPr>
            <a:picLocks noGrp="1" noChangeAspect="1"/>
          </p:cNvPicPr>
          <p:nvPr>
            <p:ph sz="quarter" idx="2"/>
          </p:nvPr>
        </p:nvPicPr>
        <p:blipFill>
          <a:blip r:embed="rId2" cstate="print">
            <a:extLst>
              <a:ext uri="{28A0092B-C50C-407E-A947-70E740481C1C}">
                <a14:useLocalDpi xmlns:a14="http://schemas.microsoft.com/office/drawing/2010/main" val="0"/>
              </a:ext>
            </a:extLst>
          </a:blip>
          <a:stretch>
            <a:fillRect/>
          </a:stretch>
        </p:blipFill>
        <p:spPr>
          <a:xfrm>
            <a:off x="3635896" y="620688"/>
            <a:ext cx="5328592" cy="5688632"/>
          </a:xfrm>
        </p:spPr>
      </p:pic>
      <p:sp>
        <p:nvSpPr>
          <p:cNvPr id="7" name="正方形/長方形 6"/>
          <p:cNvSpPr/>
          <p:nvPr/>
        </p:nvSpPr>
        <p:spPr>
          <a:xfrm>
            <a:off x="3911677" y="6422178"/>
            <a:ext cx="5181600" cy="276999"/>
          </a:xfrm>
          <a:prstGeom prst="rect">
            <a:avLst/>
          </a:prstGeom>
        </p:spPr>
        <p:txBody>
          <a:bodyPr wrap="square">
            <a:spAutoFit/>
          </a:bodyPr>
          <a:lstStyle/>
          <a:p>
            <a:r>
              <a:rPr lang="en-ZA" sz="1200" b="1" i="1" dirty="0" smtClean="0">
                <a:solidFill>
                  <a:srgbClr val="0066CC"/>
                </a:solidFill>
                <a:latin typeface="Times New Roman" panose="02020603050405020304" pitchFamily="18" charset="0"/>
                <a:cs typeface="Times New Roman" panose="02020603050405020304" pitchFamily="18" charset="0"/>
              </a:rPr>
              <a:t>Source: http://rainfall.geography.hawaii.edu/downloads.html</a:t>
            </a:r>
            <a:endParaRPr lang="en-ZA" sz="1200" b="1" i="1" dirty="0">
              <a:solidFill>
                <a:srgbClr val="0066CC"/>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782999585"/>
      </p:ext>
    </p:extLst>
  </p:cSld>
  <p:clrMapOvr>
    <a:masterClrMapping/>
  </p:clrMapOvr>
  <p:transition spd="slow">
    <p:wip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a:xfrm>
            <a:off x="304800" y="381000"/>
            <a:ext cx="7848600" cy="914400"/>
          </a:xfrm>
        </p:spPr>
        <p:txBody>
          <a:bodyPr/>
          <a:lstStyle/>
          <a:p>
            <a:pPr algn="l" eaLnBrk="1" hangingPunct="1"/>
            <a:r>
              <a:rPr lang="en-US" altLang="en-US" sz="4000" dirty="0" smtClean="0">
                <a:effectLst/>
                <a:latin typeface="Times New Roman" panose="02020603050405020304" pitchFamily="18" charset="0"/>
                <a:cs typeface="Times New Roman" panose="02020603050405020304" pitchFamily="18" charset="0"/>
              </a:rPr>
              <a:t>NWS GIS Radar Webpages</a:t>
            </a:r>
          </a:p>
        </p:txBody>
      </p:sp>
      <p:sp>
        <p:nvSpPr>
          <p:cNvPr id="15363" name="Rectangle 3"/>
          <p:cNvSpPr>
            <a:spLocks noGrp="1" noChangeArrowheads="1"/>
          </p:cNvSpPr>
          <p:nvPr>
            <p:ph type="body" sz="half" idx="1"/>
          </p:nvPr>
        </p:nvSpPr>
        <p:spPr>
          <a:xfrm>
            <a:off x="152400" y="1752600"/>
            <a:ext cx="4563616" cy="3810000"/>
          </a:xfrm>
        </p:spPr>
        <p:txBody>
          <a:bodyPr/>
          <a:lstStyle/>
          <a:p>
            <a:pPr marL="192088" indent="-187325" algn="just" eaLnBrk="1" hangingPunct="1">
              <a:lnSpc>
                <a:spcPct val="70000"/>
              </a:lnSpc>
              <a:buFont typeface="Wingdings" pitchFamily="2" charset="2"/>
              <a:buNone/>
            </a:pPr>
            <a:endParaRPr lang="en-US" altLang="en-US" sz="2400" dirty="0" smtClean="0">
              <a:latin typeface="Times New Roman" panose="02020603050405020304" pitchFamily="18" charset="0"/>
              <a:cs typeface="Times New Roman" panose="02020603050405020304" pitchFamily="18" charset="0"/>
            </a:endParaRPr>
          </a:p>
          <a:p>
            <a:pPr marL="192088" indent="-187325" algn="just" eaLnBrk="1" hangingPunct="1"/>
            <a:r>
              <a:rPr lang="en-US" altLang="en-US" sz="2400" dirty="0" smtClean="0">
                <a:latin typeface="Times New Roman" panose="02020603050405020304" pitchFamily="18" charset="0"/>
                <a:cs typeface="Times New Roman" panose="02020603050405020304" pitchFamily="18" charset="0"/>
              </a:rPr>
              <a:t> GIS Radar images and warning polygons are displayed, time looped and this can be downloaded to a GIS</a:t>
            </a:r>
          </a:p>
          <a:p>
            <a:pPr marL="192088" indent="-187325" algn="just" eaLnBrk="1" hangingPunct="1">
              <a:lnSpc>
                <a:spcPct val="90000"/>
              </a:lnSpc>
            </a:pPr>
            <a:r>
              <a:rPr lang="en-US" altLang="en-US" sz="2400" dirty="0" smtClean="0">
                <a:latin typeface="Times New Roman" panose="02020603050405020304" pitchFamily="18" charset="0"/>
                <a:cs typeface="Times New Roman" panose="02020603050405020304" pitchFamily="18" charset="0"/>
              </a:rPr>
              <a:t> 1 Minute Polygon Warning updates</a:t>
            </a:r>
          </a:p>
          <a:p>
            <a:pPr marL="192088" indent="-187325" algn="just" eaLnBrk="1" hangingPunct="1">
              <a:lnSpc>
                <a:spcPct val="70000"/>
              </a:lnSpc>
              <a:buFont typeface="Wingdings" pitchFamily="2" charset="2"/>
              <a:buNone/>
            </a:pPr>
            <a:endParaRPr lang="en-US" altLang="en-US" sz="2400" dirty="0" smtClean="0">
              <a:latin typeface="Times New Roman" panose="02020603050405020304" pitchFamily="18" charset="0"/>
              <a:cs typeface="Times New Roman" panose="02020603050405020304" pitchFamily="18" charset="0"/>
            </a:endParaRPr>
          </a:p>
          <a:p>
            <a:pPr marL="192088" indent="-187325" algn="just" eaLnBrk="1" hangingPunct="1">
              <a:lnSpc>
                <a:spcPct val="70000"/>
              </a:lnSpc>
              <a:buFont typeface="Wingdings" pitchFamily="2" charset="2"/>
              <a:buNone/>
            </a:pPr>
            <a:endParaRPr lang="en-US" altLang="en-US" sz="2400" i="1" dirty="0" smtClean="0">
              <a:solidFill>
                <a:srgbClr val="F3FF03"/>
              </a:solidFill>
              <a:latin typeface="Times New Roman" panose="02020603050405020304" pitchFamily="18" charset="0"/>
              <a:cs typeface="Times New Roman" panose="02020603050405020304" pitchFamily="18" charset="0"/>
            </a:endParaRPr>
          </a:p>
          <a:p>
            <a:pPr marL="192088" indent="-187325" algn="just" eaLnBrk="1" hangingPunct="1">
              <a:lnSpc>
                <a:spcPct val="70000"/>
              </a:lnSpc>
              <a:buFont typeface="Wingdings" pitchFamily="2" charset="2"/>
              <a:buNone/>
            </a:pPr>
            <a:endParaRPr lang="en-US" altLang="en-US" sz="2400" i="1" dirty="0" smtClean="0">
              <a:latin typeface="Times New Roman" panose="02020603050405020304" pitchFamily="18" charset="0"/>
              <a:cs typeface="Times New Roman" panose="02020603050405020304" pitchFamily="18" charset="0"/>
            </a:endParaRPr>
          </a:p>
        </p:txBody>
      </p:sp>
      <p:sp>
        <p:nvSpPr>
          <p:cNvPr id="1098756" name="Text Box 4"/>
          <p:cNvSpPr txBox="1">
            <a:spLocks noChangeArrowheads="1"/>
          </p:cNvSpPr>
          <p:nvPr/>
        </p:nvSpPr>
        <p:spPr bwMode="auto">
          <a:xfrm>
            <a:off x="5105400" y="6010755"/>
            <a:ext cx="5257800" cy="276999"/>
          </a:xfrm>
          <a:prstGeom prst="rect">
            <a:avLst/>
          </a:prstGeom>
          <a:noFill/>
          <a:ln w="12700">
            <a:noFill/>
            <a:miter lim="800000"/>
            <a:headEnd type="none" w="sm" len="sm"/>
            <a:tailEnd type="none" w="sm" len="sm"/>
          </a:ln>
          <a:effectLst/>
        </p:spPr>
        <p:txBody>
          <a:bodyPr>
            <a:spAutoFit/>
          </a:bodyPr>
          <a:lstStyle/>
          <a:p>
            <a:pPr>
              <a:defRPr/>
            </a:pPr>
            <a:r>
              <a:rPr lang="en-US" sz="1200" b="1" i="1" dirty="0" smtClean="0">
                <a:solidFill>
                  <a:srgbClr val="0070C0"/>
                </a:solidFill>
                <a:latin typeface="Times New Roman" panose="02020603050405020304" pitchFamily="18" charset="0"/>
                <a:ea typeface="ＭＳ Ｐゴシック" pitchFamily="16" charset="-128"/>
                <a:cs typeface="Times New Roman" panose="02020603050405020304" pitchFamily="18" charset="0"/>
              </a:rPr>
              <a:t>Source: http</a:t>
            </a:r>
            <a:r>
              <a:rPr lang="en-US" sz="1200" b="1" i="1" dirty="0">
                <a:solidFill>
                  <a:srgbClr val="0070C0"/>
                </a:solidFill>
                <a:latin typeface="Times New Roman" panose="02020603050405020304" pitchFamily="18" charset="0"/>
                <a:ea typeface="ＭＳ Ｐゴシック" pitchFamily="16" charset="-128"/>
                <a:cs typeface="Times New Roman" panose="02020603050405020304" pitchFamily="18" charset="0"/>
              </a:rPr>
              <a:t>://radar.weather.gov</a:t>
            </a:r>
          </a:p>
        </p:txBody>
      </p:sp>
      <p:pic>
        <p:nvPicPr>
          <p:cNvPr id="15365" name="Picture 5" descr="New Picture"/>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004048" y="1524000"/>
            <a:ext cx="4008190" cy="419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366" name="Text Box 7"/>
          <p:cNvSpPr txBox="1">
            <a:spLocks noChangeArrowheads="1"/>
          </p:cNvSpPr>
          <p:nvPr/>
        </p:nvSpPr>
        <p:spPr bwMode="auto">
          <a:xfrm>
            <a:off x="5105400" y="5728900"/>
            <a:ext cx="1534394"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175">
                <a:solidFill>
                  <a:srgbClr val="000000"/>
                </a:solidFill>
                <a:miter lim="800000"/>
                <a:headEnd/>
                <a:tailEnd/>
              </a14:hiddenLine>
            </a:ext>
          </a:extLst>
        </p:spPr>
        <p:txBody>
          <a:bodyPr wrap="none">
            <a:spAutoFit/>
          </a:bodyPr>
          <a:lstStyle>
            <a:lvl1pPr algn="l" eaLnBrk="0" hangingPunct="0">
              <a:spcBef>
                <a:spcPct val="50000"/>
              </a:spcBef>
              <a:buFont typeface="Wingdings" pitchFamily="2" charset="2"/>
              <a:buChar char="v"/>
              <a:defRPr sz="2600" b="1">
                <a:solidFill>
                  <a:schemeClr val="tx1"/>
                </a:solidFill>
                <a:latin typeface="Arial" charset="0"/>
              </a:defRPr>
            </a:lvl1pPr>
            <a:lvl2pPr marL="742950" indent="-285750" algn="l" eaLnBrk="0" hangingPunct="0">
              <a:spcBef>
                <a:spcPct val="20000"/>
              </a:spcBef>
              <a:buFont typeface="Wingdings" pitchFamily="2" charset="2"/>
              <a:buChar char="§"/>
              <a:defRPr sz="2400">
                <a:solidFill>
                  <a:schemeClr val="tx1"/>
                </a:solidFill>
                <a:latin typeface="Arial" charset="0"/>
              </a:defRPr>
            </a:lvl2pPr>
            <a:lvl3pPr marL="1143000" indent="-228600" algn="l" eaLnBrk="0" hangingPunct="0">
              <a:spcBef>
                <a:spcPct val="20000"/>
              </a:spcBef>
              <a:buChar char="•"/>
              <a:defRPr sz="2200">
                <a:solidFill>
                  <a:schemeClr val="tx1"/>
                </a:solidFill>
                <a:latin typeface="Arial" charset="0"/>
              </a:defRPr>
            </a:lvl3pPr>
            <a:lvl4pPr marL="1600200" indent="-228600" algn="l" eaLnBrk="0" hangingPunct="0">
              <a:spcBef>
                <a:spcPct val="20000"/>
              </a:spcBef>
              <a:buChar char="»"/>
              <a:defRPr sz="2000">
                <a:solidFill>
                  <a:schemeClr val="tx1"/>
                </a:solidFill>
                <a:latin typeface="Arial" charset="0"/>
              </a:defRPr>
            </a:lvl4pPr>
            <a:lvl5pPr marL="2057400" indent="-228600" algn="l"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a:spcBef>
                <a:spcPct val="0"/>
              </a:spcBef>
              <a:buFontTx/>
              <a:buNone/>
            </a:pPr>
            <a:r>
              <a:rPr lang="en-US" altLang="en-US" sz="1200" i="1" dirty="0">
                <a:solidFill>
                  <a:srgbClr val="0070C0"/>
                </a:solidFill>
                <a:latin typeface="Times New Roman" panose="02020603050405020304" pitchFamily="18" charset="0"/>
                <a:ea typeface="ＭＳ Ｐゴシック" charset="-128"/>
                <a:cs typeface="Times New Roman" panose="02020603050405020304" pitchFamily="18" charset="0"/>
              </a:rPr>
              <a:t>Keith </a:t>
            </a:r>
            <a:r>
              <a:rPr lang="en-US" altLang="en-US" sz="1200" i="1" dirty="0" err="1">
                <a:solidFill>
                  <a:srgbClr val="0070C0"/>
                </a:solidFill>
                <a:latin typeface="Times New Roman" panose="02020603050405020304" pitchFamily="18" charset="0"/>
                <a:ea typeface="ＭＳ Ｐゴシック" charset="-128"/>
                <a:cs typeface="Times New Roman" panose="02020603050405020304" pitchFamily="18" charset="0"/>
              </a:rPr>
              <a:t>Stellman</a:t>
            </a:r>
            <a:r>
              <a:rPr lang="en-US" altLang="en-US" sz="1200" i="1" dirty="0">
                <a:solidFill>
                  <a:srgbClr val="0070C0"/>
                </a:solidFill>
                <a:latin typeface="Times New Roman" panose="02020603050405020304" pitchFamily="18" charset="0"/>
                <a:ea typeface="ＭＳ Ｐゴシック" charset="-128"/>
                <a:cs typeface="Times New Roman" panose="02020603050405020304" pitchFamily="18" charset="0"/>
              </a:rPr>
              <a:t>, NWS</a:t>
            </a:r>
          </a:p>
        </p:txBody>
      </p:sp>
    </p:spTree>
    <p:extLst>
      <p:ext uri="{BB962C8B-B14F-4D97-AF65-F5344CB8AC3E}">
        <p14:creationId xmlns:p14="http://schemas.microsoft.com/office/powerpoint/2010/main" val="1591188648"/>
      </p:ext>
    </p:extLst>
  </p:cSld>
  <p:clrMapOvr>
    <a:masterClrMapping/>
  </p:clrMapOvr>
  <p:transition spd="slow">
    <p:wip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idx="1"/>
          </p:nvPr>
        </p:nvSpPr>
        <p:spPr>
          <a:xfrm>
            <a:off x="228600" y="228599"/>
            <a:ext cx="8915400" cy="898525"/>
          </a:xfrm>
        </p:spPr>
        <p:txBody>
          <a:bodyPr>
            <a:normAutofit/>
          </a:bodyPr>
          <a:lstStyle/>
          <a:p>
            <a:pPr marL="192088" indent="-187325" eaLnBrk="1" hangingPunct="1">
              <a:lnSpc>
                <a:spcPct val="80000"/>
              </a:lnSpc>
              <a:buFont typeface="Wingdings" pitchFamily="2" charset="2"/>
              <a:buNone/>
            </a:pPr>
            <a:r>
              <a:rPr lang="en-US" altLang="en-US" sz="4000" dirty="0" smtClean="0">
                <a:latin typeface="Times New Roman" panose="02020603050405020304" pitchFamily="18" charset="0"/>
                <a:cs typeface="Times New Roman" panose="02020603050405020304" pitchFamily="18" charset="0"/>
              </a:rPr>
              <a:t>GIS and Climate Data Online (CDO)</a:t>
            </a:r>
          </a:p>
          <a:p>
            <a:pPr marL="192088" indent="-187325" eaLnBrk="1" hangingPunct="1">
              <a:lnSpc>
                <a:spcPct val="80000"/>
              </a:lnSpc>
              <a:buFont typeface="Wingdings" pitchFamily="2" charset="2"/>
              <a:buNone/>
            </a:pPr>
            <a:endParaRPr lang="en-US" altLang="en-US" sz="4000" dirty="0" smtClean="0">
              <a:latin typeface="Times New Roman" panose="02020603050405020304" pitchFamily="18" charset="0"/>
              <a:cs typeface="Times New Roman" panose="02020603050405020304" pitchFamily="18" charset="0"/>
            </a:endParaRPr>
          </a:p>
        </p:txBody>
      </p:sp>
      <p:sp>
        <p:nvSpPr>
          <p:cNvPr id="1102851" name="Text Box 3"/>
          <p:cNvSpPr txBox="1">
            <a:spLocks noChangeArrowheads="1"/>
          </p:cNvSpPr>
          <p:nvPr/>
        </p:nvSpPr>
        <p:spPr bwMode="auto">
          <a:xfrm>
            <a:off x="6781800" y="4064198"/>
            <a:ext cx="1840568" cy="307777"/>
          </a:xfrm>
          <a:prstGeom prst="rect">
            <a:avLst/>
          </a:prstGeom>
          <a:noFill/>
          <a:ln w="3175">
            <a:noFill/>
            <a:miter lim="800000"/>
            <a:headEnd/>
            <a:tailEnd/>
          </a:ln>
          <a:effectLst/>
        </p:spPr>
        <p:txBody>
          <a:bodyPr wrap="none">
            <a:spAutoFit/>
          </a:bodyPr>
          <a:lstStyle/>
          <a:p>
            <a:pPr eaLnBrk="0" hangingPunct="0">
              <a:defRPr/>
            </a:pPr>
            <a:r>
              <a:rPr lang="en-US" sz="1400" dirty="0">
                <a:latin typeface="Arial" pitchFamily="34" charset="0"/>
                <a:ea typeface="ＭＳ Ｐゴシック" pitchFamily="16" charset="-128"/>
              </a:rPr>
              <a:t>Rich Baldwin, NCDC</a:t>
            </a:r>
          </a:p>
        </p:txBody>
      </p:sp>
      <p:pic>
        <p:nvPicPr>
          <p:cNvPr id="17412" name="Picture 4" descr="windrose1"/>
          <p:cNvPicPr>
            <a:picLocks noChangeAspect="1" noChangeArrowheads="1"/>
          </p:cNvPicPr>
          <p:nvPr/>
        </p:nvPicPr>
        <p:blipFill>
          <a:blip r:embed="rId3">
            <a:extLst>
              <a:ext uri="{28A0092B-C50C-407E-A947-70E740481C1C}">
                <a14:useLocalDpi xmlns:a14="http://schemas.microsoft.com/office/drawing/2010/main" val="0"/>
              </a:ext>
            </a:extLst>
          </a:blip>
          <a:srcRect l="775" t="5107" b="5107"/>
          <a:stretch>
            <a:fillRect/>
          </a:stretch>
        </p:blipFill>
        <p:spPr bwMode="auto">
          <a:xfrm>
            <a:off x="228600" y="2133600"/>
            <a:ext cx="5943600" cy="35750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102853" name="Rectangle 5"/>
          <p:cNvSpPr>
            <a:spLocks noChangeArrowheads="1"/>
          </p:cNvSpPr>
          <p:nvPr/>
        </p:nvSpPr>
        <p:spPr bwMode="auto">
          <a:xfrm>
            <a:off x="137592" y="980728"/>
            <a:ext cx="4572000" cy="1006475"/>
          </a:xfrm>
          <a:prstGeom prst="rect">
            <a:avLst/>
          </a:prstGeom>
          <a:noFill/>
          <a:ln w="3175">
            <a:noFill/>
            <a:miter lim="800000"/>
            <a:headEnd/>
            <a:tailEnd/>
          </a:ln>
          <a:effectLst/>
        </p:spPr>
        <p:txBody>
          <a:bodyPr>
            <a:spAutoFit/>
          </a:bodyPr>
          <a:lstStyle/>
          <a:p>
            <a:pPr algn="l" eaLnBrk="0" hangingPunct="0">
              <a:defRPr/>
            </a:pPr>
            <a:r>
              <a:rPr lang="en-US" sz="2000" b="1" dirty="0">
                <a:latin typeface="Times New Roman" panose="02020603050405020304" pitchFamily="18" charset="0"/>
                <a:ea typeface="ＭＳ Ｐゴシック" pitchFamily="16" charset="-128"/>
                <a:cs typeface="Times New Roman" panose="02020603050405020304" pitchFamily="18" charset="0"/>
              </a:rPr>
              <a:t>Simple access to NCDC data archives  while integrating new </a:t>
            </a:r>
          </a:p>
          <a:p>
            <a:pPr algn="l" eaLnBrk="0" hangingPunct="0">
              <a:defRPr/>
            </a:pPr>
            <a:r>
              <a:rPr lang="en-US" sz="2000" b="1" dirty="0">
                <a:latin typeface="Times New Roman" panose="02020603050405020304" pitchFamily="18" charset="0"/>
                <a:ea typeface="ＭＳ Ｐゴシック" pitchFamily="16" charset="-128"/>
                <a:cs typeface="Times New Roman" panose="02020603050405020304" pitchFamily="18" charset="0"/>
              </a:rPr>
              <a:t>and informative products</a:t>
            </a:r>
          </a:p>
        </p:txBody>
      </p:sp>
      <p:pic>
        <p:nvPicPr>
          <p:cNvPr id="17414" name="Picture 6" descr="ams2007-fig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419600" y="1322388"/>
            <a:ext cx="4724400" cy="2487612"/>
          </a:xfrm>
          <a:prstGeom prst="rect">
            <a:avLst/>
          </a:prstGeom>
          <a:noFill/>
          <a:ln w="9525">
            <a:solidFill>
              <a:schemeClr val="bg2"/>
            </a:solidFill>
            <a:miter lim="800000"/>
            <a:headEnd/>
            <a:tailEnd/>
          </a:ln>
          <a:effectLst>
            <a:outerShdw dist="107763" dir="2700000" algn="ctr" rotWithShape="0">
              <a:srgbClr val="808080">
                <a:alpha val="50000"/>
              </a:srgbClr>
            </a:outerShdw>
          </a:effectLst>
          <a:extLst>
            <a:ext uri="{909E8E84-426E-40DD-AFC4-6F175D3DCCD1}">
              <a14:hiddenFill xmlns:a14="http://schemas.microsoft.com/office/drawing/2010/main">
                <a:solidFill>
                  <a:srgbClr val="FFFFFF"/>
                </a:solidFill>
              </a14:hiddenFill>
            </a:ext>
          </a:extLst>
        </p:spPr>
      </p:pic>
      <p:sp>
        <p:nvSpPr>
          <p:cNvPr id="1102855" name="Text Box 7"/>
          <p:cNvSpPr txBox="1">
            <a:spLocks noChangeArrowheads="1"/>
          </p:cNvSpPr>
          <p:nvPr/>
        </p:nvSpPr>
        <p:spPr bwMode="auto">
          <a:xfrm>
            <a:off x="6477000" y="2590800"/>
            <a:ext cx="2386013" cy="396875"/>
          </a:xfrm>
          <a:prstGeom prst="rect">
            <a:avLst/>
          </a:prstGeom>
          <a:noFill/>
          <a:ln w="3175">
            <a:noFill/>
            <a:miter lim="800000"/>
            <a:headEnd/>
            <a:tailEnd/>
          </a:ln>
          <a:effectLst/>
        </p:spPr>
        <p:txBody>
          <a:bodyPr wrap="none">
            <a:spAutoFit/>
          </a:bodyPr>
          <a:lstStyle/>
          <a:p>
            <a:pPr eaLnBrk="0" hangingPunct="0">
              <a:defRPr/>
            </a:pPr>
            <a:r>
              <a:rPr lang="en-US" sz="2000">
                <a:solidFill>
                  <a:srgbClr val="FFFFFF"/>
                </a:solidFill>
                <a:effectLst>
                  <a:outerShdw blurRad="38100" dist="38100" dir="2700000" algn="tl">
                    <a:srgbClr val="C0C0C0"/>
                  </a:outerShdw>
                </a:effectLst>
                <a:latin typeface="Arial" pitchFamily="34" charset="0"/>
                <a:ea typeface="ＭＳ Ｐゴシック" pitchFamily="16" charset="-128"/>
              </a:rPr>
              <a:t>US Drought Indices</a:t>
            </a:r>
          </a:p>
        </p:txBody>
      </p:sp>
      <p:sp>
        <p:nvSpPr>
          <p:cNvPr id="1102856" name="Rectangle 8"/>
          <p:cNvSpPr>
            <a:spLocks noChangeArrowheads="1"/>
          </p:cNvSpPr>
          <p:nvPr/>
        </p:nvSpPr>
        <p:spPr bwMode="auto">
          <a:xfrm>
            <a:off x="0" y="5715000"/>
            <a:ext cx="9144000" cy="701675"/>
          </a:xfrm>
          <a:prstGeom prst="rect">
            <a:avLst/>
          </a:prstGeom>
          <a:noFill/>
          <a:ln w="3175">
            <a:noFill/>
            <a:miter lim="800000"/>
            <a:headEnd/>
            <a:tailEnd/>
          </a:ln>
          <a:effectLst/>
        </p:spPr>
        <p:txBody>
          <a:bodyPr>
            <a:spAutoFit/>
          </a:bodyPr>
          <a:lstStyle/>
          <a:p>
            <a:pPr eaLnBrk="0" hangingPunct="0">
              <a:defRPr/>
            </a:pPr>
            <a:r>
              <a:rPr lang="en-US" sz="2000" b="1" u="sng" dirty="0">
                <a:latin typeface="Times New Roman" panose="02020603050405020304" pitchFamily="18" charset="0"/>
                <a:ea typeface="ＭＳ Ｐゴシック" pitchFamily="16" charset="-128"/>
                <a:cs typeface="Times New Roman" panose="02020603050405020304" pitchFamily="18" charset="0"/>
              </a:rPr>
              <a:t>http://gis.ncdc.noaa.gov, http://www.ncdc.noaa.gov</a:t>
            </a:r>
          </a:p>
          <a:p>
            <a:pPr eaLnBrk="0" hangingPunct="0">
              <a:defRPr/>
            </a:pPr>
            <a:r>
              <a:rPr lang="en-US" sz="2000" b="1" u="sng" dirty="0">
                <a:latin typeface="Times New Roman" panose="02020603050405020304" pitchFamily="18" charset="0"/>
                <a:ea typeface="ＭＳ Ｐゴシック" pitchFamily="16" charset="-128"/>
                <a:cs typeface="Times New Roman" panose="02020603050405020304" pitchFamily="18" charset="0"/>
              </a:rPr>
              <a:t>http://cdo.ncdc.noaa.gov</a:t>
            </a:r>
          </a:p>
        </p:txBody>
      </p:sp>
    </p:spTree>
    <p:extLst>
      <p:ext uri="{BB962C8B-B14F-4D97-AF65-F5344CB8AC3E}">
        <p14:creationId xmlns:p14="http://schemas.microsoft.com/office/powerpoint/2010/main" val="971161946"/>
      </p:ext>
    </p:extLst>
  </p:cSld>
  <p:clrMapOvr>
    <a:masterClrMapping/>
  </p:clrMapOvr>
  <p:transition spd="slow">
    <p:wip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a:xfrm>
            <a:off x="228600" y="304800"/>
            <a:ext cx="7772400" cy="762000"/>
          </a:xfrm>
        </p:spPr>
        <p:txBody>
          <a:bodyPr>
            <a:normAutofit/>
          </a:bodyPr>
          <a:lstStyle/>
          <a:p>
            <a:pPr eaLnBrk="1" hangingPunct="1"/>
            <a:r>
              <a:rPr lang="en-US" altLang="en-US" sz="4000" dirty="0" smtClean="0">
                <a:latin typeface="Times New Roman" panose="02020603050405020304" pitchFamily="18" charset="0"/>
                <a:cs typeface="Times New Roman" panose="02020603050405020304" pitchFamily="18" charset="0"/>
              </a:rPr>
              <a:t>In Summary </a:t>
            </a:r>
          </a:p>
        </p:txBody>
      </p:sp>
      <p:sp>
        <p:nvSpPr>
          <p:cNvPr id="24579" name="Rectangle 3"/>
          <p:cNvSpPr>
            <a:spLocks noGrp="1" noChangeArrowheads="1"/>
          </p:cNvSpPr>
          <p:nvPr>
            <p:ph idx="1"/>
          </p:nvPr>
        </p:nvSpPr>
        <p:spPr>
          <a:xfrm>
            <a:off x="381000" y="1340768"/>
            <a:ext cx="8229600" cy="4298032"/>
          </a:xfrm>
        </p:spPr>
        <p:txBody>
          <a:bodyPr>
            <a:normAutofit/>
          </a:bodyPr>
          <a:lstStyle/>
          <a:p>
            <a:pPr algn="just" eaLnBrk="1" hangingPunct="1"/>
            <a:r>
              <a:rPr lang="en-US" altLang="en-US" sz="2200" dirty="0" smtClean="0">
                <a:latin typeface="Times New Roman" panose="02020603050405020304" pitchFamily="18" charset="0"/>
                <a:cs typeface="Times New Roman" panose="02020603050405020304" pitchFamily="18" charset="0"/>
              </a:rPr>
              <a:t>GIS is a useful tool to analyze, understand  and solve problems for any location matters </a:t>
            </a:r>
            <a:r>
              <a:rPr lang="en-US" altLang="en-US" sz="2200" dirty="0" smtClean="0">
                <a:latin typeface="Times New Roman" panose="02020603050405020304" pitchFamily="18" charset="0"/>
                <a:cs typeface="Times New Roman" panose="02020603050405020304" pitchFamily="18" charset="0"/>
              </a:rPr>
              <a:t>including </a:t>
            </a:r>
            <a:r>
              <a:rPr lang="en-US" altLang="en-US" sz="2200" dirty="0" smtClean="0">
                <a:latin typeface="Times New Roman" panose="02020603050405020304" pitchFamily="18" charset="0"/>
                <a:cs typeface="Times New Roman" panose="02020603050405020304" pitchFamily="18" charset="0"/>
              </a:rPr>
              <a:t>weather or related subjects.</a:t>
            </a:r>
          </a:p>
          <a:p>
            <a:pPr algn="just" eaLnBrk="1" hangingPunct="1"/>
            <a:r>
              <a:rPr lang="en-US" altLang="en-US" sz="2200" dirty="0" smtClean="0">
                <a:latin typeface="Times New Roman" panose="02020603050405020304" pitchFamily="18" charset="0"/>
                <a:cs typeface="Times New Roman" panose="02020603050405020304" pitchFamily="18" charset="0"/>
              </a:rPr>
              <a:t>In weather study, you can switch many city information and data together speedy and easily.</a:t>
            </a:r>
          </a:p>
          <a:p>
            <a:pPr algn="just" eaLnBrk="1" hangingPunct="1"/>
            <a:r>
              <a:rPr lang="en-US" altLang="en-US" sz="2200" dirty="0" smtClean="0">
                <a:latin typeface="Times New Roman" panose="02020603050405020304" pitchFamily="18" charset="0"/>
                <a:cs typeface="Times New Roman" panose="02020603050405020304" pitchFamily="18" charset="0"/>
              </a:rPr>
              <a:t>GIS users in weather, can analyze current and predict future weather situation.</a:t>
            </a:r>
          </a:p>
          <a:p>
            <a:pPr algn="just" eaLnBrk="1" hangingPunct="1"/>
            <a:r>
              <a:rPr lang="en-US" altLang="en-US" sz="2200" dirty="0" smtClean="0">
                <a:latin typeface="Times New Roman" panose="02020603050405020304" pitchFamily="18" charset="0"/>
                <a:cs typeface="Times New Roman" panose="02020603050405020304" pitchFamily="18" charset="0"/>
              </a:rPr>
              <a:t>GIS usage is so wide </a:t>
            </a:r>
            <a:r>
              <a:rPr lang="en-US" altLang="en-US" sz="2200" dirty="0" smtClean="0">
                <a:latin typeface="Times New Roman" panose="02020603050405020304" pitchFamily="18" charset="0"/>
                <a:cs typeface="Times New Roman" panose="02020603050405020304" pitchFamily="18" charset="0"/>
              </a:rPr>
              <a:t>and it </a:t>
            </a:r>
            <a:r>
              <a:rPr lang="en-US" altLang="en-US" sz="2200" dirty="0" smtClean="0">
                <a:latin typeface="Times New Roman" panose="02020603050405020304" pitchFamily="18" charset="0"/>
                <a:cs typeface="Times New Roman" panose="02020603050405020304" pitchFamily="18" charset="0"/>
              </a:rPr>
              <a:t>can be applied in many weather matters.</a:t>
            </a:r>
          </a:p>
        </p:txBody>
      </p:sp>
    </p:spTree>
    <p:extLst>
      <p:ext uri="{BB962C8B-B14F-4D97-AF65-F5344CB8AC3E}">
        <p14:creationId xmlns:p14="http://schemas.microsoft.com/office/powerpoint/2010/main" val="345046352"/>
      </p:ext>
    </p:extLst>
  </p:cSld>
  <p:clrMapOvr>
    <a:masterClrMapping/>
  </p:clrMapOvr>
  <p:transition spd="slow">
    <p:wip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323528" y="0"/>
            <a:ext cx="8229600" cy="1143000"/>
          </a:xfrm>
        </p:spPr>
        <p:txBody>
          <a:bodyPr/>
          <a:lstStyle/>
          <a:p>
            <a:pPr algn="l"/>
            <a:r>
              <a:rPr lang="en-US" sz="4000" dirty="0" smtClean="0">
                <a:latin typeface="Times New Roman" panose="02020603050405020304" pitchFamily="18" charset="0"/>
                <a:cs typeface="Times New Roman" panose="02020603050405020304" pitchFamily="18" charset="0"/>
              </a:rPr>
              <a:t>References</a:t>
            </a:r>
            <a:endParaRPr lang="en-ZA" sz="4000" dirty="0">
              <a:latin typeface="Times New Roman" panose="02020603050405020304" pitchFamily="18" charset="0"/>
              <a:cs typeface="Times New Roman" panose="02020603050405020304" pitchFamily="18" charset="0"/>
            </a:endParaRPr>
          </a:p>
        </p:txBody>
      </p:sp>
      <p:sp>
        <p:nvSpPr>
          <p:cNvPr id="3" name="コンテンツ プレースホルダー 2"/>
          <p:cNvSpPr>
            <a:spLocks noGrp="1"/>
          </p:cNvSpPr>
          <p:nvPr>
            <p:ph idx="1"/>
          </p:nvPr>
        </p:nvSpPr>
        <p:spPr>
          <a:xfrm>
            <a:off x="539552" y="1556792"/>
            <a:ext cx="8136904" cy="4968552"/>
          </a:xfrm>
        </p:spPr>
        <p:txBody>
          <a:bodyPr>
            <a:normAutofit fontScale="92500"/>
          </a:bodyPr>
          <a:lstStyle/>
          <a:p>
            <a:pPr algn="just">
              <a:lnSpc>
                <a:spcPct val="150000"/>
              </a:lnSpc>
            </a:pPr>
            <a:r>
              <a:rPr lang="en-US" altLang="en-US" sz="2000" i="1" dirty="0" smtClean="0">
                <a:latin typeface="Times New Roman" panose="02020603050405020304" pitchFamily="18" charset="0"/>
                <a:cs typeface="Times New Roman" panose="02020603050405020304" pitchFamily="18" charset="0"/>
              </a:rPr>
              <a:t>Climate change and Urban Environment Strategy; </a:t>
            </a:r>
            <a:r>
              <a:rPr lang="en-US" altLang="en-US" sz="2000" i="1" dirty="0" err="1" smtClean="0">
                <a:latin typeface="Times New Roman" panose="02020603050405020304" pitchFamily="18" charset="0"/>
                <a:cs typeface="Times New Roman" panose="02020603050405020304" pitchFamily="18" charset="0"/>
              </a:rPr>
              <a:t>Antoaneta</a:t>
            </a:r>
            <a:r>
              <a:rPr lang="en-US" altLang="en-US" sz="2000" i="1" dirty="0" smtClean="0">
                <a:latin typeface="Times New Roman" panose="02020603050405020304" pitchFamily="18" charset="0"/>
                <a:cs typeface="Times New Roman" panose="02020603050405020304" pitchFamily="18" charset="0"/>
              </a:rPr>
              <a:t> </a:t>
            </a:r>
            <a:r>
              <a:rPr lang="en-US" altLang="en-US" sz="2000" i="1" dirty="0" err="1" smtClean="0">
                <a:latin typeface="Times New Roman" panose="02020603050405020304" pitchFamily="18" charset="0"/>
                <a:cs typeface="Times New Roman" panose="02020603050405020304" pitchFamily="18" charset="0"/>
              </a:rPr>
              <a:t>Yoveva</a:t>
            </a:r>
            <a:r>
              <a:rPr lang="en-US" altLang="en-US" sz="2000" i="1" dirty="0" smtClean="0">
                <a:latin typeface="Times New Roman" panose="02020603050405020304" pitchFamily="18" charset="0"/>
                <a:cs typeface="Times New Roman" panose="02020603050405020304" pitchFamily="18" charset="0"/>
              </a:rPr>
              <a:t>, architect, Director of Sustainable World Foundation</a:t>
            </a:r>
            <a:r>
              <a:rPr lang="bg-BG" altLang="en-US" sz="2000" i="1" dirty="0" smtClean="0">
                <a:latin typeface="Times New Roman" panose="02020603050405020304" pitchFamily="18" charset="0"/>
                <a:cs typeface="Times New Roman" panose="02020603050405020304" pitchFamily="18" charset="0"/>
              </a:rPr>
              <a:t> </a:t>
            </a:r>
            <a:r>
              <a:rPr lang="en-US" altLang="en-US" sz="2000" i="1" dirty="0" smtClean="0">
                <a:latin typeface="Times New Roman" panose="02020603050405020304" pitchFamily="18" charset="0"/>
                <a:cs typeface="Times New Roman" panose="02020603050405020304" pitchFamily="18" charset="0"/>
              </a:rPr>
              <a:t>(SWF), Bulgaria</a:t>
            </a:r>
          </a:p>
          <a:p>
            <a:pPr algn="just">
              <a:lnSpc>
                <a:spcPct val="150000"/>
              </a:lnSpc>
            </a:pPr>
            <a:r>
              <a:rPr lang="en-US" altLang="en-US" sz="2000" i="1" dirty="0" smtClean="0">
                <a:latin typeface="Times New Roman" panose="02020603050405020304" pitchFamily="18" charset="0"/>
                <a:cs typeface="Times New Roman" panose="02020603050405020304" pitchFamily="18" charset="0"/>
              </a:rPr>
              <a:t>GIS in Weather and Society; Olga </a:t>
            </a:r>
            <a:r>
              <a:rPr lang="en-US" altLang="en-US" sz="2000" i="1" dirty="0" err="1" smtClean="0">
                <a:latin typeface="Times New Roman" panose="02020603050405020304" pitchFamily="18" charset="0"/>
                <a:cs typeface="Times New Roman" panose="02020603050405020304" pitchFamily="18" charset="0"/>
              </a:rPr>
              <a:t>Wilhelmi</a:t>
            </a:r>
            <a:r>
              <a:rPr lang="en-US" altLang="en-US" sz="2000" i="1" dirty="0" smtClean="0">
                <a:latin typeface="Times New Roman" panose="02020603050405020304" pitchFamily="18" charset="0"/>
                <a:cs typeface="Times New Roman" panose="02020603050405020304" pitchFamily="18" charset="0"/>
              </a:rPr>
              <a:t>, Institute for the Study of Society and Environment , National Center for Atmospheric Research.</a:t>
            </a:r>
          </a:p>
          <a:p>
            <a:pPr algn="just">
              <a:lnSpc>
                <a:spcPct val="150000"/>
              </a:lnSpc>
            </a:pPr>
            <a:r>
              <a:rPr lang="en-US" altLang="en-US" sz="2000" i="1" dirty="0" smtClean="0">
                <a:solidFill>
                  <a:schemeClr val="tx1"/>
                </a:solidFill>
                <a:latin typeface="Times New Roman" panose="02020603050405020304" pitchFamily="18" charset="0"/>
                <a:cs typeface="Times New Roman" panose="02020603050405020304" pitchFamily="18" charset="0"/>
              </a:rPr>
              <a:t>Geo-referenced data and DLI aggregate data sources, Chuck Humphrey.</a:t>
            </a:r>
          </a:p>
          <a:p>
            <a:pPr algn="just">
              <a:lnSpc>
                <a:spcPct val="150000"/>
              </a:lnSpc>
            </a:pPr>
            <a:r>
              <a:rPr lang="nl-NL" altLang="en-US" sz="2000" i="1" dirty="0" smtClean="0">
                <a:solidFill>
                  <a:schemeClr val="tx1"/>
                </a:solidFill>
                <a:latin typeface="Times New Roman" panose="02020603050405020304" pitchFamily="18" charset="0"/>
                <a:cs typeface="Times New Roman" panose="02020603050405020304" pitchFamily="18" charset="0"/>
              </a:rPr>
              <a:t>GIS Fundimentals, </a:t>
            </a:r>
            <a:r>
              <a:rPr lang="en-US" altLang="en-US" sz="2000" i="1" dirty="0" smtClean="0">
                <a:solidFill>
                  <a:schemeClr val="tx1"/>
                </a:solidFill>
                <a:latin typeface="Times New Roman" panose="02020603050405020304" pitchFamily="18" charset="0"/>
                <a:cs typeface="Times New Roman" panose="02020603050405020304" pitchFamily="18" charset="0"/>
              </a:rPr>
              <a:t>Dr. Ronald Briggs, The University of Texas at Dallas, Program in Geospatial Information Sciences</a:t>
            </a:r>
          </a:p>
          <a:p>
            <a:pPr algn="just">
              <a:lnSpc>
                <a:spcPct val="150000"/>
              </a:lnSpc>
            </a:pPr>
            <a:r>
              <a:rPr lang="en-US" altLang="en-US" sz="2000" i="1" dirty="0" smtClean="0">
                <a:latin typeface="Times New Roman" panose="02020603050405020304" pitchFamily="18" charset="0"/>
                <a:cs typeface="Times New Roman" panose="02020603050405020304" pitchFamily="18" charset="0"/>
              </a:rPr>
              <a:t>National Hurricane Center, National oceanic and atmospheric administration.</a:t>
            </a:r>
          </a:p>
          <a:p>
            <a:pPr>
              <a:lnSpc>
                <a:spcPct val="150000"/>
              </a:lnSpc>
            </a:pPr>
            <a:r>
              <a:rPr lang="en-US" altLang="en-US" sz="2000" i="1" dirty="0" smtClean="0">
                <a:solidFill>
                  <a:schemeClr val="tx1"/>
                </a:solidFill>
                <a:latin typeface="Times New Roman" panose="02020603050405020304" pitchFamily="18" charset="0"/>
                <a:cs typeface="Times New Roman" panose="02020603050405020304" pitchFamily="18" charset="0"/>
              </a:rPr>
              <a:t>Map Gallery of Russia: http://maps.unomaha.edu/peterson/funda/MapLinks/Russia.htm</a:t>
            </a:r>
          </a:p>
          <a:p>
            <a:pPr algn="just">
              <a:lnSpc>
                <a:spcPct val="150000"/>
              </a:lnSpc>
            </a:pPr>
            <a:endParaRPr lang="en-US" altLang="en-US" sz="2000" dirty="0" smtClean="0">
              <a:latin typeface="Times New Roman" panose="02020603050405020304" pitchFamily="18" charset="0"/>
              <a:cs typeface="Times New Roman" panose="02020603050405020304" pitchFamily="18" charset="0"/>
            </a:endParaRPr>
          </a:p>
          <a:p>
            <a:pPr marL="0" indent="0" algn="just">
              <a:lnSpc>
                <a:spcPct val="150000"/>
              </a:lnSpc>
              <a:buNone/>
            </a:pPr>
            <a:endParaRPr lang="en-ZA"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921152330"/>
      </p:ext>
    </p:extLst>
  </p:cSld>
  <p:clrMapOvr>
    <a:masterClrMapping/>
  </p:clrMapOvr>
  <p:transition spd="slow">
    <p:wip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title"/>
          </p:nvPr>
        </p:nvSpPr>
        <p:spPr>
          <a:xfrm>
            <a:off x="152400" y="304800"/>
            <a:ext cx="9144000" cy="762000"/>
          </a:xfrm>
        </p:spPr>
        <p:txBody>
          <a:bodyPr/>
          <a:lstStyle/>
          <a:p>
            <a:pPr algn="ctr" eaLnBrk="1" hangingPunct="1"/>
            <a:r>
              <a:rPr lang="en-US" altLang="en-US" sz="4000" dirty="0" smtClean="0">
                <a:effectLst/>
                <a:latin typeface="Times New Roman" panose="02020603050405020304" pitchFamily="18" charset="0"/>
                <a:cs typeface="Times New Roman" panose="02020603050405020304" pitchFamily="18" charset="0"/>
              </a:rPr>
              <a:t>Geographic Information Systems </a:t>
            </a:r>
          </a:p>
        </p:txBody>
      </p:sp>
      <p:sp>
        <p:nvSpPr>
          <p:cNvPr id="3075" name="Rectangle 3"/>
          <p:cNvSpPr>
            <a:spLocks noGrp="1" noChangeArrowheads="1"/>
          </p:cNvSpPr>
          <p:nvPr>
            <p:ph type="body" sz="half" idx="1"/>
          </p:nvPr>
        </p:nvSpPr>
        <p:spPr>
          <a:xfrm>
            <a:off x="533400" y="1371600"/>
            <a:ext cx="8305800" cy="4114800"/>
          </a:xfrm>
        </p:spPr>
        <p:txBody>
          <a:bodyPr/>
          <a:lstStyle/>
          <a:p>
            <a:pPr algn="ctr">
              <a:lnSpc>
                <a:spcPct val="80000"/>
              </a:lnSpc>
              <a:buFontTx/>
              <a:buNone/>
            </a:pPr>
            <a:r>
              <a:rPr lang="en-GB" altLang="en-US" sz="2400" b="0" dirty="0" smtClean="0">
                <a:solidFill>
                  <a:schemeClr val="tx1"/>
                </a:solidFill>
                <a:latin typeface="Times New Roman" panose="02020603050405020304" pitchFamily="18" charset="0"/>
                <a:cs typeface="Times New Roman" panose="02020603050405020304" pitchFamily="18" charset="0"/>
              </a:rPr>
              <a:t>Geographical Information Systems (GIS) are a special class of information systems that keep track not only of events, activities, and things, but also of where these events, activities, and things happen or exist.</a:t>
            </a:r>
          </a:p>
          <a:p>
            <a:pPr algn="ctr">
              <a:lnSpc>
                <a:spcPct val="80000"/>
              </a:lnSpc>
              <a:buFontTx/>
              <a:buNone/>
            </a:pPr>
            <a:endParaRPr lang="en-GB" altLang="en-US" sz="2400" b="0" dirty="0" smtClean="0">
              <a:solidFill>
                <a:schemeClr val="tx1"/>
              </a:solidFill>
              <a:latin typeface="Times New Roman" panose="02020603050405020304" pitchFamily="18" charset="0"/>
              <a:cs typeface="Times New Roman" panose="02020603050405020304" pitchFamily="18" charset="0"/>
            </a:endParaRPr>
          </a:p>
          <a:p>
            <a:pPr algn="ctr">
              <a:lnSpc>
                <a:spcPct val="80000"/>
              </a:lnSpc>
              <a:buFontTx/>
              <a:buNone/>
            </a:pPr>
            <a:r>
              <a:rPr lang="en-GB" altLang="en-US" sz="1800" b="0" dirty="0" smtClean="0">
                <a:solidFill>
                  <a:schemeClr val="tx1"/>
                </a:solidFill>
                <a:latin typeface="Times New Roman" panose="02020603050405020304" pitchFamily="18" charset="0"/>
                <a:cs typeface="Times New Roman" panose="02020603050405020304" pitchFamily="18" charset="0"/>
              </a:rPr>
              <a:t>Source: Longley et al (2005) Geographic Information Systems and Science. 2nd Edition. John Wiley and Sons Ltd.</a:t>
            </a:r>
          </a:p>
          <a:p>
            <a:pPr eaLnBrk="1" hangingPunct="1">
              <a:lnSpc>
                <a:spcPct val="90000"/>
              </a:lnSpc>
              <a:buFont typeface="Wingdings" pitchFamily="2" charset="2"/>
              <a:buNone/>
            </a:pPr>
            <a:endParaRPr lang="en-US" altLang="en-US" sz="2400" b="0" dirty="0" smtClean="0"/>
          </a:p>
        </p:txBody>
      </p:sp>
      <p:sp>
        <p:nvSpPr>
          <p:cNvPr id="6" name="正方形/長方形 5"/>
          <p:cNvSpPr/>
          <p:nvPr/>
        </p:nvSpPr>
        <p:spPr>
          <a:xfrm>
            <a:off x="1600200" y="6182413"/>
            <a:ext cx="9144000" cy="276999"/>
          </a:xfrm>
          <a:prstGeom prst="rect">
            <a:avLst/>
          </a:prstGeom>
        </p:spPr>
        <p:txBody>
          <a:bodyPr wrap="square">
            <a:spAutoFit/>
          </a:bodyPr>
          <a:lstStyle/>
          <a:p>
            <a:pPr>
              <a:spcBef>
                <a:spcPct val="50000"/>
              </a:spcBef>
            </a:pPr>
            <a:r>
              <a:rPr lang="en-GB" altLang="en-US" sz="1200" b="1" i="1" dirty="0">
                <a:solidFill>
                  <a:srgbClr val="0070C0"/>
                </a:solidFill>
                <a:latin typeface="Times New Roman" panose="02020603050405020304" pitchFamily="18" charset="0"/>
                <a:cs typeface="Times New Roman" panose="02020603050405020304" pitchFamily="18" charset="0"/>
              </a:rPr>
              <a:t>RGS-IBG Online CPD course in GIS</a:t>
            </a:r>
            <a:r>
              <a:rPr lang="en-US" altLang="en-US" sz="1200" b="1" i="1" dirty="0">
                <a:solidFill>
                  <a:srgbClr val="0070C0"/>
                </a:solidFill>
                <a:latin typeface="Times New Roman" panose="02020603050405020304" pitchFamily="18" charset="0"/>
                <a:cs typeface="Times New Roman" panose="02020603050405020304" pitchFamily="18" charset="0"/>
              </a:rPr>
              <a:t> </a:t>
            </a:r>
            <a:r>
              <a:rPr lang="en-GB" altLang="en-US" sz="1200" b="1" i="1" dirty="0">
                <a:solidFill>
                  <a:srgbClr val="0070C0"/>
                </a:solidFill>
                <a:latin typeface="Times New Roman" panose="02020603050405020304" pitchFamily="18" charset="0"/>
                <a:cs typeface="Times New Roman" panose="02020603050405020304" pitchFamily="18" charset="0"/>
              </a:rPr>
              <a:t>Introduction to GIS, Royal Geography Society with IBG.</a:t>
            </a:r>
          </a:p>
        </p:txBody>
      </p:sp>
    </p:spTree>
    <p:extLst>
      <p:ext uri="{BB962C8B-B14F-4D97-AF65-F5344CB8AC3E}">
        <p14:creationId xmlns:p14="http://schemas.microsoft.com/office/powerpoint/2010/main" val="2737363892"/>
      </p:ext>
    </p:extLst>
  </p:cSld>
  <p:clrMapOvr>
    <a:masterClrMapping/>
  </p:clrMapOvr>
  <p:transition spd="slow">
    <p:wip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a:xfrm>
            <a:off x="395536" y="188640"/>
            <a:ext cx="8229600" cy="763488"/>
          </a:xfrm>
        </p:spPr>
        <p:txBody>
          <a:bodyPr/>
          <a:lstStyle/>
          <a:p>
            <a:r>
              <a:rPr lang="en-GB" altLang="en-US" sz="4000" dirty="0">
                <a:solidFill>
                  <a:schemeClr val="tx1"/>
                </a:solidFill>
                <a:effectLst/>
                <a:latin typeface="Times New Roman" panose="02020603050405020304" pitchFamily="18" charset="0"/>
                <a:cs typeface="Times New Roman" panose="02020603050405020304" pitchFamily="18" charset="0"/>
              </a:rPr>
              <a:t>Geo-referencing data</a:t>
            </a:r>
          </a:p>
        </p:txBody>
      </p:sp>
      <p:sp>
        <p:nvSpPr>
          <p:cNvPr id="27651" name="Rectangle 3"/>
          <p:cNvSpPr>
            <a:spLocks noGrp="1" noChangeArrowheads="1"/>
          </p:cNvSpPr>
          <p:nvPr>
            <p:ph idx="1"/>
          </p:nvPr>
        </p:nvSpPr>
        <p:spPr>
          <a:xfrm>
            <a:off x="467544" y="1124744"/>
            <a:ext cx="8229600" cy="5256584"/>
          </a:xfrm>
        </p:spPr>
        <p:txBody>
          <a:bodyPr>
            <a:normAutofit fontScale="85000" lnSpcReduction="20000"/>
          </a:bodyPr>
          <a:lstStyle/>
          <a:p>
            <a:pPr marL="0" indent="0">
              <a:buNone/>
            </a:pPr>
            <a:r>
              <a:rPr lang="en-ZA" sz="2800" b="0" dirty="0" smtClean="0">
                <a:latin typeface="Times New Roman" panose="02020603050405020304" pitchFamily="18" charset="0"/>
                <a:cs typeface="Times New Roman" panose="02020603050405020304" pitchFamily="18" charset="0"/>
              </a:rPr>
              <a:t>G</a:t>
            </a:r>
            <a:r>
              <a:rPr lang="en-ZA" sz="2800" dirty="0" smtClean="0">
                <a:latin typeface="Times New Roman" panose="02020603050405020304" pitchFamily="18" charset="0"/>
                <a:cs typeface="Times New Roman" panose="02020603050405020304" pitchFamily="18" charset="0"/>
              </a:rPr>
              <a:t>eo-reference</a:t>
            </a:r>
            <a:r>
              <a:rPr lang="en-ZA" sz="2800" b="0" dirty="0" smtClean="0">
                <a:latin typeface="Times New Roman" panose="02020603050405020304" pitchFamily="18" charset="0"/>
                <a:cs typeface="Times New Roman" panose="02020603050405020304" pitchFamily="18" charset="0"/>
              </a:rPr>
              <a:t> means to associate something with location in physical space.</a:t>
            </a:r>
          </a:p>
          <a:p>
            <a:pPr marL="0" indent="0">
              <a:buNone/>
            </a:pPr>
            <a:r>
              <a:rPr lang="en-US" altLang="en-US" sz="2800" dirty="0" smtClean="0">
                <a:latin typeface="Times New Roman" panose="02020603050405020304" pitchFamily="18" charset="0"/>
                <a:cs typeface="Times New Roman" panose="02020603050405020304" pitchFamily="18" charset="0"/>
              </a:rPr>
              <a:t>Geo-referenced data is essential in GIS, since all data in GIS must be linked to the earth’s surface.</a:t>
            </a:r>
          </a:p>
          <a:p>
            <a:endParaRPr lang="en-GB" altLang="en-US" sz="2800" dirty="0" smtClean="0">
              <a:solidFill>
                <a:schemeClr val="tx1"/>
              </a:solidFill>
              <a:latin typeface="Times New Roman" panose="02020603050405020304" pitchFamily="18" charset="0"/>
              <a:cs typeface="Times New Roman" panose="02020603050405020304" pitchFamily="18" charset="0"/>
            </a:endParaRPr>
          </a:p>
          <a:p>
            <a:r>
              <a:rPr lang="en-GB" altLang="en-US" sz="2800" dirty="0" smtClean="0">
                <a:solidFill>
                  <a:schemeClr val="tx1"/>
                </a:solidFill>
                <a:latin typeface="Times New Roman" panose="02020603050405020304" pitchFamily="18" charset="0"/>
                <a:cs typeface="Times New Roman" panose="02020603050405020304" pitchFamily="18" charset="0"/>
              </a:rPr>
              <a:t>Data capture</a:t>
            </a:r>
            <a:endParaRPr lang="en-GB" altLang="en-US" sz="2800" dirty="0">
              <a:solidFill>
                <a:schemeClr val="tx1"/>
              </a:solidFill>
              <a:latin typeface="Times New Roman" panose="02020603050405020304" pitchFamily="18" charset="0"/>
              <a:cs typeface="Times New Roman" panose="02020603050405020304" pitchFamily="18" charset="0"/>
            </a:endParaRPr>
          </a:p>
          <a:p>
            <a:pPr lvl="1"/>
            <a:r>
              <a:rPr lang="en-GB" altLang="en-US" sz="2400" dirty="0">
                <a:solidFill>
                  <a:schemeClr val="tx1"/>
                </a:solidFill>
                <a:latin typeface="Times New Roman" panose="02020603050405020304" pitchFamily="18" charset="0"/>
                <a:cs typeface="Times New Roman" panose="02020603050405020304" pitchFamily="18" charset="0"/>
              </a:rPr>
              <a:t>Scanning: all of </a:t>
            </a:r>
            <a:r>
              <a:rPr lang="en-GB" altLang="en-US" sz="2400" dirty="0">
                <a:latin typeface="Times New Roman" panose="02020603050405020304" pitchFamily="18" charset="0"/>
                <a:cs typeface="Times New Roman" panose="02020603050405020304" pitchFamily="18" charset="0"/>
              </a:rPr>
              <a:t>the </a:t>
            </a:r>
            <a:r>
              <a:rPr lang="en-GB" altLang="en-US" sz="2400" dirty="0" smtClean="0">
                <a:latin typeface="Times New Roman" panose="02020603050405020304" pitchFamily="18" charset="0"/>
                <a:cs typeface="Times New Roman" panose="02020603050405020304" pitchFamily="18" charset="0"/>
              </a:rPr>
              <a:t>maps converted </a:t>
            </a:r>
            <a:r>
              <a:rPr lang="en-GB" altLang="en-US" sz="2400" dirty="0">
                <a:solidFill>
                  <a:schemeClr val="tx1"/>
                </a:solidFill>
                <a:latin typeface="Times New Roman" panose="02020603050405020304" pitchFamily="18" charset="0"/>
                <a:cs typeface="Times New Roman" panose="02020603050405020304" pitchFamily="18" charset="0"/>
              </a:rPr>
              <a:t>into raster data</a:t>
            </a:r>
          </a:p>
          <a:p>
            <a:pPr lvl="1"/>
            <a:r>
              <a:rPr lang="en-ZA" altLang="en-US" sz="2400" dirty="0" smtClean="0">
                <a:solidFill>
                  <a:schemeClr val="tx1"/>
                </a:solidFill>
                <a:latin typeface="Times New Roman" panose="02020603050405020304" pitchFamily="18" charset="0"/>
                <a:cs typeface="Times New Roman" panose="02020603050405020304" pitchFamily="18" charset="0"/>
              </a:rPr>
              <a:t>Digitizing: individual features selected from the map as dots, lines or polygons</a:t>
            </a:r>
            <a:endParaRPr lang="en-GB" altLang="en-US" sz="2400" dirty="0">
              <a:solidFill>
                <a:schemeClr val="tx1"/>
              </a:solidFill>
              <a:latin typeface="Times New Roman" panose="02020603050405020304" pitchFamily="18" charset="0"/>
              <a:cs typeface="Times New Roman" panose="02020603050405020304" pitchFamily="18" charset="0"/>
            </a:endParaRPr>
          </a:p>
          <a:p>
            <a:r>
              <a:rPr lang="en-GB" altLang="en-US" sz="2800" dirty="0">
                <a:solidFill>
                  <a:schemeClr val="tx1"/>
                </a:solidFill>
                <a:latin typeface="Times New Roman" panose="02020603050405020304" pitchFamily="18" charset="0"/>
                <a:cs typeface="Times New Roman" panose="02020603050405020304" pitchFamily="18" charset="0"/>
              </a:rPr>
              <a:t>Geo-referencing</a:t>
            </a:r>
          </a:p>
          <a:p>
            <a:pPr lvl="1"/>
            <a:r>
              <a:rPr lang="en-GB" altLang="en-US" sz="2400" dirty="0">
                <a:solidFill>
                  <a:schemeClr val="tx1"/>
                </a:solidFill>
                <a:latin typeface="Times New Roman" panose="02020603050405020304" pitchFamily="18" charset="0"/>
                <a:cs typeface="Times New Roman" panose="02020603050405020304" pitchFamily="18" charset="0"/>
              </a:rPr>
              <a:t>Initial </a:t>
            </a:r>
            <a:r>
              <a:rPr lang="en-GB" altLang="en-US" sz="2400" dirty="0" smtClean="0">
                <a:solidFill>
                  <a:schemeClr val="tx1"/>
                </a:solidFill>
                <a:latin typeface="Times New Roman" panose="02020603050405020304" pitchFamily="18" charset="0"/>
                <a:cs typeface="Times New Roman" panose="02020603050405020304" pitchFamily="18" charset="0"/>
              </a:rPr>
              <a:t>scanning, digitizing </a:t>
            </a:r>
            <a:r>
              <a:rPr lang="en-GB" altLang="en-US" sz="2400" dirty="0">
                <a:solidFill>
                  <a:schemeClr val="tx1"/>
                </a:solidFill>
                <a:latin typeface="Times New Roman" panose="02020603050405020304" pitchFamily="18" charset="0"/>
                <a:cs typeface="Times New Roman" panose="02020603050405020304" pitchFamily="18" charset="0"/>
              </a:rPr>
              <a:t>gives </a:t>
            </a:r>
            <a:r>
              <a:rPr lang="en-GB" altLang="en-US" sz="2400" dirty="0" smtClean="0">
                <a:solidFill>
                  <a:schemeClr val="tx1"/>
                </a:solidFill>
                <a:latin typeface="Times New Roman" panose="02020603050405020304" pitchFamily="18" charset="0"/>
                <a:cs typeface="Times New Roman" panose="02020603050405020304" pitchFamily="18" charset="0"/>
              </a:rPr>
              <a:t>the coordinates </a:t>
            </a:r>
            <a:r>
              <a:rPr lang="en-GB" altLang="en-US" sz="2400" dirty="0">
                <a:solidFill>
                  <a:schemeClr val="tx1"/>
                </a:solidFill>
                <a:latin typeface="Times New Roman" panose="02020603050405020304" pitchFamily="18" charset="0"/>
                <a:cs typeface="Times New Roman" panose="02020603050405020304" pitchFamily="18" charset="0"/>
              </a:rPr>
              <a:t>in inches from bottom left corner of </a:t>
            </a:r>
            <a:r>
              <a:rPr lang="en-GB" altLang="en-US" sz="2400" dirty="0" smtClean="0">
                <a:solidFill>
                  <a:schemeClr val="tx1"/>
                </a:solidFill>
                <a:latin typeface="Times New Roman" panose="02020603050405020304" pitchFamily="18" charset="0"/>
                <a:cs typeface="Times New Roman" panose="02020603050405020304" pitchFamily="18" charset="0"/>
              </a:rPr>
              <a:t>the digitizer / scanner</a:t>
            </a:r>
            <a:endParaRPr lang="en-GB" altLang="en-US" sz="2400" dirty="0">
              <a:solidFill>
                <a:schemeClr val="tx1"/>
              </a:solidFill>
              <a:latin typeface="Times New Roman" panose="02020603050405020304" pitchFamily="18" charset="0"/>
              <a:cs typeface="Times New Roman" panose="02020603050405020304" pitchFamily="18" charset="0"/>
            </a:endParaRPr>
          </a:p>
          <a:p>
            <a:pPr lvl="1"/>
            <a:r>
              <a:rPr lang="en-ZA" altLang="en-US" sz="2400" dirty="0" smtClean="0">
                <a:solidFill>
                  <a:schemeClr val="tx1"/>
                </a:solidFill>
                <a:latin typeface="Times New Roman" panose="02020603050405020304" pitchFamily="18" charset="0"/>
                <a:cs typeface="Times New Roman" panose="02020603050405020304" pitchFamily="18" charset="0"/>
              </a:rPr>
              <a:t>Real-world co-ordinates are set up for </a:t>
            </a:r>
            <a:r>
              <a:rPr lang="en-ZA" altLang="en-US" sz="2400" dirty="0" smtClean="0">
                <a:latin typeface="Times New Roman" panose="02020603050405020304" pitchFamily="18" charset="0"/>
                <a:cs typeface="Times New Roman" panose="02020603050405020304" pitchFamily="18" charset="0"/>
              </a:rPr>
              <a:t>four-registration periods </a:t>
            </a:r>
            <a:r>
              <a:rPr lang="en-ZA" altLang="en-US" sz="2400" dirty="0" smtClean="0">
                <a:solidFill>
                  <a:schemeClr val="tx1"/>
                </a:solidFill>
                <a:latin typeface="Times New Roman" panose="02020603050405020304" pitchFamily="18" charset="0"/>
                <a:cs typeface="Times New Roman" panose="02020603050405020304" pitchFamily="18" charset="0"/>
              </a:rPr>
              <a:t>on the seized data</a:t>
            </a:r>
            <a:endParaRPr lang="en-GB" altLang="en-US" sz="2400" dirty="0">
              <a:solidFill>
                <a:schemeClr val="tx1"/>
              </a:solidFill>
              <a:latin typeface="Times New Roman" panose="02020603050405020304" pitchFamily="18" charset="0"/>
              <a:cs typeface="Times New Roman" panose="02020603050405020304" pitchFamily="18" charset="0"/>
            </a:endParaRPr>
          </a:p>
          <a:p>
            <a:pPr lvl="1"/>
            <a:r>
              <a:rPr lang="en-ZA" altLang="en-US" sz="2400" dirty="0" smtClean="0">
                <a:solidFill>
                  <a:schemeClr val="tx1"/>
                </a:solidFill>
                <a:latin typeface="Times New Roman" panose="02020603050405020304" pitchFamily="18" charset="0"/>
                <a:cs typeface="Times New Roman" panose="02020603050405020304" pitchFamily="18" charset="0"/>
              </a:rPr>
              <a:t>These are applied to convince the entire map onto a real-world coordinate system</a:t>
            </a:r>
            <a:endParaRPr lang="en-GB" altLang="en-US" sz="2400" dirty="0">
              <a:solidFill>
                <a:schemeClr val="tx1"/>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728889719"/>
      </p:ext>
    </p:extLst>
  </p:cSld>
  <p:clrMapOvr>
    <a:masterClrMapping/>
  </p:clrMapOvr>
  <p:transition spd="slow" advClick="0">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nodeType="clickEffect">
                                  <p:stCondLst>
                                    <p:cond delay="0"/>
                                  </p:stCondLst>
                                  <p:childTnLst>
                                    <p:set>
                                      <p:cBhvr>
                                        <p:cTn id="6" dur="1" fill="hold">
                                          <p:stCondLst>
                                            <p:cond delay="0"/>
                                          </p:stCondLst>
                                        </p:cTn>
                                        <p:tgtEl>
                                          <p:spTgt spid="27651">
                                            <p:txEl>
                                              <p:pRg st="3" end="3"/>
                                            </p:txEl>
                                          </p:spTgt>
                                        </p:tgtEl>
                                        <p:attrNameLst>
                                          <p:attrName>style.visibility</p:attrName>
                                        </p:attrNameLst>
                                      </p:cBhvr>
                                      <p:to>
                                        <p:strVal val="visible"/>
                                      </p:to>
                                    </p:set>
                                    <p:animEffect transition="in" filter="fade">
                                      <p:cBhvr>
                                        <p:cTn id="7" dur="1000"/>
                                        <p:tgtEl>
                                          <p:spTgt spid="27651">
                                            <p:txEl>
                                              <p:pRg st="3" end="3"/>
                                            </p:txEl>
                                          </p:spTgt>
                                        </p:tgtEl>
                                      </p:cBhvr>
                                    </p:animEffect>
                                    <p:anim calcmode="lin" valueType="num">
                                      <p:cBhvr>
                                        <p:cTn id="8" dur="1000" fill="hold"/>
                                        <p:tgtEl>
                                          <p:spTgt spid="27651">
                                            <p:txEl>
                                              <p:pRg st="3" end="3"/>
                                            </p:txEl>
                                          </p:spTgt>
                                        </p:tgtEl>
                                        <p:attrNameLst>
                                          <p:attrName>ppt_x</p:attrName>
                                        </p:attrNameLst>
                                      </p:cBhvr>
                                      <p:tavLst>
                                        <p:tav tm="0">
                                          <p:val>
                                            <p:strVal val="#ppt_x"/>
                                          </p:val>
                                        </p:tav>
                                        <p:tav tm="100000">
                                          <p:val>
                                            <p:strVal val="#ppt_x"/>
                                          </p:val>
                                        </p:tav>
                                      </p:tavLst>
                                    </p:anim>
                                    <p:anim calcmode="lin" valueType="num">
                                      <p:cBhvr>
                                        <p:cTn id="9" dur="1000" fill="hold"/>
                                        <p:tgtEl>
                                          <p:spTgt spid="27651">
                                            <p:txEl>
                                              <p:pRg st="3" end="3"/>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27651">
                                            <p:txEl>
                                              <p:pRg st="0" end="0"/>
                                            </p:txEl>
                                          </p:spTgt>
                                        </p:tgtEl>
                                        <p:attrNameLst>
                                          <p:attrName>style.visibility</p:attrName>
                                        </p:attrNameLst>
                                      </p:cBhvr>
                                      <p:to>
                                        <p:strVal val="visible"/>
                                      </p:to>
                                    </p:set>
                                    <p:animEffect transition="in" filter="fade">
                                      <p:cBhvr>
                                        <p:cTn id="14" dur="1000"/>
                                        <p:tgtEl>
                                          <p:spTgt spid="27651">
                                            <p:txEl>
                                              <p:pRg st="0" end="0"/>
                                            </p:txEl>
                                          </p:spTgt>
                                        </p:tgtEl>
                                      </p:cBhvr>
                                    </p:animEffect>
                                    <p:anim calcmode="lin" valueType="num">
                                      <p:cBhvr>
                                        <p:cTn id="15" dur="1000" fill="hold"/>
                                        <p:tgtEl>
                                          <p:spTgt spid="27651">
                                            <p:txEl>
                                              <p:pRg st="0" end="0"/>
                                            </p:txEl>
                                          </p:spTgt>
                                        </p:tgtEl>
                                        <p:attrNameLst>
                                          <p:attrName>ppt_x</p:attrName>
                                        </p:attrNameLst>
                                      </p:cBhvr>
                                      <p:tavLst>
                                        <p:tav tm="0">
                                          <p:val>
                                            <p:strVal val="#ppt_x"/>
                                          </p:val>
                                        </p:tav>
                                        <p:tav tm="100000">
                                          <p:val>
                                            <p:strVal val="#ppt_x"/>
                                          </p:val>
                                        </p:tav>
                                      </p:tavLst>
                                    </p:anim>
                                    <p:anim calcmode="lin" valueType="num">
                                      <p:cBhvr>
                                        <p:cTn id="16" dur="1000" fill="hold"/>
                                        <p:tgtEl>
                                          <p:spTgt spid="27651">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nodeType="clickEffect">
                                  <p:stCondLst>
                                    <p:cond delay="0"/>
                                  </p:stCondLst>
                                  <p:childTnLst>
                                    <p:set>
                                      <p:cBhvr>
                                        <p:cTn id="20" dur="1" fill="hold">
                                          <p:stCondLst>
                                            <p:cond delay="0"/>
                                          </p:stCondLst>
                                        </p:cTn>
                                        <p:tgtEl>
                                          <p:spTgt spid="27651">
                                            <p:txEl>
                                              <p:pRg st="1" end="1"/>
                                            </p:txEl>
                                          </p:spTgt>
                                        </p:tgtEl>
                                        <p:attrNameLst>
                                          <p:attrName>style.visibility</p:attrName>
                                        </p:attrNameLst>
                                      </p:cBhvr>
                                      <p:to>
                                        <p:strVal val="visible"/>
                                      </p:to>
                                    </p:set>
                                    <p:animEffect transition="in" filter="fade">
                                      <p:cBhvr>
                                        <p:cTn id="21" dur="1000"/>
                                        <p:tgtEl>
                                          <p:spTgt spid="27651">
                                            <p:txEl>
                                              <p:pRg st="1" end="1"/>
                                            </p:txEl>
                                          </p:spTgt>
                                        </p:tgtEl>
                                      </p:cBhvr>
                                    </p:animEffect>
                                    <p:anim calcmode="lin" valueType="num">
                                      <p:cBhvr>
                                        <p:cTn id="22" dur="1000" fill="hold"/>
                                        <p:tgtEl>
                                          <p:spTgt spid="27651">
                                            <p:txEl>
                                              <p:pRg st="1" end="1"/>
                                            </p:txEl>
                                          </p:spTgt>
                                        </p:tgtEl>
                                        <p:attrNameLst>
                                          <p:attrName>ppt_x</p:attrName>
                                        </p:attrNameLst>
                                      </p:cBhvr>
                                      <p:tavLst>
                                        <p:tav tm="0">
                                          <p:val>
                                            <p:strVal val="#ppt_x"/>
                                          </p:val>
                                        </p:tav>
                                        <p:tav tm="100000">
                                          <p:val>
                                            <p:strVal val="#ppt_x"/>
                                          </p:val>
                                        </p:tav>
                                      </p:tavLst>
                                    </p:anim>
                                    <p:anim calcmode="lin" valueType="num">
                                      <p:cBhvr>
                                        <p:cTn id="23" dur="1000" fill="hold"/>
                                        <p:tgtEl>
                                          <p:spTgt spid="27651">
                                            <p:txEl>
                                              <p:pRg st="1" end="1"/>
                                            </p:txEl>
                                          </p:spTgt>
                                        </p:tgtEl>
                                        <p:attrNameLst>
                                          <p:attrName>ppt_y</p:attrName>
                                        </p:attrNameLst>
                                      </p:cBhvr>
                                      <p:tavLst>
                                        <p:tav tm="0">
                                          <p:val>
                                            <p:strVal val="#ppt_y+.1"/>
                                          </p:val>
                                        </p:tav>
                                        <p:tav tm="100000">
                                          <p:val>
                                            <p:strVal val="#ppt_y"/>
                                          </p:val>
                                        </p:tav>
                                      </p:tavLst>
                                    </p:anim>
                                  </p:childTnLst>
                                </p:cTn>
                              </p:par>
                              <p:par>
                                <p:cTn id="24" presetID="42" presetClass="entr" presetSubtype="0" fill="hold" nodeType="withEffect">
                                  <p:stCondLst>
                                    <p:cond delay="0"/>
                                  </p:stCondLst>
                                  <p:childTnLst>
                                    <p:set>
                                      <p:cBhvr>
                                        <p:cTn id="25" dur="1" fill="hold">
                                          <p:stCondLst>
                                            <p:cond delay="0"/>
                                          </p:stCondLst>
                                        </p:cTn>
                                        <p:tgtEl>
                                          <p:spTgt spid="27651">
                                            <p:txEl>
                                              <p:pRg st="4" end="4"/>
                                            </p:txEl>
                                          </p:spTgt>
                                        </p:tgtEl>
                                        <p:attrNameLst>
                                          <p:attrName>style.visibility</p:attrName>
                                        </p:attrNameLst>
                                      </p:cBhvr>
                                      <p:to>
                                        <p:strVal val="visible"/>
                                      </p:to>
                                    </p:set>
                                    <p:animEffect transition="in" filter="fade">
                                      <p:cBhvr>
                                        <p:cTn id="26" dur="1000"/>
                                        <p:tgtEl>
                                          <p:spTgt spid="27651">
                                            <p:txEl>
                                              <p:pRg st="4" end="4"/>
                                            </p:txEl>
                                          </p:spTgt>
                                        </p:tgtEl>
                                      </p:cBhvr>
                                    </p:animEffect>
                                    <p:anim calcmode="lin" valueType="num">
                                      <p:cBhvr>
                                        <p:cTn id="27" dur="1000" fill="hold"/>
                                        <p:tgtEl>
                                          <p:spTgt spid="27651">
                                            <p:txEl>
                                              <p:pRg st="4" end="4"/>
                                            </p:txEl>
                                          </p:spTgt>
                                        </p:tgtEl>
                                        <p:attrNameLst>
                                          <p:attrName>ppt_x</p:attrName>
                                        </p:attrNameLst>
                                      </p:cBhvr>
                                      <p:tavLst>
                                        <p:tav tm="0">
                                          <p:val>
                                            <p:strVal val="#ppt_x"/>
                                          </p:val>
                                        </p:tav>
                                        <p:tav tm="100000">
                                          <p:val>
                                            <p:strVal val="#ppt_x"/>
                                          </p:val>
                                        </p:tav>
                                      </p:tavLst>
                                    </p:anim>
                                    <p:anim calcmode="lin" valueType="num">
                                      <p:cBhvr>
                                        <p:cTn id="28" dur="1000" fill="hold"/>
                                        <p:tgtEl>
                                          <p:spTgt spid="27651">
                                            <p:txEl>
                                              <p:pRg st="4" end="4"/>
                                            </p:txEl>
                                          </p:spTgt>
                                        </p:tgtEl>
                                        <p:attrNameLst>
                                          <p:attrName>ppt_y</p:attrName>
                                        </p:attrNameLst>
                                      </p:cBhvr>
                                      <p:tavLst>
                                        <p:tav tm="0">
                                          <p:val>
                                            <p:strVal val="#ppt_y+.1"/>
                                          </p:val>
                                        </p:tav>
                                        <p:tav tm="100000">
                                          <p:val>
                                            <p:strVal val="#ppt_y"/>
                                          </p:val>
                                        </p:tav>
                                      </p:tavLst>
                                    </p:anim>
                                  </p:childTnLst>
                                </p:cTn>
                              </p:par>
                              <p:par>
                                <p:cTn id="29" presetID="42" presetClass="entr" presetSubtype="0" fill="hold" nodeType="withEffect">
                                  <p:stCondLst>
                                    <p:cond delay="0"/>
                                  </p:stCondLst>
                                  <p:childTnLst>
                                    <p:set>
                                      <p:cBhvr>
                                        <p:cTn id="30" dur="1" fill="hold">
                                          <p:stCondLst>
                                            <p:cond delay="0"/>
                                          </p:stCondLst>
                                        </p:cTn>
                                        <p:tgtEl>
                                          <p:spTgt spid="27651">
                                            <p:txEl>
                                              <p:pRg st="5" end="5"/>
                                            </p:txEl>
                                          </p:spTgt>
                                        </p:tgtEl>
                                        <p:attrNameLst>
                                          <p:attrName>style.visibility</p:attrName>
                                        </p:attrNameLst>
                                      </p:cBhvr>
                                      <p:to>
                                        <p:strVal val="visible"/>
                                      </p:to>
                                    </p:set>
                                    <p:animEffect transition="in" filter="fade">
                                      <p:cBhvr>
                                        <p:cTn id="31" dur="1000"/>
                                        <p:tgtEl>
                                          <p:spTgt spid="27651">
                                            <p:txEl>
                                              <p:pRg st="5" end="5"/>
                                            </p:txEl>
                                          </p:spTgt>
                                        </p:tgtEl>
                                      </p:cBhvr>
                                    </p:animEffect>
                                    <p:anim calcmode="lin" valueType="num">
                                      <p:cBhvr>
                                        <p:cTn id="32" dur="1000" fill="hold"/>
                                        <p:tgtEl>
                                          <p:spTgt spid="27651">
                                            <p:txEl>
                                              <p:pRg st="5" end="5"/>
                                            </p:txEl>
                                          </p:spTgt>
                                        </p:tgtEl>
                                        <p:attrNameLst>
                                          <p:attrName>ppt_x</p:attrName>
                                        </p:attrNameLst>
                                      </p:cBhvr>
                                      <p:tavLst>
                                        <p:tav tm="0">
                                          <p:val>
                                            <p:strVal val="#ppt_x"/>
                                          </p:val>
                                        </p:tav>
                                        <p:tav tm="100000">
                                          <p:val>
                                            <p:strVal val="#ppt_x"/>
                                          </p:val>
                                        </p:tav>
                                      </p:tavLst>
                                    </p:anim>
                                    <p:anim calcmode="lin" valueType="num">
                                      <p:cBhvr>
                                        <p:cTn id="33" dur="1000" fill="hold"/>
                                        <p:tgtEl>
                                          <p:spTgt spid="27651">
                                            <p:txEl>
                                              <p:pRg st="5" end="5"/>
                                            </p:txEl>
                                          </p:spTgt>
                                        </p:tgtEl>
                                        <p:attrNameLst>
                                          <p:attrName>ppt_y</p:attrName>
                                        </p:attrNameLst>
                                      </p:cBhvr>
                                      <p:tavLst>
                                        <p:tav tm="0">
                                          <p:val>
                                            <p:strVal val="#ppt_y+.1"/>
                                          </p:val>
                                        </p:tav>
                                        <p:tav tm="100000">
                                          <p:val>
                                            <p:strVal val="#ppt_y"/>
                                          </p:val>
                                        </p:tav>
                                      </p:tavLst>
                                    </p:anim>
                                  </p:childTnLst>
                                </p:cTn>
                              </p:par>
                            </p:childTnLst>
                          </p:cTn>
                        </p:par>
                      </p:childTnLst>
                    </p:cTn>
                  </p:par>
                  <p:par>
                    <p:cTn id="34" fill="hold">
                      <p:stCondLst>
                        <p:cond delay="indefinite"/>
                      </p:stCondLst>
                      <p:childTnLst>
                        <p:par>
                          <p:cTn id="35" fill="hold">
                            <p:stCondLst>
                              <p:cond delay="0"/>
                            </p:stCondLst>
                            <p:childTnLst>
                              <p:par>
                                <p:cTn id="36" presetID="42" presetClass="entr" presetSubtype="0" fill="hold" nodeType="clickEffect">
                                  <p:stCondLst>
                                    <p:cond delay="0"/>
                                  </p:stCondLst>
                                  <p:childTnLst>
                                    <p:set>
                                      <p:cBhvr>
                                        <p:cTn id="37" dur="1" fill="hold">
                                          <p:stCondLst>
                                            <p:cond delay="0"/>
                                          </p:stCondLst>
                                        </p:cTn>
                                        <p:tgtEl>
                                          <p:spTgt spid="27651">
                                            <p:txEl>
                                              <p:pRg st="6" end="6"/>
                                            </p:txEl>
                                          </p:spTgt>
                                        </p:tgtEl>
                                        <p:attrNameLst>
                                          <p:attrName>style.visibility</p:attrName>
                                        </p:attrNameLst>
                                      </p:cBhvr>
                                      <p:to>
                                        <p:strVal val="visible"/>
                                      </p:to>
                                    </p:set>
                                    <p:animEffect transition="in" filter="fade">
                                      <p:cBhvr>
                                        <p:cTn id="38" dur="1000"/>
                                        <p:tgtEl>
                                          <p:spTgt spid="27651">
                                            <p:txEl>
                                              <p:pRg st="6" end="6"/>
                                            </p:txEl>
                                          </p:spTgt>
                                        </p:tgtEl>
                                      </p:cBhvr>
                                    </p:animEffect>
                                    <p:anim calcmode="lin" valueType="num">
                                      <p:cBhvr>
                                        <p:cTn id="39" dur="1000" fill="hold"/>
                                        <p:tgtEl>
                                          <p:spTgt spid="27651">
                                            <p:txEl>
                                              <p:pRg st="6" end="6"/>
                                            </p:txEl>
                                          </p:spTgt>
                                        </p:tgtEl>
                                        <p:attrNameLst>
                                          <p:attrName>ppt_x</p:attrName>
                                        </p:attrNameLst>
                                      </p:cBhvr>
                                      <p:tavLst>
                                        <p:tav tm="0">
                                          <p:val>
                                            <p:strVal val="#ppt_x"/>
                                          </p:val>
                                        </p:tav>
                                        <p:tav tm="100000">
                                          <p:val>
                                            <p:strVal val="#ppt_x"/>
                                          </p:val>
                                        </p:tav>
                                      </p:tavLst>
                                    </p:anim>
                                    <p:anim calcmode="lin" valueType="num">
                                      <p:cBhvr>
                                        <p:cTn id="40" dur="1000" fill="hold"/>
                                        <p:tgtEl>
                                          <p:spTgt spid="27651">
                                            <p:txEl>
                                              <p:pRg st="6" end="6"/>
                                            </p:txEl>
                                          </p:spTgt>
                                        </p:tgtEl>
                                        <p:attrNameLst>
                                          <p:attrName>ppt_y</p:attrName>
                                        </p:attrNameLst>
                                      </p:cBhvr>
                                      <p:tavLst>
                                        <p:tav tm="0">
                                          <p:val>
                                            <p:strVal val="#ppt_y+.1"/>
                                          </p:val>
                                        </p:tav>
                                        <p:tav tm="100000">
                                          <p:val>
                                            <p:strVal val="#ppt_y"/>
                                          </p:val>
                                        </p:tav>
                                      </p:tavLst>
                                    </p:anim>
                                  </p:childTnLst>
                                </p:cTn>
                              </p:par>
                              <p:par>
                                <p:cTn id="41" presetID="42" presetClass="entr" presetSubtype="0" fill="hold" nodeType="withEffect">
                                  <p:stCondLst>
                                    <p:cond delay="0"/>
                                  </p:stCondLst>
                                  <p:childTnLst>
                                    <p:set>
                                      <p:cBhvr>
                                        <p:cTn id="42" dur="1" fill="hold">
                                          <p:stCondLst>
                                            <p:cond delay="0"/>
                                          </p:stCondLst>
                                        </p:cTn>
                                        <p:tgtEl>
                                          <p:spTgt spid="27651">
                                            <p:txEl>
                                              <p:pRg st="7" end="7"/>
                                            </p:txEl>
                                          </p:spTgt>
                                        </p:tgtEl>
                                        <p:attrNameLst>
                                          <p:attrName>style.visibility</p:attrName>
                                        </p:attrNameLst>
                                      </p:cBhvr>
                                      <p:to>
                                        <p:strVal val="visible"/>
                                      </p:to>
                                    </p:set>
                                    <p:animEffect transition="in" filter="fade">
                                      <p:cBhvr>
                                        <p:cTn id="43" dur="1000"/>
                                        <p:tgtEl>
                                          <p:spTgt spid="27651">
                                            <p:txEl>
                                              <p:pRg st="7" end="7"/>
                                            </p:txEl>
                                          </p:spTgt>
                                        </p:tgtEl>
                                      </p:cBhvr>
                                    </p:animEffect>
                                    <p:anim calcmode="lin" valueType="num">
                                      <p:cBhvr>
                                        <p:cTn id="44" dur="1000" fill="hold"/>
                                        <p:tgtEl>
                                          <p:spTgt spid="27651">
                                            <p:txEl>
                                              <p:pRg st="7" end="7"/>
                                            </p:txEl>
                                          </p:spTgt>
                                        </p:tgtEl>
                                        <p:attrNameLst>
                                          <p:attrName>ppt_x</p:attrName>
                                        </p:attrNameLst>
                                      </p:cBhvr>
                                      <p:tavLst>
                                        <p:tav tm="0">
                                          <p:val>
                                            <p:strVal val="#ppt_x"/>
                                          </p:val>
                                        </p:tav>
                                        <p:tav tm="100000">
                                          <p:val>
                                            <p:strVal val="#ppt_x"/>
                                          </p:val>
                                        </p:tav>
                                      </p:tavLst>
                                    </p:anim>
                                    <p:anim calcmode="lin" valueType="num">
                                      <p:cBhvr>
                                        <p:cTn id="45" dur="1000" fill="hold"/>
                                        <p:tgtEl>
                                          <p:spTgt spid="27651">
                                            <p:txEl>
                                              <p:pRg st="7" end="7"/>
                                            </p:txEl>
                                          </p:spTgt>
                                        </p:tgtEl>
                                        <p:attrNameLst>
                                          <p:attrName>ppt_y</p:attrName>
                                        </p:attrNameLst>
                                      </p:cBhvr>
                                      <p:tavLst>
                                        <p:tav tm="0">
                                          <p:val>
                                            <p:strVal val="#ppt_y+.1"/>
                                          </p:val>
                                        </p:tav>
                                        <p:tav tm="100000">
                                          <p:val>
                                            <p:strVal val="#ppt_y"/>
                                          </p:val>
                                        </p:tav>
                                      </p:tavLst>
                                    </p:anim>
                                  </p:childTnLst>
                                </p:cTn>
                              </p:par>
                              <p:par>
                                <p:cTn id="46" presetID="42" presetClass="entr" presetSubtype="0" fill="hold" nodeType="withEffect">
                                  <p:stCondLst>
                                    <p:cond delay="0"/>
                                  </p:stCondLst>
                                  <p:childTnLst>
                                    <p:set>
                                      <p:cBhvr>
                                        <p:cTn id="47" dur="1" fill="hold">
                                          <p:stCondLst>
                                            <p:cond delay="0"/>
                                          </p:stCondLst>
                                        </p:cTn>
                                        <p:tgtEl>
                                          <p:spTgt spid="27651">
                                            <p:txEl>
                                              <p:pRg st="8" end="8"/>
                                            </p:txEl>
                                          </p:spTgt>
                                        </p:tgtEl>
                                        <p:attrNameLst>
                                          <p:attrName>style.visibility</p:attrName>
                                        </p:attrNameLst>
                                      </p:cBhvr>
                                      <p:to>
                                        <p:strVal val="visible"/>
                                      </p:to>
                                    </p:set>
                                    <p:animEffect transition="in" filter="fade">
                                      <p:cBhvr>
                                        <p:cTn id="48" dur="1000"/>
                                        <p:tgtEl>
                                          <p:spTgt spid="27651">
                                            <p:txEl>
                                              <p:pRg st="8" end="8"/>
                                            </p:txEl>
                                          </p:spTgt>
                                        </p:tgtEl>
                                      </p:cBhvr>
                                    </p:animEffect>
                                    <p:anim calcmode="lin" valueType="num">
                                      <p:cBhvr>
                                        <p:cTn id="49" dur="1000" fill="hold"/>
                                        <p:tgtEl>
                                          <p:spTgt spid="27651">
                                            <p:txEl>
                                              <p:pRg st="8" end="8"/>
                                            </p:txEl>
                                          </p:spTgt>
                                        </p:tgtEl>
                                        <p:attrNameLst>
                                          <p:attrName>ppt_x</p:attrName>
                                        </p:attrNameLst>
                                      </p:cBhvr>
                                      <p:tavLst>
                                        <p:tav tm="0">
                                          <p:val>
                                            <p:strVal val="#ppt_x"/>
                                          </p:val>
                                        </p:tav>
                                        <p:tav tm="100000">
                                          <p:val>
                                            <p:strVal val="#ppt_x"/>
                                          </p:val>
                                        </p:tav>
                                      </p:tavLst>
                                    </p:anim>
                                    <p:anim calcmode="lin" valueType="num">
                                      <p:cBhvr>
                                        <p:cTn id="50" dur="1000" fill="hold"/>
                                        <p:tgtEl>
                                          <p:spTgt spid="27651">
                                            <p:txEl>
                                              <p:pRg st="8" end="8"/>
                                            </p:txEl>
                                          </p:spTgt>
                                        </p:tgtEl>
                                        <p:attrNameLst>
                                          <p:attrName>ppt_y</p:attrName>
                                        </p:attrNameLst>
                                      </p:cBhvr>
                                      <p:tavLst>
                                        <p:tav tm="0">
                                          <p:val>
                                            <p:strVal val="#ppt_y+.1"/>
                                          </p:val>
                                        </p:tav>
                                        <p:tav tm="100000">
                                          <p:val>
                                            <p:strVal val="#ppt_y"/>
                                          </p:val>
                                        </p:tav>
                                      </p:tavLst>
                                    </p:anim>
                                  </p:childTnLst>
                                </p:cTn>
                              </p:par>
                              <p:par>
                                <p:cTn id="51" presetID="42" presetClass="entr" presetSubtype="0" fill="hold" nodeType="withEffect">
                                  <p:stCondLst>
                                    <p:cond delay="0"/>
                                  </p:stCondLst>
                                  <p:childTnLst>
                                    <p:set>
                                      <p:cBhvr>
                                        <p:cTn id="52" dur="1" fill="hold">
                                          <p:stCondLst>
                                            <p:cond delay="0"/>
                                          </p:stCondLst>
                                        </p:cTn>
                                        <p:tgtEl>
                                          <p:spTgt spid="27651">
                                            <p:txEl>
                                              <p:pRg st="9" end="9"/>
                                            </p:txEl>
                                          </p:spTgt>
                                        </p:tgtEl>
                                        <p:attrNameLst>
                                          <p:attrName>style.visibility</p:attrName>
                                        </p:attrNameLst>
                                      </p:cBhvr>
                                      <p:to>
                                        <p:strVal val="visible"/>
                                      </p:to>
                                    </p:set>
                                    <p:animEffect transition="in" filter="fade">
                                      <p:cBhvr>
                                        <p:cTn id="53" dur="1000"/>
                                        <p:tgtEl>
                                          <p:spTgt spid="27651">
                                            <p:txEl>
                                              <p:pRg st="9" end="9"/>
                                            </p:txEl>
                                          </p:spTgt>
                                        </p:tgtEl>
                                      </p:cBhvr>
                                    </p:animEffect>
                                    <p:anim calcmode="lin" valueType="num">
                                      <p:cBhvr>
                                        <p:cTn id="54" dur="1000" fill="hold"/>
                                        <p:tgtEl>
                                          <p:spTgt spid="27651">
                                            <p:txEl>
                                              <p:pRg st="9" end="9"/>
                                            </p:txEl>
                                          </p:spTgt>
                                        </p:tgtEl>
                                        <p:attrNameLst>
                                          <p:attrName>ppt_x</p:attrName>
                                        </p:attrNameLst>
                                      </p:cBhvr>
                                      <p:tavLst>
                                        <p:tav tm="0">
                                          <p:val>
                                            <p:strVal val="#ppt_x"/>
                                          </p:val>
                                        </p:tav>
                                        <p:tav tm="100000">
                                          <p:val>
                                            <p:strVal val="#ppt_x"/>
                                          </p:val>
                                        </p:tav>
                                      </p:tavLst>
                                    </p:anim>
                                    <p:anim calcmode="lin" valueType="num">
                                      <p:cBhvr>
                                        <p:cTn id="55" dur="1000" fill="hold"/>
                                        <p:tgtEl>
                                          <p:spTgt spid="27651">
                                            <p:txEl>
                                              <p:pRg st="9" end="9"/>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a:xfrm>
            <a:off x="0" y="0"/>
            <a:ext cx="9144000" cy="762000"/>
          </a:xfrm>
        </p:spPr>
        <p:txBody>
          <a:bodyPr>
            <a:normAutofit/>
          </a:bodyPr>
          <a:lstStyle/>
          <a:p>
            <a:pPr eaLnBrk="1" hangingPunct="1"/>
            <a:r>
              <a:rPr lang="en-US" altLang="en-US" sz="3200" dirty="0" smtClean="0">
                <a:effectLst/>
                <a:latin typeface="Times New Roman" panose="02020603050405020304" pitchFamily="18" charset="0"/>
                <a:cs typeface="Times New Roman" panose="02020603050405020304" pitchFamily="18" charset="0"/>
              </a:rPr>
              <a:t>Qualitative data in a GIS: conceptual integration </a:t>
            </a:r>
          </a:p>
        </p:txBody>
      </p:sp>
      <p:pic>
        <p:nvPicPr>
          <p:cNvPr id="23555" name="Picture 3" descr="alaska3"/>
          <p:cNvPicPr>
            <a:picLocks noGrp="1" noChangeAspect="1" noChangeArrowheads="1"/>
          </p:cNvPicPr>
          <p:nvPr>
            <p:ph idx="1"/>
          </p:nvPr>
        </p:nvPicPr>
        <p:blipFill>
          <a:blip r:embed="rId2">
            <a:extLst>
              <a:ext uri="{28A0092B-C50C-407E-A947-70E740481C1C}">
                <a14:useLocalDpi xmlns:a14="http://schemas.microsoft.com/office/drawing/2010/main" val="0"/>
              </a:ext>
            </a:extLst>
          </a:blip>
          <a:stretch>
            <a:fillRect/>
          </a:stretch>
        </p:blipFill>
        <p:spPr>
          <a:xfrm>
            <a:off x="3240966" y="692697"/>
            <a:ext cx="5651514" cy="5518972"/>
          </a:xfrm>
          <a:noFill/>
        </p:spPr>
      </p:pic>
      <p:sp>
        <p:nvSpPr>
          <p:cNvPr id="23556" name="Text Box 4"/>
          <p:cNvSpPr txBox="1">
            <a:spLocks noChangeArrowheads="1"/>
          </p:cNvSpPr>
          <p:nvPr/>
        </p:nvSpPr>
        <p:spPr bwMode="auto">
          <a:xfrm>
            <a:off x="13062" y="6211669"/>
            <a:ext cx="9130937" cy="6463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38100">
                <a:solidFill>
                  <a:srgbClr val="000000"/>
                </a:solidFill>
                <a:miter lim="800000"/>
                <a:headEnd/>
                <a:tailEnd/>
              </a14:hiddenLine>
            </a:ext>
          </a:extLst>
        </p:spPr>
        <p:txBody>
          <a:bodyPr wrap="square">
            <a:spAutoFit/>
          </a:bodyPr>
          <a:lstStyle>
            <a:lvl1pPr algn="l" eaLnBrk="0" hangingPunct="0">
              <a:spcBef>
                <a:spcPct val="50000"/>
              </a:spcBef>
              <a:buFont typeface="Wingdings" pitchFamily="2" charset="2"/>
              <a:buChar char="v"/>
              <a:defRPr sz="2600" b="1">
                <a:solidFill>
                  <a:schemeClr val="tx1"/>
                </a:solidFill>
                <a:latin typeface="Arial" charset="0"/>
              </a:defRPr>
            </a:lvl1pPr>
            <a:lvl2pPr marL="742950" indent="-285750" algn="l" eaLnBrk="0" hangingPunct="0">
              <a:spcBef>
                <a:spcPct val="20000"/>
              </a:spcBef>
              <a:buFont typeface="Wingdings" pitchFamily="2" charset="2"/>
              <a:buChar char="§"/>
              <a:defRPr sz="2400">
                <a:solidFill>
                  <a:schemeClr val="tx1"/>
                </a:solidFill>
                <a:latin typeface="Arial" charset="0"/>
              </a:defRPr>
            </a:lvl2pPr>
            <a:lvl3pPr marL="1143000" indent="-228600" algn="l" eaLnBrk="0" hangingPunct="0">
              <a:spcBef>
                <a:spcPct val="20000"/>
              </a:spcBef>
              <a:buChar char="•"/>
              <a:defRPr sz="2200">
                <a:solidFill>
                  <a:schemeClr val="tx1"/>
                </a:solidFill>
                <a:latin typeface="Arial" charset="0"/>
              </a:defRPr>
            </a:lvl3pPr>
            <a:lvl4pPr marL="1600200" indent="-228600" algn="l" eaLnBrk="0" hangingPunct="0">
              <a:spcBef>
                <a:spcPct val="20000"/>
              </a:spcBef>
              <a:buChar char="»"/>
              <a:defRPr sz="2000">
                <a:solidFill>
                  <a:schemeClr val="tx1"/>
                </a:solidFill>
                <a:latin typeface="Arial" charset="0"/>
              </a:defRPr>
            </a:lvl4pPr>
            <a:lvl5pPr marL="2057400" indent="-228600" algn="l"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spcBef>
                <a:spcPct val="0"/>
              </a:spcBef>
              <a:buNone/>
            </a:pPr>
            <a:r>
              <a:rPr lang="en-US" altLang="en-US" sz="1200" i="1" dirty="0" smtClean="0">
                <a:solidFill>
                  <a:srgbClr val="0070C0"/>
                </a:solidFill>
                <a:latin typeface="Times New Roman" panose="02020603050405020304" pitchFamily="18" charset="0"/>
                <a:cs typeface="Times New Roman" panose="02020603050405020304" pitchFamily="18" charset="0"/>
              </a:rPr>
              <a:t>Source: Climate change and Urban Environment Strategy; </a:t>
            </a:r>
            <a:r>
              <a:rPr lang="en-US" altLang="en-US" sz="1200" i="1" dirty="0" err="1" smtClean="0">
                <a:solidFill>
                  <a:srgbClr val="0070C0"/>
                </a:solidFill>
                <a:latin typeface="Times New Roman" panose="02020603050405020304" pitchFamily="18" charset="0"/>
                <a:cs typeface="Times New Roman" panose="02020603050405020304" pitchFamily="18" charset="0"/>
              </a:rPr>
              <a:t>Antoaneta</a:t>
            </a:r>
            <a:r>
              <a:rPr lang="en-US" altLang="en-US" sz="1200" i="1" dirty="0" smtClean="0">
                <a:solidFill>
                  <a:srgbClr val="0070C0"/>
                </a:solidFill>
                <a:latin typeface="Times New Roman" panose="02020603050405020304" pitchFamily="18" charset="0"/>
                <a:cs typeface="Times New Roman" panose="02020603050405020304" pitchFamily="18" charset="0"/>
              </a:rPr>
              <a:t> </a:t>
            </a:r>
            <a:r>
              <a:rPr lang="en-US" altLang="en-US" sz="1200" i="1" dirty="0" err="1" smtClean="0">
                <a:solidFill>
                  <a:srgbClr val="0070C0"/>
                </a:solidFill>
                <a:latin typeface="Times New Roman" panose="02020603050405020304" pitchFamily="18" charset="0"/>
                <a:cs typeface="Times New Roman" panose="02020603050405020304" pitchFamily="18" charset="0"/>
              </a:rPr>
              <a:t>Yoveva</a:t>
            </a:r>
            <a:r>
              <a:rPr lang="en-US" altLang="en-US" sz="1200" i="1" dirty="0" smtClean="0">
                <a:solidFill>
                  <a:srgbClr val="0070C0"/>
                </a:solidFill>
                <a:latin typeface="Times New Roman" panose="02020603050405020304" pitchFamily="18" charset="0"/>
                <a:cs typeface="Times New Roman" panose="02020603050405020304" pitchFamily="18" charset="0"/>
              </a:rPr>
              <a:t>, architect, Director of Sustainable World Foundation</a:t>
            </a:r>
            <a:r>
              <a:rPr lang="bg-BG" altLang="en-US" sz="1200" i="1" dirty="0" smtClean="0">
                <a:solidFill>
                  <a:srgbClr val="0070C0"/>
                </a:solidFill>
                <a:latin typeface="Times New Roman" panose="02020603050405020304" pitchFamily="18" charset="0"/>
                <a:cs typeface="Times New Roman" panose="02020603050405020304" pitchFamily="18" charset="0"/>
              </a:rPr>
              <a:t> </a:t>
            </a:r>
            <a:r>
              <a:rPr lang="en-US" altLang="en-US" sz="1200" i="1" dirty="0" smtClean="0">
                <a:solidFill>
                  <a:srgbClr val="0070C0"/>
                </a:solidFill>
                <a:latin typeface="Times New Roman" panose="02020603050405020304" pitchFamily="18" charset="0"/>
                <a:cs typeface="Times New Roman" panose="02020603050405020304" pitchFamily="18" charset="0"/>
              </a:rPr>
              <a:t>(SWF), Bulgaria</a:t>
            </a:r>
          </a:p>
          <a:p>
            <a:pPr eaLnBrk="1" hangingPunct="1">
              <a:spcBef>
                <a:spcPct val="0"/>
              </a:spcBef>
              <a:buFontTx/>
              <a:buNone/>
            </a:pPr>
            <a:r>
              <a:rPr lang="en-US" altLang="en-US" sz="1200" i="1" dirty="0" smtClean="0">
                <a:solidFill>
                  <a:srgbClr val="0070C0"/>
                </a:solidFill>
                <a:latin typeface="Times New Roman" panose="02020603050405020304" pitchFamily="18" charset="0"/>
                <a:cs typeface="Times New Roman" panose="02020603050405020304" pitchFamily="18" charset="0"/>
              </a:rPr>
              <a:t>Perceptions </a:t>
            </a:r>
            <a:r>
              <a:rPr lang="en-US" altLang="en-US" sz="1200" i="1" dirty="0">
                <a:solidFill>
                  <a:srgbClr val="0070C0"/>
                </a:solidFill>
                <a:latin typeface="Times New Roman" panose="02020603050405020304" pitchFamily="18" charset="0"/>
                <a:cs typeface="Times New Roman" panose="02020603050405020304" pitchFamily="18" charset="0"/>
              </a:rPr>
              <a:t>of climate </a:t>
            </a:r>
            <a:r>
              <a:rPr lang="en-US" altLang="en-US" sz="1200" i="1" dirty="0" smtClean="0">
                <a:solidFill>
                  <a:srgbClr val="0070C0"/>
                </a:solidFill>
                <a:latin typeface="Times New Roman" panose="02020603050405020304" pitchFamily="18" charset="0"/>
                <a:cs typeface="Times New Roman" panose="02020603050405020304" pitchFamily="18" charset="0"/>
              </a:rPr>
              <a:t>change From S. </a:t>
            </a:r>
            <a:r>
              <a:rPr lang="en-US" altLang="en-US" sz="1200" i="1" dirty="0" err="1" smtClean="0">
                <a:solidFill>
                  <a:srgbClr val="0070C0"/>
                </a:solidFill>
                <a:latin typeface="Times New Roman" panose="02020603050405020304" pitchFamily="18" charset="0"/>
                <a:cs typeface="Times New Roman" panose="02020603050405020304" pitchFamily="18" charset="0"/>
              </a:rPr>
              <a:t>McNeeley</a:t>
            </a:r>
            <a:endParaRPr lang="en-US" altLang="en-US" sz="1200" i="1" dirty="0">
              <a:solidFill>
                <a:srgbClr val="0070C0"/>
              </a:solidFill>
              <a:latin typeface="Times New Roman" panose="02020603050405020304" pitchFamily="18" charset="0"/>
              <a:cs typeface="Times New Roman" panose="02020603050405020304" pitchFamily="18" charset="0"/>
            </a:endParaRPr>
          </a:p>
        </p:txBody>
      </p:sp>
      <p:sp>
        <p:nvSpPr>
          <p:cNvPr id="23557" name="Rectangle 5"/>
          <p:cNvSpPr>
            <a:spLocks noChangeArrowheads="1"/>
          </p:cNvSpPr>
          <p:nvPr/>
        </p:nvSpPr>
        <p:spPr bwMode="auto">
          <a:xfrm>
            <a:off x="37118" y="1124744"/>
            <a:ext cx="3203848"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marL="342900" indent="-342900" algn="l" eaLnBrk="0" hangingPunct="0">
              <a:spcBef>
                <a:spcPct val="50000"/>
              </a:spcBef>
              <a:buFont typeface="Wingdings" pitchFamily="2" charset="2"/>
              <a:buChar char="v"/>
              <a:defRPr sz="2600" b="1">
                <a:solidFill>
                  <a:schemeClr val="tx1"/>
                </a:solidFill>
                <a:latin typeface="Arial" charset="0"/>
              </a:defRPr>
            </a:lvl1pPr>
            <a:lvl2pPr marL="742950" indent="-285750" algn="l" eaLnBrk="0" hangingPunct="0">
              <a:spcBef>
                <a:spcPct val="20000"/>
              </a:spcBef>
              <a:buFont typeface="Wingdings" pitchFamily="2" charset="2"/>
              <a:buChar char="§"/>
              <a:defRPr sz="2400">
                <a:solidFill>
                  <a:schemeClr val="tx1"/>
                </a:solidFill>
                <a:latin typeface="Arial" charset="0"/>
              </a:defRPr>
            </a:lvl2pPr>
            <a:lvl3pPr marL="1143000" indent="-228600" algn="l" eaLnBrk="0" hangingPunct="0">
              <a:spcBef>
                <a:spcPct val="20000"/>
              </a:spcBef>
              <a:buChar char="•"/>
              <a:defRPr sz="2200">
                <a:solidFill>
                  <a:schemeClr val="tx1"/>
                </a:solidFill>
                <a:latin typeface="Arial" charset="0"/>
              </a:defRPr>
            </a:lvl3pPr>
            <a:lvl4pPr marL="1600200" indent="-228600" algn="l" eaLnBrk="0" hangingPunct="0">
              <a:spcBef>
                <a:spcPct val="20000"/>
              </a:spcBef>
              <a:buChar char="»"/>
              <a:defRPr sz="2000">
                <a:solidFill>
                  <a:schemeClr val="tx1"/>
                </a:solidFill>
                <a:latin typeface="Arial" charset="0"/>
              </a:defRPr>
            </a:lvl4pPr>
            <a:lvl5pPr marL="2057400" indent="-228600" algn="l"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eaLnBrk="1" hangingPunct="1"/>
            <a:r>
              <a:rPr lang="en-US" altLang="en-US" sz="2000" b="0" dirty="0">
                <a:latin typeface="Times New Roman" panose="02020603050405020304" pitchFamily="18" charset="0"/>
                <a:cs typeface="Times New Roman" panose="02020603050405020304" pitchFamily="18" charset="0"/>
              </a:rPr>
              <a:t>Content-specific; snap shots in time.</a:t>
            </a:r>
          </a:p>
          <a:p>
            <a:pPr eaLnBrk="1" hangingPunct="1"/>
            <a:r>
              <a:rPr lang="en-US" altLang="en-US" sz="2000" b="0" dirty="0">
                <a:latin typeface="Times New Roman" panose="02020603050405020304" pitchFamily="18" charset="0"/>
                <a:cs typeface="Times New Roman" panose="02020603050405020304" pitchFamily="18" charset="0"/>
              </a:rPr>
              <a:t>Visualization of information </a:t>
            </a:r>
          </a:p>
          <a:p>
            <a:pPr eaLnBrk="1" hangingPunct="1"/>
            <a:r>
              <a:rPr lang="en-US" altLang="en-US" sz="2000" b="0" dirty="0">
                <a:latin typeface="Times New Roman" panose="02020603050405020304" pitchFamily="18" charset="0"/>
                <a:cs typeface="Times New Roman" panose="02020603050405020304" pitchFamily="18" charset="0"/>
              </a:rPr>
              <a:t>Geographical referencing (XY, place name, geographic identifier) allows for mapping data together to reach a </a:t>
            </a:r>
            <a:r>
              <a:rPr lang="en-US" altLang="en-US" sz="2000" b="0" i="1" dirty="0">
                <a:solidFill>
                  <a:srgbClr val="006699"/>
                </a:solidFill>
                <a:latin typeface="Times New Roman" panose="02020603050405020304" pitchFamily="18" charset="0"/>
                <a:cs typeface="Times New Roman" panose="02020603050405020304" pitchFamily="18" charset="0"/>
              </a:rPr>
              <a:t>common interpretation</a:t>
            </a:r>
            <a:r>
              <a:rPr lang="en-US" altLang="en-US" sz="2000" b="0" dirty="0">
                <a:latin typeface="Times New Roman" panose="02020603050405020304" pitchFamily="18" charset="0"/>
                <a:cs typeface="Times New Roman" panose="02020603050405020304" pitchFamily="18" charset="0"/>
              </a:rPr>
              <a:t> </a:t>
            </a:r>
          </a:p>
          <a:p>
            <a:pPr eaLnBrk="1" hangingPunct="1"/>
            <a:r>
              <a:rPr lang="en-US" altLang="en-US" sz="2000" b="0" dirty="0">
                <a:latin typeface="Times New Roman" panose="02020603050405020304" pitchFamily="18" charset="0"/>
                <a:cs typeface="Times New Roman" panose="02020603050405020304" pitchFamily="18" charset="0"/>
              </a:rPr>
              <a:t>Methodological differences (concepts and study objects) may create challenges</a:t>
            </a:r>
          </a:p>
          <a:p>
            <a:pPr eaLnBrk="1" hangingPunct="1">
              <a:buFont typeface="Wingdings" pitchFamily="2" charset="2"/>
              <a:buNone/>
            </a:pPr>
            <a:endParaRPr lang="en-US" altLang="en-US" sz="2000" b="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470251444"/>
      </p:ext>
    </p:extLst>
  </p:cSld>
  <p:clrMapOvr>
    <a:masterClrMapping/>
  </p:clrMapOvr>
  <p:transition spd="slow">
    <p:wip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467544" y="0"/>
            <a:ext cx="8229600" cy="836712"/>
          </a:xfrm>
        </p:spPr>
        <p:txBody>
          <a:bodyPr/>
          <a:lstStyle/>
          <a:p>
            <a:r>
              <a:rPr lang="en-CA" altLang="en-US" sz="3600" dirty="0">
                <a:effectLst/>
                <a:latin typeface="Times New Roman" panose="02020603050405020304" pitchFamily="18" charset="0"/>
                <a:cs typeface="Times New Roman" panose="02020603050405020304" pitchFamily="18" charset="0"/>
              </a:rPr>
              <a:t>Climate Information</a:t>
            </a:r>
            <a:endParaRPr lang="en-US" altLang="en-US" sz="3600" dirty="0">
              <a:effectLst/>
              <a:latin typeface="Times New Roman" panose="02020603050405020304" pitchFamily="18" charset="0"/>
              <a:cs typeface="Times New Roman" panose="02020603050405020304" pitchFamily="18" charset="0"/>
            </a:endParaRPr>
          </a:p>
        </p:txBody>
      </p:sp>
      <p:sp>
        <p:nvSpPr>
          <p:cNvPr id="9219" name="Rectangle 3"/>
          <p:cNvSpPr>
            <a:spLocks noGrp="1" noChangeArrowheads="1"/>
          </p:cNvSpPr>
          <p:nvPr>
            <p:ph idx="1"/>
          </p:nvPr>
        </p:nvSpPr>
        <p:spPr>
          <a:xfrm>
            <a:off x="395536" y="836712"/>
            <a:ext cx="8424936" cy="5904656"/>
          </a:xfrm>
        </p:spPr>
        <p:txBody>
          <a:bodyPr>
            <a:normAutofit fontScale="92500" lnSpcReduction="20000"/>
          </a:bodyPr>
          <a:lstStyle/>
          <a:p>
            <a:pPr algn="just"/>
            <a:r>
              <a:rPr lang="en-CA" altLang="en-US" sz="2000" dirty="0">
                <a:latin typeface="Times New Roman" panose="02020603050405020304" pitchFamily="18" charset="0"/>
                <a:cs typeface="Times New Roman" panose="02020603050405020304" pitchFamily="18" charset="0"/>
              </a:rPr>
              <a:t>Used extensively by weather forecasters, these systems attempt to model climate patterns.</a:t>
            </a:r>
          </a:p>
          <a:p>
            <a:pPr algn="just"/>
            <a:r>
              <a:rPr lang="en-CA" altLang="en-US" sz="2000" dirty="0">
                <a:latin typeface="Times New Roman" panose="02020603050405020304" pitchFamily="18" charset="0"/>
                <a:cs typeface="Times New Roman" panose="02020603050405020304" pitchFamily="18" charset="0"/>
              </a:rPr>
              <a:t>This includes air current, precipitation, temperature, and dew point information</a:t>
            </a:r>
            <a:r>
              <a:rPr lang="en-CA" altLang="en-US" sz="2000" dirty="0" smtClean="0">
                <a:latin typeface="Times New Roman" panose="02020603050405020304" pitchFamily="18" charset="0"/>
                <a:cs typeface="Times New Roman" panose="02020603050405020304" pitchFamily="18" charset="0"/>
              </a:rPr>
              <a:t>.</a:t>
            </a:r>
          </a:p>
          <a:p>
            <a:pPr algn="just"/>
            <a:endParaRPr lang="en-CA" altLang="en-US" sz="2000" dirty="0">
              <a:latin typeface="Times New Roman" panose="02020603050405020304" pitchFamily="18" charset="0"/>
              <a:cs typeface="Times New Roman" panose="02020603050405020304" pitchFamily="18" charset="0"/>
            </a:endParaRPr>
          </a:p>
          <a:p>
            <a:pPr algn="just"/>
            <a:endParaRPr lang="en-CA" altLang="en-US" sz="2000" dirty="0" smtClean="0">
              <a:latin typeface="Times New Roman" panose="02020603050405020304" pitchFamily="18" charset="0"/>
              <a:cs typeface="Times New Roman" panose="02020603050405020304" pitchFamily="18" charset="0"/>
            </a:endParaRPr>
          </a:p>
          <a:p>
            <a:pPr algn="just"/>
            <a:endParaRPr lang="en-CA" altLang="en-US" sz="2000" dirty="0">
              <a:latin typeface="Times New Roman" panose="02020603050405020304" pitchFamily="18" charset="0"/>
              <a:cs typeface="Times New Roman" panose="02020603050405020304" pitchFamily="18" charset="0"/>
            </a:endParaRPr>
          </a:p>
          <a:p>
            <a:endParaRPr lang="en-CA" altLang="en-US" sz="2000" dirty="0">
              <a:latin typeface="Times New Roman" panose="02020603050405020304" pitchFamily="18" charset="0"/>
              <a:cs typeface="Times New Roman" panose="02020603050405020304" pitchFamily="18" charset="0"/>
            </a:endParaRPr>
          </a:p>
          <a:p>
            <a:endParaRPr lang="en-CA" altLang="en-US" dirty="0">
              <a:latin typeface="Times New Roman" panose="02020603050405020304" pitchFamily="18" charset="0"/>
              <a:cs typeface="Times New Roman" panose="02020603050405020304" pitchFamily="18" charset="0"/>
            </a:endParaRPr>
          </a:p>
          <a:p>
            <a:endParaRPr lang="en-CA" altLang="en-US" dirty="0">
              <a:latin typeface="Times New Roman" panose="02020603050405020304" pitchFamily="18" charset="0"/>
              <a:cs typeface="Times New Roman" panose="02020603050405020304" pitchFamily="18" charset="0"/>
            </a:endParaRPr>
          </a:p>
          <a:p>
            <a:endParaRPr lang="en-CA" altLang="en-US" dirty="0" smtClean="0">
              <a:latin typeface="Times New Roman" panose="02020603050405020304" pitchFamily="18" charset="0"/>
              <a:cs typeface="Times New Roman" panose="02020603050405020304" pitchFamily="18" charset="0"/>
            </a:endParaRPr>
          </a:p>
          <a:p>
            <a:endParaRPr lang="en-CA" altLang="en-US" dirty="0">
              <a:latin typeface="Times New Roman" panose="02020603050405020304" pitchFamily="18" charset="0"/>
              <a:cs typeface="Times New Roman" panose="02020603050405020304" pitchFamily="18" charset="0"/>
            </a:endParaRPr>
          </a:p>
          <a:p>
            <a:endParaRPr lang="en-CA" altLang="en-US" dirty="0">
              <a:latin typeface="Times New Roman" panose="02020603050405020304" pitchFamily="18" charset="0"/>
              <a:cs typeface="Times New Roman" panose="02020603050405020304" pitchFamily="18" charset="0"/>
            </a:endParaRPr>
          </a:p>
          <a:p>
            <a:pPr algn="ctr">
              <a:buFont typeface="Symbol" pitchFamily="18" charset="2"/>
              <a:buNone/>
            </a:pPr>
            <a:endParaRPr lang="en-CA" altLang="en-US" sz="1800" dirty="0" smtClean="0">
              <a:latin typeface="Times New Roman" panose="02020603050405020304" pitchFamily="18" charset="0"/>
              <a:cs typeface="Times New Roman" panose="02020603050405020304" pitchFamily="18" charset="0"/>
            </a:endParaRPr>
          </a:p>
          <a:p>
            <a:pPr algn="ctr">
              <a:buFont typeface="Symbol" pitchFamily="18" charset="2"/>
              <a:buNone/>
            </a:pPr>
            <a:endParaRPr lang="en-CA" altLang="en-US" sz="1800" dirty="0">
              <a:latin typeface="Times New Roman" panose="02020603050405020304" pitchFamily="18" charset="0"/>
              <a:cs typeface="Times New Roman" panose="02020603050405020304" pitchFamily="18" charset="0"/>
            </a:endParaRPr>
          </a:p>
          <a:p>
            <a:pPr algn="ctr">
              <a:buFont typeface="Symbol" pitchFamily="18" charset="2"/>
              <a:buNone/>
            </a:pPr>
            <a:endParaRPr lang="en-CA" altLang="en-US" sz="1800" dirty="0" smtClean="0">
              <a:latin typeface="Times New Roman" panose="02020603050405020304" pitchFamily="18" charset="0"/>
              <a:cs typeface="Times New Roman" panose="02020603050405020304" pitchFamily="18" charset="0"/>
            </a:endParaRPr>
          </a:p>
          <a:p>
            <a:pPr algn="ctr">
              <a:buFont typeface="Symbol" pitchFamily="18" charset="2"/>
              <a:buNone/>
            </a:pPr>
            <a:endParaRPr lang="en-CA" altLang="en-US" sz="1800" dirty="0">
              <a:latin typeface="Times New Roman" panose="02020603050405020304" pitchFamily="18" charset="0"/>
              <a:cs typeface="Times New Roman" panose="02020603050405020304" pitchFamily="18" charset="0"/>
            </a:endParaRPr>
          </a:p>
          <a:p>
            <a:pPr algn="ctr">
              <a:buFont typeface="Symbol" pitchFamily="18" charset="2"/>
              <a:buNone/>
            </a:pPr>
            <a:r>
              <a:rPr lang="en-CA" altLang="en-US" sz="1300" b="1" i="1" dirty="0" smtClean="0">
                <a:solidFill>
                  <a:srgbClr val="0070C0"/>
                </a:solidFill>
                <a:latin typeface="Times New Roman" panose="02020603050405020304" pitchFamily="18" charset="0"/>
                <a:cs typeface="Times New Roman" panose="02020603050405020304" pitchFamily="18" charset="0"/>
              </a:rPr>
              <a:t>Source:  </a:t>
            </a:r>
            <a:r>
              <a:rPr lang="en-US" altLang="en-US" sz="1300" b="1" i="1" dirty="0">
                <a:solidFill>
                  <a:srgbClr val="0070C0"/>
                </a:solidFill>
                <a:latin typeface="Times New Roman" panose="02020603050405020304" pitchFamily="18" charset="0"/>
                <a:cs typeface="Times New Roman" panose="02020603050405020304" pitchFamily="18" charset="0"/>
              </a:rPr>
              <a:t>http://www.ocs.orst.edu/prism/prism_new.html</a:t>
            </a:r>
          </a:p>
        </p:txBody>
      </p:sp>
      <p:pic>
        <p:nvPicPr>
          <p:cNvPr id="5" name="Picture 4" descr="C:\My Documents\My Pictures\us_precip.gif"/>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75656" y="1844824"/>
            <a:ext cx="6120680" cy="4176464"/>
          </a:xfrm>
          <a:prstGeom prst="rect">
            <a:avLst/>
          </a:prstGeom>
          <a:noFill/>
          <a:extLst>
            <a:ext uri="{909E8E84-426E-40DD-AFC4-6F175D3DCCD1}">
              <a14:hiddenFill xmlns:a14="http://schemas.microsoft.com/office/drawing/2010/main">
                <a:solidFill>
                  <a:srgbClr val="FFFFFF"/>
                </a:solidFill>
              </a14:hiddenFill>
            </a:ext>
          </a:extLst>
        </p:spPr>
      </p:pic>
      <p:sp>
        <p:nvSpPr>
          <p:cNvPr id="3" name="正方形/長方形 2"/>
          <p:cNvSpPr/>
          <p:nvPr/>
        </p:nvSpPr>
        <p:spPr>
          <a:xfrm>
            <a:off x="7452320" y="1844824"/>
            <a:ext cx="360040" cy="4176464"/>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ZA"/>
          </a:p>
        </p:txBody>
      </p:sp>
    </p:spTree>
    <p:extLst>
      <p:ext uri="{BB962C8B-B14F-4D97-AF65-F5344CB8AC3E}">
        <p14:creationId xmlns:p14="http://schemas.microsoft.com/office/powerpoint/2010/main" val="3121222715"/>
      </p:ext>
    </p:extLst>
  </p:cSld>
  <p:clrMapOvr>
    <a:masterClrMapping/>
  </p:clrMapOvr>
  <p:transition spd="slow">
    <p:wip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121534" y="80277"/>
            <a:ext cx="8834841" cy="612419"/>
          </a:xfrm>
        </p:spPr>
        <p:txBody>
          <a:bodyPr>
            <a:normAutofit/>
          </a:bodyPr>
          <a:lstStyle/>
          <a:p>
            <a:pPr eaLnBrk="1" hangingPunct="1"/>
            <a:r>
              <a:rPr lang="en-US" altLang="en-US" sz="3200" dirty="0" smtClean="0">
                <a:effectLst/>
                <a:latin typeface="Times New Roman" panose="02020603050405020304" pitchFamily="18" charset="0"/>
                <a:cs typeface="Times New Roman" panose="02020603050405020304" pitchFamily="18" charset="0"/>
              </a:rPr>
              <a:t>GIS Analysis and Integration </a:t>
            </a:r>
          </a:p>
        </p:txBody>
      </p:sp>
      <p:sp>
        <p:nvSpPr>
          <p:cNvPr id="9226" name="Rectangle 10"/>
          <p:cNvSpPr>
            <a:spLocks noChangeArrowheads="1"/>
          </p:cNvSpPr>
          <p:nvPr/>
        </p:nvSpPr>
        <p:spPr bwMode="auto">
          <a:xfrm>
            <a:off x="304800" y="6324600"/>
            <a:ext cx="8839200" cy="533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txBody>
          <a:bodyPr wrap="none" anchor="ctr"/>
          <a:lstStyle>
            <a:lvl1pPr algn="l" eaLnBrk="0" hangingPunct="0">
              <a:spcBef>
                <a:spcPct val="50000"/>
              </a:spcBef>
              <a:buFont typeface="Wingdings" pitchFamily="2" charset="2"/>
              <a:buChar char="v"/>
              <a:defRPr sz="2600" b="1">
                <a:solidFill>
                  <a:schemeClr val="tx1"/>
                </a:solidFill>
                <a:latin typeface="Arial" charset="0"/>
              </a:defRPr>
            </a:lvl1pPr>
            <a:lvl2pPr marL="742950" indent="-285750" algn="l" eaLnBrk="0" hangingPunct="0">
              <a:spcBef>
                <a:spcPct val="20000"/>
              </a:spcBef>
              <a:buFont typeface="Wingdings" pitchFamily="2" charset="2"/>
              <a:buChar char="§"/>
              <a:defRPr sz="2400">
                <a:solidFill>
                  <a:schemeClr val="tx1"/>
                </a:solidFill>
                <a:latin typeface="Arial" charset="0"/>
              </a:defRPr>
            </a:lvl2pPr>
            <a:lvl3pPr marL="1143000" indent="-228600" algn="l" eaLnBrk="0" hangingPunct="0">
              <a:spcBef>
                <a:spcPct val="20000"/>
              </a:spcBef>
              <a:buChar char="•"/>
              <a:defRPr sz="2200">
                <a:solidFill>
                  <a:schemeClr val="tx1"/>
                </a:solidFill>
                <a:latin typeface="Arial" charset="0"/>
              </a:defRPr>
            </a:lvl3pPr>
            <a:lvl4pPr marL="1600200" indent="-228600" algn="l" eaLnBrk="0" hangingPunct="0">
              <a:spcBef>
                <a:spcPct val="20000"/>
              </a:spcBef>
              <a:buChar char="»"/>
              <a:defRPr sz="2000">
                <a:solidFill>
                  <a:schemeClr val="tx1"/>
                </a:solidFill>
                <a:latin typeface="Arial" charset="0"/>
              </a:defRPr>
            </a:lvl4pPr>
            <a:lvl5pPr marL="2057400" indent="-228600" algn="l" eaLnBrk="0" hangingPunct="0">
              <a:spcBef>
                <a:spcPct val="20000"/>
              </a:spcBef>
              <a:buChar char="–"/>
              <a:defRPr sz="2000">
                <a:solidFill>
                  <a:schemeClr val="tx1"/>
                </a:solidFill>
                <a:latin typeface="Arial" charset="0"/>
              </a:defRPr>
            </a:lvl5pPr>
            <a:lvl6pPr marL="2514600" indent="-228600" eaLnBrk="0" fontAlgn="base" hangingPunct="0">
              <a:spcBef>
                <a:spcPct val="20000"/>
              </a:spcBef>
              <a:spcAft>
                <a:spcPct val="0"/>
              </a:spcAft>
              <a:buChar char="–"/>
              <a:defRPr sz="2000">
                <a:solidFill>
                  <a:schemeClr val="tx1"/>
                </a:solidFill>
                <a:latin typeface="Arial" charset="0"/>
              </a:defRPr>
            </a:lvl6pPr>
            <a:lvl7pPr marL="2971800" indent="-228600" eaLnBrk="0" fontAlgn="base" hangingPunct="0">
              <a:spcBef>
                <a:spcPct val="20000"/>
              </a:spcBef>
              <a:spcAft>
                <a:spcPct val="0"/>
              </a:spcAft>
              <a:buChar char="–"/>
              <a:defRPr sz="2000">
                <a:solidFill>
                  <a:schemeClr val="tx1"/>
                </a:solidFill>
                <a:latin typeface="Arial" charset="0"/>
              </a:defRPr>
            </a:lvl7pPr>
            <a:lvl8pPr marL="3429000" indent="-228600" eaLnBrk="0" fontAlgn="base" hangingPunct="0">
              <a:spcBef>
                <a:spcPct val="20000"/>
              </a:spcBef>
              <a:spcAft>
                <a:spcPct val="0"/>
              </a:spcAft>
              <a:buChar char="–"/>
              <a:defRPr sz="2000">
                <a:solidFill>
                  <a:schemeClr val="tx1"/>
                </a:solidFill>
                <a:latin typeface="Arial" charset="0"/>
              </a:defRPr>
            </a:lvl8pPr>
            <a:lvl9pPr marL="3886200" indent="-228600" eaLnBrk="0" fontAlgn="base" hangingPunct="0">
              <a:spcBef>
                <a:spcPct val="20000"/>
              </a:spcBef>
              <a:spcAft>
                <a:spcPct val="0"/>
              </a:spcAft>
              <a:buChar char="–"/>
              <a:defRPr sz="2000">
                <a:solidFill>
                  <a:schemeClr val="tx1"/>
                </a:solidFill>
                <a:latin typeface="Arial" charset="0"/>
              </a:defRPr>
            </a:lvl9pPr>
          </a:lstStyle>
          <a:p>
            <a:pPr algn="ctr" eaLnBrk="1" hangingPunct="1">
              <a:spcBef>
                <a:spcPct val="0"/>
              </a:spcBef>
              <a:buFontTx/>
              <a:buNone/>
            </a:pPr>
            <a:endParaRPr lang="en-US" altLang="en-US" sz="2400" b="0"/>
          </a:p>
        </p:txBody>
      </p:sp>
      <p:sp>
        <p:nvSpPr>
          <p:cNvPr id="4" name="正方形/長方形 3"/>
          <p:cNvSpPr/>
          <p:nvPr/>
        </p:nvSpPr>
        <p:spPr bwMode="auto">
          <a:xfrm>
            <a:off x="3692324" y="1408093"/>
            <a:ext cx="5410200" cy="5223431"/>
          </a:xfrm>
          <a:prstGeom prst="rect">
            <a:avLst/>
          </a:prstGeom>
          <a:blipFill>
            <a:blip r:embed="rId3"/>
            <a:stretch>
              <a:fillRect/>
            </a:stretch>
          </a:blipFill>
          <a:ln w="38100" cap="flat" cmpd="sng" algn="ctr">
            <a:solidFill>
              <a:schemeClr val="tx1"/>
            </a:solidFill>
            <a:prstDash val="solid"/>
            <a:round/>
            <a:headEnd type="none" w="med" len="med"/>
            <a:tailEnd type="none" w="med" len="med"/>
          </a:ln>
          <a:effectLst/>
        </p:spPr>
        <p:txBody>
          <a:bodyPr vert="horz" wrap="square" lIns="91440" tIns="45720" rIns="91440" bIns="45720" numCol="1" rtlCol="0" anchor="ctr" anchorCtr="0" compatLnSpc="1">
            <a:prstTxWarp prst="textNoShape">
              <a:avLst/>
            </a:prstTxWarp>
          </a:bodyPr>
          <a:lstStyle/>
          <a:p>
            <a:pPr marL="0" marR="0" indent="0" algn="ctr" defTabSz="914400" rtl="0" eaLnBrk="1" fontAlgn="base" latinLnBrk="0" hangingPunct="1">
              <a:lnSpc>
                <a:spcPct val="100000"/>
              </a:lnSpc>
              <a:spcBef>
                <a:spcPct val="0"/>
              </a:spcBef>
              <a:spcAft>
                <a:spcPct val="0"/>
              </a:spcAft>
              <a:buClrTx/>
              <a:buSzTx/>
              <a:buFontTx/>
              <a:buNone/>
              <a:tabLst/>
            </a:pPr>
            <a:endParaRPr kumimoji="0" lang="en-ZA" sz="2400" b="0" i="0" u="none" strike="noStrike" cap="none" normalizeH="0" baseline="0" smtClean="0">
              <a:ln>
                <a:noFill/>
              </a:ln>
              <a:solidFill>
                <a:schemeClr val="tx1"/>
              </a:solidFill>
              <a:effectLst/>
              <a:latin typeface="Arial" pitchFamily="34" charset="0"/>
            </a:endParaRPr>
          </a:p>
        </p:txBody>
      </p:sp>
      <p:sp>
        <p:nvSpPr>
          <p:cNvPr id="6" name="正方形/長方形 5"/>
          <p:cNvSpPr/>
          <p:nvPr/>
        </p:nvSpPr>
        <p:spPr>
          <a:xfrm>
            <a:off x="121534" y="6260015"/>
            <a:ext cx="5500275" cy="276999"/>
          </a:xfrm>
          <a:prstGeom prst="rect">
            <a:avLst/>
          </a:prstGeom>
        </p:spPr>
        <p:txBody>
          <a:bodyPr wrap="square">
            <a:spAutoFit/>
          </a:bodyPr>
          <a:lstStyle/>
          <a:p>
            <a:pPr algn="l"/>
            <a:r>
              <a:rPr lang="en-ZA" sz="1200" b="1" i="1" dirty="0" smtClean="0">
                <a:solidFill>
                  <a:srgbClr val="0070C0"/>
                </a:solidFill>
                <a:latin typeface="Times New Roman" panose="02020603050405020304" pitchFamily="18" charset="0"/>
                <a:cs typeface="Times New Roman" panose="02020603050405020304" pitchFamily="18" charset="0"/>
                <a:hlinkClick r:id="rId4"/>
              </a:rPr>
              <a:t>Source: www.nhc.noaa.gov</a:t>
            </a:r>
            <a:endParaRPr lang="en-ZA" sz="1200" b="1" i="1" dirty="0">
              <a:solidFill>
                <a:srgbClr val="0070C0"/>
              </a:solidFill>
              <a:latin typeface="Times New Roman" panose="02020603050405020304" pitchFamily="18" charset="0"/>
              <a:cs typeface="Times New Roman" panose="02020603050405020304" pitchFamily="18" charset="0"/>
            </a:endParaRPr>
          </a:p>
        </p:txBody>
      </p:sp>
      <p:sp>
        <p:nvSpPr>
          <p:cNvPr id="8" name="正方形/長方形 7"/>
          <p:cNvSpPr/>
          <p:nvPr/>
        </p:nvSpPr>
        <p:spPr>
          <a:xfrm>
            <a:off x="11967" y="1600948"/>
            <a:ext cx="3429000" cy="4401205"/>
          </a:xfrm>
          <a:prstGeom prst="rect">
            <a:avLst/>
          </a:prstGeom>
        </p:spPr>
        <p:txBody>
          <a:bodyPr wrap="square">
            <a:spAutoFit/>
          </a:bodyPr>
          <a:lstStyle/>
          <a:p>
            <a:pPr algn="just"/>
            <a:r>
              <a:rPr lang="en-ZA" sz="2000" dirty="0" smtClean="0">
                <a:latin typeface="Times New Roman" panose="02020603050405020304" pitchFamily="18" charset="0"/>
                <a:cs typeface="Times New Roman" panose="02020603050405020304" pitchFamily="18" charset="0"/>
              </a:rPr>
              <a:t>This graph shows an approximate representation of coastal areas under a hurricane warning (red), hurricane watch (pink), tropical storm warning (blue) and tropical storm watch (yellow). The orange circle indicates the current position of the </a:t>
            </a:r>
            <a:r>
              <a:rPr lang="en-ZA" sz="2000" dirty="0" err="1" smtClean="0">
                <a:latin typeface="Times New Roman" panose="02020603050405020304" pitchFamily="18" charset="0"/>
                <a:cs typeface="Times New Roman" panose="02020603050405020304" pitchFamily="18" charset="0"/>
              </a:rPr>
              <a:t>center</a:t>
            </a:r>
            <a:r>
              <a:rPr lang="en-ZA" sz="2000" dirty="0" smtClean="0">
                <a:latin typeface="Times New Roman" panose="02020603050405020304" pitchFamily="18" charset="0"/>
                <a:cs typeface="Times New Roman" panose="02020603050405020304" pitchFamily="18" charset="0"/>
              </a:rPr>
              <a:t> of the tropical cyclone. The black line, when selected, and dots show the National Hurricane </a:t>
            </a:r>
            <a:r>
              <a:rPr lang="en-ZA" sz="2000" dirty="0" err="1" smtClean="0">
                <a:latin typeface="Times New Roman" panose="02020603050405020304" pitchFamily="18" charset="0"/>
                <a:cs typeface="Times New Roman" panose="02020603050405020304" pitchFamily="18" charset="0"/>
              </a:rPr>
              <a:t>Center</a:t>
            </a:r>
            <a:r>
              <a:rPr lang="en-ZA" sz="2000" dirty="0" smtClean="0">
                <a:latin typeface="Times New Roman" panose="02020603050405020304" pitchFamily="18" charset="0"/>
                <a:cs typeface="Times New Roman" panose="02020603050405020304" pitchFamily="18" charset="0"/>
              </a:rPr>
              <a:t> (NHC) forecast track of the </a:t>
            </a:r>
            <a:r>
              <a:rPr lang="en-ZA" sz="2000" dirty="0" err="1" smtClean="0">
                <a:latin typeface="Times New Roman" panose="02020603050405020304" pitchFamily="18" charset="0"/>
                <a:cs typeface="Times New Roman" panose="02020603050405020304" pitchFamily="18" charset="0"/>
              </a:rPr>
              <a:t>center</a:t>
            </a:r>
            <a:r>
              <a:rPr lang="en-ZA" sz="2000" dirty="0" smtClean="0">
                <a:latin typeface="Times New Roman" panose="02020603050405020304" pitchFamily="18" charset="0"/>
                <a:cs typeface="Times New Roman" panose="02020603050405020304" pitchFamily="18" charset="0"/>
              </a:rPr>
              <a:t> at the times indicated.</a:t>
            </a:r>
            <a:endParaRPr lang="en-ZA" sz="2000" dirty="0">
              <a:latin typeface="Times New Roman" panose="02020603050405020304" pitchFamily="18" charset="0"/>
              <a:cs typeface="Times New Roman" panose="02020603050405020304" pitchFamily="18" charset="0"/>
            </a:endParaRPr>
          </a:p>
        </p:txBody>
      </p:sp>
      <p:sp>
        <p:nvSpPr>
          <p:cNvPr id="9" name="正方形/長方形 8"/>
          <p:cNvSpPr/>
          <p:nvPr/>
        </p:nvSpPr>
        <p:spPr>
          <a:xfrm>
            <a:off x="101742" y="876646"/>
            <a:ext cx="9022466" cy="430887"/>
          </a:xfrm>
          <a:prstGeom prst="rect">
            <a:avLst/>
          </a:prstGeom>
        </p:spPr>
        <p:txBody>
          <a:bodyPr wrap="square">
            <a:spAutoFit/>
          </a:bodyPr>
          <a:lstStyle/>
          <a:p>
            <a:r>
              <a:rPr lang="en-ZA" sz="2200" b="1" dirty="0">
                <a:latin typeface="Times New Roman" panose="02020603050405020304" pitchFamily="18" charset="0"/>
                <a:cs typeface="Times New Roman" panose="02020603050405020304" pitchFamily="18" charset="0"/>
              </a:rPr>
              <a:t>Coastal Watches/Warnings and </a:t>
            </a:r>
            <a:r>
              <a:rPr lang="en-ZA" sz="2200" b="1" dirty="0" smtClean="0">
                <a:latin typeface="Times New Roman" panose="02020603050405020304" pitchFamily="18" charset="0"/>
                <a:cs typeface="Times New Roman" panose="02020603050405020304" pitchFamily="18" charset="0"/>
              </a:rPr>
              <a:t>Forecast for </a:t>
            </a:r>
            <a:r>
              <a:rPr lang="en-ZA" sz="2200" b="1" dirty="0">
                <a:latin typeface="Times New Roman" panose="02020603050405020304" pitchFamily="18" charset="0"/>
                <a:cs typeface="Times New Roman" panose="02020603050405020304" pitchFamily="18" charset="0"/>
              </a:rPr>
              <a:t>Storm</a:t>
            </a:r>
          </a:p>
        </p:txBody>
      </p:sp>
    </p:spTree>
    <p:extLst>
      <p:ext uri="{BB962C8B-B14F-4D97-AF65-F5344CB8AC3E}">
        <p14:creationId xmlns:p14="http://schemas.microsoft.com/office/powerpoint/2010/main" val="1062619402"/>
      </p:ext>
    </p:extLst>
  </p:cSld>
  <p:clrMapOvr>
    <a:masterClrMapping/>
  </p:clrMapOvr>
  <p:transition spd="slow">
    <p:wip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noAutofit/>
          </a:bodyPr>
          <a:lstStyle/>
          <a:p>
            <a:r>
              <a:rPr lang="en-US" sz="2800" dirty="0" smtClean="0">
                <a:effectLst/>
                <a:latin typeface="Times New Roman" panose="02020603050405020304" pitchFamily="18" charset="0"/>
                <a:cs typeface="Times New Roman" panose="02020603050405020304" pitchFamily="18" charset="0"/>
              </a:rPr>
              <a:t>Tropical Storm Force Wind Speed Probabilities</a:t>
            </a:r>
            <a:endParaRPr lang="en-ZA" sz="2800" dirty="0">
              <a:effectLst/>
              <a:latin typeface="Times New Roman" panose="02020603050405020304" pitchFamily="18" charset="0"/>
              <a:cs typeface="Times New Roman" panose="02020603050405020304" pitchFamily="18" charset="0"/>
            </a:endParaRPr>
          </a:p>
        </p:txBody>
      </p:sp>
      <p:sp>
        <p:nvSpPr>
          <p:cNvPr id="3" name="テキスト プレースホルダー 2"/>
          <p:cNvSpPr>
            <a:spLocks noGrp="1"/>
          </p:cNvSpPr>
          <p:nvPr>
            <p:ph type="body" sz="half" idx="1"/>
          </p:nvPr>
        </p:nvSpPr>
        <p:spPr>
          <a:xfrm>
            <a:off x="179512" y="1628800"/>
            <a:ext cx="3411488" cy="4114800"/>
          </a:xfrm>
        </p:spPr>
        <p:txBody>
          <a:bodyPr>
            <a:normAutofit/>
          </a:bodyPr>
          <a:lstStyle/>
          <a:p>
            <a:pPr marL="0" indent="0" algn="just">
              <a:buNone/>
            </a:pPr>
            <a:r>
              <a:rPr lang="en-ZA" sz="2000" b="0" dirty="0">
                <a:latin typeface="Times New Roman" panose="02020603050405020304" pitchFamily="18" charset="0"/>
                <a:cs typeface="Times New Roman" panose="02020603050405020304" pitchFamily="18" charset="0"/>
              </a:rPr>
              <a:t>These </a:t>
            </a:r>
            <a:r>
              <a:rPr lang="en-ZA" sz="2000" b="0" dirty="0" smtClean="0">
                <a:latin typeface="Times New Roman" panose="02020603050405020304" pitchFamily="18" charset="0"/>
                <a:cs typeface="Times New Roman" panose="02020603050405020304" pitchFamily="18" charset="0"/>
              </a:rPr>
              <a:t>graphics </a:t>
            </a:r>
            <a:r>
              <a:rPr lang="en-ZA" sz="2000" b="0" dirty="0">
                <a:latin typeface="Times New Roman" panose="02020603050405020304" pitchFamily="18" charset="0"/>
                <a:cs typeface="Times New Roman" panose="02020603050405020304" pitchFamily="18" charset="0"/>
              </a:rPr>
              <a:t>show probabilities of sustained (1-minute average) surface wind speeds equal to or exceeding 34 </a:t>
            </a:r>
            <a:r>
              <a:rPr lang="en-ZA" sz="2000" b="0" dirty="0" err="1">
                <a:latin typeface="Times New Roman" panose="02020603050405020304" pitchFamily="18" charset="0"/>
                <a:cs typeface="Times New Roman" panose="02020603050405020304" pitchFamily="18" charset="0"/>
              </a:rPr>
              <a:t>kt</a:t>
            </a:r>
            <a:r>
              <a:rPr lang="en-ZA" sz="2000" b="0" dirty="0">
                <a:latin typeface="Times New Roman" panose="02020603050405020304" pitchFamily="18" charset="0"/>
                <a:cs typeface="Times New Roman" panose="02020603050405020304" pitchFamily="18" charset="0"/>
              </a:rPr>
              <a:t> (39 mph). These wind speed probability </a:t>
            </a:r>
            <a:r>
              <a:rPr lang="en-ZA" sz="2000" b="0" dirty="0" smtClean="0">
                <a:latin typeface="Times New Roman" panose="02020603050405020304" pitchFamily="18" charset="0"/>
                <a:cs typeface="Times New Roman" panose="02020603050405020304" pitchFamily="18" charset="0"/>
              </a:rPr>
              <a:t>graphics </a:t>
            </a:r>
            <a:r>
              <a:rPr lang="en-ZA" sz="2000" b="0" dirty="0">
                <a:latin typeface="Times New Roman" panose="02020603050405020304" pitchFamily="18" charset="0"/>
                <a:cs typeface="Times New Roman" panose="02020603050405020304" pitchFamily="18" charset="0"/>
              </a:rPr>
              <a:t>are based on the official National Hurricane </a:t>
            </a:r>
            <a:r>
              <a:rPr lang="en-ZA" sz="2000" b="0" dirty="0" err="1">
                <a:latin typeface="Times New Roman" panose="02020603050405020304" pitchFamily="18" charset="0"/>
                <a:cs typeface="Times New Roman" panose="02020603050405020304" pitchFamily="18" charset="0"/>
              </a:rPr>
              <a:t>Center</a:t>
            </a:r>
            <a:r>
              <a:rPr lang="en-ZA" sz="2000" b="0" dirty="0">
                <a:latin typeface="Times New Roman" panose="02020603050405020304" pitchFamily="18" charset="0"/>
                <a:cs typeface="Times New Roman" panose="02020603050405020304" pitchFamily="18" charset="0"/>
              </a:rPr>
              <a:t> (NHC) track, intensity, and wind radii forecasts, and on NHC forecast error statistics for those forecast variables </a:t>
            </a:r>
            <a:r>
              <a:rPr lang="en-ZA" sz="2000" b="0" dirty="0" smtClean="0">
                <a:latin typeface="Times New Roman" panose="02020603050405020304" pitchFamily="18" charset="0"/>
                <a:cs typeface="Times New Roman" panose="02020603050405020304" pitchFamily="18" charset="0"/>
              </a:rPr>
              <a:t>.</a:t>
            </a:r>
            <a:endParaRPr lang="en-ZA" sz="2000" dirty="0">
              <a:latin typeface="Times New Roman" panose="02020603050405020304" pitchFamily="18" charset="0"/>
              <a:cs typeface="Times New Roman" panose="02020603050405020304" pitchFamily="18" charset="0"/>
            </a:endParaRPr>
          </a:p>
        </p:txBody>
      </p:sp>
      <p:pic>
        <p:nvPicPr>
          <p:cNvPr id="6" name="コンテンツ プレースホルダー 5"/>
          <p:cNvPicPr>
            <a:picLocks noGrp="1" noChangeAspect="1"/>
          </p:cNvPicPr>
          <p:nvPr>
            <p:ph sz="quarter" idx="2"/>
          </p:nvPr>
        </p:nvPicPr>
        <p:blipFill>
          <a:blip r:embed="rId2" cstate="print">
            <a:extLst>
              <a:ext uri="{28A0092B-C50C-407E-A947-70E740481C1C}">
                <a14:useLocalDpi xmlns:a14="http://schemas.microsoft.com/office/drawing/2010/main" val="0"/>
              </a:ext>
            </a:extLst>
          </a:blip>
          <a:stretch>
            <a:fillRect/>
          </a:stretch>
        </p:blipFill>
        <p:spPr>
          <a:xfrm>
            <a:off x="3779912" y="836712"/>
            <a:ext cx="5256584" cy="5472608"/>
          </a:xfrm>
        </p:spPr>
      </p:pic>
      <p:sp>
        <p:nvSpPr>
          <p:cNvPr id="7" name="正方形/長方形 6"/>
          <p:cNvSpPr/>
          <p:nvPr/>
        </p:nvSpPr>
        <p:spPr>
          <a:xfrm>
            <a:off x="8194" y="6396622"/>
            <a:ext cx="9280566" cy="276999"/>
          </a:xfrm>
          <a:prstGeom prst="rect">
            <a:avLst/>
          </a:prstGeom>
        </p:spPr>
        <p:txBody>
          <a:bodyPr wrap="square">
            <a:spAutoFit/>
          </a:bodyPr>
          <a:lstStyle/>
          <a:p>
            <a:pPr algn="l"/>
            <a:r>
              <a:rPr lang="en-ZA" sz="1200" b="1" i="1" dirty="0" smtClean="0">
                <a:solidFill>
                  <a:srgbClr val="0066CC"/>
                </a:solidFill>
                <a:latin typeface="Times New Roman" panose="02020603050405020304" pitchFamily="18" charset="0"/>
                <a:cs typeface="Times New Roman" panose="02020603050405020304" pitchFamily="18" charset="0"/>
              </a:rPr>
              <a:t>Source: http://www.nhc.noaa.gov/refresh/graphics_at4+shtml/203305.shtml?tswind120#wcontents</a:t>
            </a:r>
            <a:endParaRPr lang="en-ZA" sz="1200" b="1" i="1" dirty="0">
              <a:solidFill>
                <a:srgbClr val="0066CC"/>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3996913973"/>
      </p:ext>
    </p:extLst>
  </p:cSld>
  <p:clrMapOvr>
    <a:masterClrMapping/>
  </p:clrMapOvr>
  <p:transition spd="slow">
    <p:wip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コンテンツ プレースホルダー 6"/>
          <p:cNvPicPr>
            <a:picLocks noGrp="1" noChangeAspect="1"/>
          </p:cNvPicPr>
          <p:nvPr>
            <p:ph sz="quarter" idx="2"/>
          </p:nvPr>
        </p:nvPicPr>
        <p:blipFill>
          <a:blip r:embed="rId2" cstate="print">
            <a:extLst>
              <a:ext uri="{28A0092B-C50C-407E-A947-70E740481C1C}">
                <a14:useLocalDpi xmlns:a14="http://schemas.microsoft.com/office/drawing/2010/main" val="0"/>
              </a:ext>
            </a:extLst>
          </a:blip>
          <a:stretch>
            <a:fillRect/>
          </a:stretch>
        </p:blipFill>
        <p:spPr>
          <a:xfrm>
            <a:off x="395536" y="340610"/>
            <a:ext cx="8684567" cy="3943281"/>
          </a:xfrm>
        </p:spPr>
      </p:pic>
      <p:sp>
        <p:nvSpPr>
          <p:cNvPr id="2" name="タイトル 1"/>
          <p:cNvSpPr>
            <a:spLocks noGrp="1"/>
          </p:cNvSpPr>
          <p:nvPr>
            <p:ph type="title"/>
          </p:nvPr>
        </p:nvSpPr>
        <p:spPr>
          <a:xfrm>
            <a:off x="539552" y="116632"/>
            <a:ext cx="7772400" cy="1296144"/>
          </a:xfrm>
        </p:spPr>
        <p:txBody>
          <a:bodyPr>
            <a:noAutofit/>
          </a:bodyPr>
          <a:lstStyle/>
          <a:p>
            <a:pPr algn="ctr"/>
            <a:r>
              <a:rPr lang="en-ZA" sz="3200" dirty="0">
                <a:solidFill>
                  <a:schemeClr val="bg1"/>
                </a:solidFill>
                <a:effectLst/>
                <a:latin typeface="Times New Roman" panose="02020603050405020304" pitchFamily="18" charset="0"/>
                <a:cs typeface="Times New Roman" panose="02020603050405020304" pitchFamily="18" charset="0"/>
              </a:rPr>
              <a:t>Hurricane and Tropical Storm Watch/Warning Breakpoints</a:t>
            </a:r>
            <a:br>
              <a:rPr lang="en-ZA" sz="3200" dirty="0">
                <a:solidFill>
                  <a:schemeClr val="bg1"/>
                </a:solidFill>
                <a:effectLst/>
                <a:latin typeface="Times New Roman" panose="02020603050405020304" pitchFamily="18" charset="0"/>
                <a:cs typeface="Times New Roman" panose="02020603050405020304" pitchFamily="18" charset="0"/>
              </a:rPr>
            </a:br>
            <a:endParaRPr lang="en-ZA" sz="3200" dirty="0">
              <a:solidFill>
                <a:schemeClr val="bg1"/>
              </a:solidFill>
              <a:effectLst/>
              <a:latin typeface="Times New Roman" panose="02020603050405020304" pitchFamily="18" charset="0"/>
              <a:cs typeface="Times New Roman" panose="02020603050405020304" pitchFamily="18" charset="0"/>
            </a:endParaRPr>
          </a:p>
        </p:txBody>
      </p:sp>
      <p:sp>
        <p:nvSpPr>
          <p:cNvPr id="3" name="テキスト プレースホルダー 2"/>
          <p:cNvSpPr>
            <a:spLocks noGrp="1"/>
          </p:cNvSpPr>
          <p:nvPr>
            <p:ph type="body" sz="half" idx="1"/>
          </p:nvPr>
        </p:nvSpPr>
        <p:spPr>
          <a:xfrm>
            <a:off x="152400" y="4572000"/>
            <a:ext cx="8305800" cy="1676400"/>
          </a:xfrm>
        </p:spPr>
        <p:txBody>
          <a:bodyPr>
            <a:normAutofit/>
          </a:bodyPr>
          <a:lstStyle/>
          <a:p>
            <a:pPr marL="0" indent="0" algn="just">
              <a:buNone/>
            </a:pPr>
            <a:r>
              <a:rPr lang="en-ZA" sz="2000" b="0" dirty="0">
                <a:latin typeface="Times New Roman" panose="02020603050405020304" pitchFamily="18" charset="0"/>
                <a:cs typeface="Times New Roman" panose="02020603050405020304" pitchFamily="18" charset="0"/>
              </a:rPr>
              <a:t>Coastal areas placed under tropical storm and hurricane watches and warnings are identified through the use of "breakpoints." A tropical cyclone breakpoint is defined as an agreed upon coastal location that can be chosen as one of two specific end points or designated places between which a tropical storm/hurricane watch/warning is in effect. </a:t>
            </a:r>
            <a:endParaRPr lang="en-ZA" sz="2000" dirty="0">
              <a:latin typeface="Times New Roman" panose="02020603050405020304" pitchFamily="18" charset="0"/>
              <a:cs typeface="Times New Roman" panose="02020603050405020304" pitchFamily="18" charset="0"/>
            </a:endParaRPr>
          </a:p>
        </p:txBody>
      </p:sp>
      <p:sp>
        <p:nvSpPr>
          <p:cNvPr id="8" name="正方形/長方形 7"/>
          <p:cNvSpPr/>
          <p:nvPr/>
        </p:nvSpPr>
        <p:spPr>
          <a:xfrm>
            <a:off x="76200" y="6502269"/>
            <a:ext cx="6088083" cy="276999"/>
          </a:xfrm>
          <a:prstGeom prst="rect">
            <a:avLst/>
          </a:prstGeom>
        </p:spPr>
        <p:txBody>
          <a:bodyPr wrap="square">
            <a:spAutoFit/>
          </a:bodyPr>
          <a:lstStyle/>
          <a:p>
            <a:pPr algn="l"/>
            <a:r>
              <a:rPr lang="en-ZA" sz="1200" b="1" i="1" dirty="0" smtClean="0">
                <a:solidFill>
                  <a:srgbClr val="0066CC"/>
                </a:solidFill>
                <a:latin typeface="Times New Roman" panose="02020603050405020304" pitchFamily="18" charset="0"/>
                <a:cs typeface="Times New Roman" panose="02020603050405020304" pitchFamily="18" charset="0"/>
              </a:rPr>
              <a:t>Source: http://www.nhc.noaa.gov/breakpoints/</a:t>
            </a:r>
            <a:endParaRPr lang="en-ZA" sz="1200" b="1" i="1" dirty="0">
              <a:solidFill>
                <a:srgbClr val="0066CC"/>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617476384"/>
      </p:ext>
    </p:extLst>
  </p:cSld>
  <p:clrMapOvr>
    <a:masterClrMapping/>
  </p:clrMapOvr>
  <p:transition spd="slow">
    <p:wip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a:xfrm>
            <a:off x="179512" y="260648"/>
            <a:ext cx="7772400" cy="762000"/>
          </a:xfrm>
        </p:spPr>
        <p:txBody>
          <a:bodyPr/>
          <a:lstStyle/>
          <a:p>
            <a:pPr algn="l"/>
            <a:r>
              <a:rPr lang="en-US" sz="4000" dirty="0" smtClean="0">
                <a:effectLst/>
                <a:latin typeface="Times New Roman" panose="02020603050405020304" pitchFamily="18" charset="0"/>
                <a:cs typeface="Times New Roman" panose="02020603050405020304" pitchFamily="18" charset="0"/>
              </a:rPr>
              <a:t>GIS in Temperature</a:t>
            </a:r>
            <a:endParaRPr lang="en-ZA" sz="4000" dirty="0">
              <a:effectLst/>
              <a:latin typeface="Times New Roman" panose="02020603050405020304" pitchFamily="18" charset="0"/>
              <a:cs typeface="Times New Roman" panose="02020603050405020304" pitchFamily="18" charset="0"/>
            </a:endParaRPr>
          </a:p>
        </p:txBody>
      </p:sp>
      <p:sp>
        <p:nvSpPr>
          <p:cNvPr id="3" name="テキスト プレースホルダー 2"/>
          <p:cNvSpPr>
            <a:spLocks noGrp="1"/>
          </p:cNvSpPr>
          <p:nvPr>
            <p:ph type="body" sz="half" idx="1"/>
          </p:nvPr>
        </p:nvSpPr>
        <p:spPr>
          <a:xfrm>
            <a:off x="179512" y="1387489"/>
            <a:ext cx="3048000" cy="4724400"/>
          </a:xfrm>
        </p:spPr>
        <p:txBody>
          <a:bodyPr>
            <a:normAutofit/>
          </a:bodyPr>
          <a:lstStyle/>
          <a:p>
            <a:pPr marL="0" indent="0" algn="just">
              <a:buNone/>
            </a:pPr>
            <a:r>
              <a:rPr lang="en-ZA" sz="2000" b="0" dirty="0">
                <a:latin typeface="Times New Roman" panose="02020603050405020304" pitchFamily="18" charset="0"/>
                <a:cs typeface="Times New Roman" panose="02020603050405020304" pitchFamily="18" charset="0"/>
              </a:rPr>
              <a:t>This is a map that shows the average temperature in Russia annually. </a:t>
            </a:r>
            <a:r>
              <a:rPr lang="en-ZA" sz="2000" dirty="0">
                <a:latin typeface="Times New Roman" panose="02020603050405020304" pitchFamily="18" charset="0"/>
                <a:cs typeface="Times New Roman" panose="02020603050405020304" pitchFamily="18" charset="0"/>
              </a:rPr>
              <a:t>T</a:t>
            </a:r>
            <a:r>
              <a:rPr lang="en-ZA" sz="2000" b="0" dirty="0" smtClean="0">
                <a:latin typeface="Times New Roman" panose="02020603050405020304" pitchFamily="18" charset="0"/>
                <a:cs typeface="Times New Roman" panose="02020603050405020304" pitchFamily="18" charset="0"/>
              </a:rPr>
              <a:t>his </a:t>
            </a:r>
            <a:r>
              <a:rPr lang="en-ZA" sz="2000" b="0" dirty="0">
                <a:latin typeface="Times New Roman" panose="02020603050405020304" pitchFamily="18" charset="0"/>
                <a:cs typeface="Times New Roman" panose="02020603050405020304" pitchFamily="18" charset="0"/>
              </a:rPr>
              <a:t>map does a great job illustrating the difference in climate throughout Russia. The map is </a:t>
            </a:r>
            <a:r>
              <a:rPr lang="en-ZA" sz="2000" b="0" dirty="0" smtClean="0">
                <a:latin typeface="Times New Roman" panose="02020603050405020304" pitchFamily="18" charset="0"/>
                <a:cs typeface="Times New Roman" panose="02020603050405020304" pitchFamily="18" charset="0"/>
              </a:rPr>
              <a:t>to </a:t>
            </a:r>
            <a:r>
              <a:rPr lang="en-ZA" sz="2000" b="0" dirty="0">
                <a:latin typeface="Times New Roman" panose="02020603050405020304" pitchFamily="18" charset="0"/>
                <a:cs typeface="Times New Roman" panose="02020603050405020304" pitchFamily="18" charset="0"/>
              </a:rPr>
              <a:t>understand what the actual average temperatures </a:t>
            </a:r>
            <a:r>
              <a:rPr lang="en-ZA" sz="2000" b="0" dirty="0" smtClean="0">
                <a:latin typeface="Times New Roman" panose="02020603050405020304" pitchFamily="18" charset="0"/>
                <a:cs typeface="Times New Roman" panose="02020603050405020304" pitchFamily="18" charset="0"/>
              </a:rPr>
              <a:t>are. </a:t>
            </a:r>
            <a:r>
              <a:rPr lang="en-ZA" sz="2000" b="0" dirty="0">
                <a:latin typeface="Times New Roman" panose="02020603050405020304" pitchFamily="18" charset="0"/>
                <a:cs typeface="Times New Roman" panose="02020603050405020304" pitchFamily="18" charset="0"/>
              </a:rPr>
              <a:t>Y</a:t>
            </a:r>
            <a:r>
              <a:rPr lang="en-ZA" sz="2000" b="0" dirty="0" smtClean="0">
                <a:latin typeface="Times New Roman" panose="02020603050405020304" pitchFamily="18" charset="0"/>
                <a:cs typeface="Times New Roman" panose="02020603050405020304" pitchFamily="18" charset="0"/>
              </a:rPr>
              <a:t>ou </a:t>
            </a:r>
            <a:r>
              <a:rPr lang="en-ZA" sz="2000" b="0" dirty="0">
                <a:latin typeface="Times New Roman" panose="02020603050405020304" pitchFamily="18" charset="0"/>
                <a:cs typeface="Times New Roman" panose="02020603050405020304" pitchFamily="18" charset="0"/>
              </a:rPr>
              <a:t>can </a:t>
            </a:r>
            <a:r>
              <a:rPr lang="en-ZA" sz="2000" b="0" dirty="0" smtClean="0">
                <a:latin typeface="Times New Roman" panose="02020603050405020304" pitchFamily="18" charset="0"/>
                <a:cs typeface="Times New Roman" panose="02020603050405020304" pitchFamily="18" charset="0"/>
              </a:rPr>
              <a:t>compare </a:t>
            </a:r>
            <a:r>
              <a:rPr lang="en-ZA" sz="2000" b="0" dirty="0">
                <a:latin typeface="Times New Roman" panose="02020603050405020304" pitchFamily="18" charset="0"/>
                <a:cs typeface="Times New Roman" panose="02020603050405020304" pitchFamily="18" charset="0"/>
              </a:rPr>
              <a:t>which parts of Russia are warmer and colder simply by knowing Blue is cold and Red is warm.</a:t>
            </a:r>
            <a:endParaRPr lang="en-ZA" sz="2000" dirty="0">
              <a:latin typeface="Times New Roman" panose="02020603050405020304" pitchFamily="18" charset="0"/>
              <a:cs typeface="Times New Roman" panose="02020603050405020304" pitchFamily="18" charset="0"/>
            </a:endParaRPr>
          </a:p>
        </p:txBody>
      </p:sp>
      <p:pic>
        <p:nvPicPr>
          <p:cNvPr id="8" name="コンテンツ プレースホルダー 7"/>
          <p:cNvPicPr>
            <a:picLocks noGrp="1" noChangeAspect="1"/>
          </p:cNvPicPr>
          <p:nvPr>
            <p:ph sz="quarter" idx="2"/>
          </p:nvPr>
        </p:nvPicPr>
        <p:blipFill>
          <a:blip r:embed="rId2" cstate="print">
            <a:extLst>
              <a:ext uri="{28A0092B-C50C-407E-A947-70E740481C1C}">
                <a14:useLocalDpi xmlns:a14="http://schemas.microsoft.com/office/drawing/2010/main" val="0"/>
              </a:ext>
            </a:extLst>
          </a:blip>
          <a:stretch>
            <a:fillRect/>
          </a:stretch>
        </p:blipFill>
        <p:spPr>
          <a:xfrm>
            <a:off x="3200400" y="1143000"/>
            <a:ext cx="5943600" cy="4953000"/>
          </a:xfrm>
        </p:spPr>
      </p:pic>
      <p:sp>
        <p:nvSpPr>
          <p:cNvPr id="9" name="正方形/長方形 8"/>
          <p:cNvSpPr/>
          <p:nvPr/>
        </p:nvSpPr>
        <p:spPr>
          <a:xfrm>
            <a:off x="3671616" y="6551634"/>
            <a:ext cx="5410200" cy="276999"/>
          </a:xfrm>
          <a:prstGeom prst="rect">
            <a:avLst/>
          </a:prstGeom>
        </p:spPr>
        <p:txBody>
          <a:bodyPr wrap="square">
            <a:spAutoFit/>
          </a:bodyPr>
          <a:lstStyle/>
          <a:p>
            <a:pPr algn="l"/>
            <a:r>
              <a:rPr lang="en-ZA" sz="1200" b="1" i="1" dirty="0" smtClean="0">
                <a:solidFill>
                  <a:srgbClr val="0066CC"/>
                </a:solidFill>
                <a:latin typeface="Times New Roman" panose="02020603050405020304" pitchFamily="18" charset="0"/>
                <a:cs typeface="Times New Roman" panose="02020603050405020304" pitchFamily="18" charset="0"/>
              </a:rPr>
              <a:t>Source: http://maps.unomaha.edu/peterson/funda/MapLinks/Russia.htm</a:t>
            </a:r>
            <a:endParaRPr lang="en-ZA" sz="1200" b="1" i="1" dirty="0">
              <a:solidFill>
                <a:srgbClr val="0066CC"/>
              </a:solidFill>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1434448769"/>
      </p:ext>
    </p:extLst>
  </p:cSld>
  <p:clrMapOvr>
    <a:masterClrMapping/>
  </p:clrMapOvr>
  <p:transition spd="slow">
    <p:wipe/>
  </p:transition>
  <p:timing>
    <p:tnLst>
      <p:par>
        <p:cTn id="1" dur="indefinite" restart="never" nodeType="tmRoot"/>
      </p:par>
    </p:tnLst>
  </p:timing>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102</TotalTime>
  <Words>823</Words>
  <Application>Microsoft Office PowerPoint</Application>
  <PresentationFormat>画面に合わせる (4:3)</PresentationFormat>
  <Paragraphs>91</Paragraphs>
  <Slides>14</Slides>
  <Notes>4</Notes>
  <HiddenSlides>0</HiddenSlides>
  <MMClips>0</MMClips>
  <ScaleCrop>false</ScaleCrop>
  <HeadingPairs>
    <vt:vector size="6" baseType="variant">
      <vt:variant>
        <vt:lpstr>使用されているフォント</vt:lpstr>
      </vt:variant>
      <vt:variant>
        <vt:i4>6</vt:i4>
      </vt:variant>
      <vt:variant>
        <vt:lpstr>テーマ</vt:lpstr>
      </vt:variant>
      <vt:variant>
        <vt:i4>1</vt:i4>
      </vt:variant>
      <vt:variant>
        <vt:lpstr>スライド タイトル</vt:lpstr>
      </vt:variant>
      <vt:variant>
        <vt:i4>14</vt:i4>
      </vt:variant>
    </vt:vector>
  </HeadingPairs>
  <TitlesOfParts>
    <vt:vector size="21" baseType="lpstr">
      <vt:lpstr>ＭＳ Ｐゴシック</vt:lpstr>
      <vt:lpstr>Arial</vt:lpstr>
      <vt:lpstr>Calibri</vt:lpstr>
      <vt:lpstr>Symbol</vt:lpstr>
      <vt:lpstr>Times New Roman</vt:lpstr>
      <vt:lpstr>Wingdings</vt:lpstr>
      <vt:lpstr>Office ​​テーマ</vt:lpstr>
      <vt:lpstr>GIS in Weather</vt:lpstr>
      <vt:lpstr>Geographic Information Systems </vt:lpstr>
      <vt:lpstr>Geo-referencing data</vt:lpstr>
      <vt:lpstr>Qualitative data in a GIS: conceptual integration </vt:lpstr>
      <vt:lpstr>Climate Information</vt:lpstr>
      <vt:lpstr>GIS Analysis and Integration </vt:lpstr>
      <vt:lpstr>Tropical Storm Force Wind Speed Probabilities</vt:lpstr>
      <vt:lpstr>Hurricane and Tropical Storm Watch/Warning Breakpoints </vt:lpstr>
      <vt:lpstr>GIS in Temperature</vt:lpstr>
      <vt:lpstr>GIS in Rainfall</vt:lpstr>
      <vt:lpstr>NWS GIS Radar Webpages</vt:lpstr>
      <vt:lpstr>PowerPoint プレゼンテーション</vt:lpstr>
      <vt:lpstr>In Summary </vt:lpstr>
      <vt:lpstr>References</vt:lpstr>
    </vt:vector>
  </TitlesOfParts>
  <Company>Toshiba</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GIS in Weather</dc:title>
  <dc:creator>siavash</dc:creator>
  <cp:lastModifiedBy>村山祐司</cp:lastModifiedBy>
  <cp:revision>11</cp:revision>
  <dcterms:created xsi:type="dcterms:W3CDTF">2015-12-28T02:45:09Z</dcterms:created>
  <dcterms:modified xsi:type="dcterms:W3CDTF">2016-01-30T05:40:32Z</dcterms:modified>
</cp:coreProperties>
</file>