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9"/>
  </p:notesMasterIdLst>
  <p:sldIdLst>
    <p:sldId id="259" r:id="rId2"/>
    <p:sldId id="261" r:id="rId3"/>
    <p:sldId id="257" r:id="rId4"/>
    <p:sldId id="276" r:id="rId5"/>
    <p:sldId id="263" r:id="rId6"/>
    <p:sldId id="269" r:id="rId7"/>
    <p:sldId id="273" r:id="rId8"/>
    <p:sldId id="274" r:id="rId9"/>
    <p:sldId id="267" r:id="rId10"/>
    <p:sldId id="268" r:id="rId11"/>
    <p:sldId id="271" r:id="rId12"/>
    <p:sldId id="278" r:id="rId13"/>
    <p:sldId id="279" r:id="rId14"/>
    <p:sldId id="280" r:id="rId15"/>
    <p:sldId id="281" r:id="rId16"/>
    <p:sldId id="272" r:id="rId17"/>
    <p:sldId id="275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2" d="100"/>
          <a:sy n="132" d="100"/>
        </p:scale>
        <p:origin x="780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64165A-0C43-4A8C-91E4-6C49F2A08747}" type="datetimeFigureOut">
              <a:rPr lang="en-ZA" smtClean="0"/>
              <a:t>2016/01/30</a:t>
            </a:fld>
            <a:endParaRPr lang="en-ZA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ZA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B6E514-CDD9-4510-BF7A-5A93A34ABE71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593220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A7FBD7-60AB-40C5-8EE0-B5044BD680D0}" type="slidenum">
              <a:rPr lang="en-ZA" smtClean="0"/>
              <a:t>4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70908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0412" cy="3429000"/>
          </a:xfrm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181636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1pPr>
            <a:lvl2pPr marL="742950" indent="-28575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2pPr>
            <a:lvl3pPr marL="11430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3pPr>
            <a:lvl4pPr marL="16002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4pPr>
            <a:lvl5pPr marL="20574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9pPr>
          </a:lstStyle>
          <a:p>
            <a:fld id="{BB36C7F7-04E7-420A-97AC-DE0C484ACE16}" type="slidenum">
              <a:rPr lang="en-US" altLang="en-US" sz="1200"/>
              <a:pPr/>
              <a:t>11</a:t>
            </a:fld>
            <a:endParaRPr lang="en-US" altLang="en-US" sz="120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2" tIns="46036" rIns="92072" bIns="46036"/>
          <a:lstStyle/>
          <a:p>
            <a:r>
              <a:rPr lang="en-GB" altLang="en-US" b="1" smtClean="0"/>
              <a:t>Modelling the real world</a:t>
            </a:r>
            <a:endParaRPr lang="en-GB" altLang="en-US" smtClean="0"/>
          </a:p>
          <a:p>
            <a:r>
              <a:rPr lang="en-GB" altLang="en-US" smtClean="0"/>
              <a:t>Thus all features can be coded in a digital form that the computer (and GIS) can understand. The slide shows the real world features as we see them, followed by a map representation. The map is then coded into two data models. </a:t>
            </a:r>
          </a:p>
          <a:p>
            <a:r>
              <a:rPr lang="en-GB" altLang="en-US" smtClean="0"/>
              <a:t>Firstly (above) the Vector representation. </a:t>
            </a:r>
          </a:p>
          <a:p>
            <a:r>
              <a:rPr lang="en-GB" altLang="en-US" smtClean="0"/>
              <a:t>Secondly (below) the Raster data model. </a:t>
            </a:r>
          </a:p>
          <a:p>
            <a:r>
              <a:rPr lang="en-GB" altLang="en-US" smtClean="0"/>
              <a:t>Finally these two models when applied will be translated into a series of numbers or codes that the computer can understand.</a:t>
            </a:r>
          </a:p>
          <a:p>
            <a:endParaRPr lang="en-GB" altLang="en-US" smtClean="0"/>
          </a:p>
          <a:p>
            <a:r>
              <a:rPr lang="en-GB" altLang="en-US" smtClean="0"/>
              <a:t>Further examples of these two data models can be found in both Burroughs &amp; McDonnell and also Heywood et al.</a:t>
            </a:r>
          </a:p>
        </p:txBody>
      </p:sp>
    </p:spTree>
    <p:extLst>
      <p:ext uri="{BB962C8B-B14F-4D97-AF65-F5344CB8AC3E}">
        <p14:creationId xmlns:p14="http://schemas.microsoft.com/office/powerpoint/2010/main" val="3096620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A7FBD7-60AB-40C5-8EE0-B5044BD680D0}" type="slidenum">
              <a:rPr lang="en-ZA" smtClean="0"/>
              <a:t>12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3396073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542B47-ED98-4E50-87E2-7CDECCA0F102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643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コネクタ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タイトル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9" name="サブタイトル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 smtClean="0"/>
              <a:t>マスター サブタイトルの書式設定</a:t>
            </a:r>
            <a:endParaRPr kumimoji="0" lang="en-US"/>
          </a:p>
        </p:txBody>
      </p:sp>
      <p:sp>
        <p:nvSpPr>
          <p:cNvPr id="16" name="日付プレースホルダー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40EB-0786-46C0-B20D-C91C18E65E80}" type="datetimeFigureOut">
              <a:rPr lang="en-ZA" smtClean="0"/>
              <a:t>2016/01/30</a:t>
            </a:fld>
            <a:endParaRPr lang="en-ZA"/>
          </a:p>
        </p:txBody>
      </p:sp>
      <p:sp>
        <p:nvSpPr>
          <p:cNvPr id="2" name="フッター プレースホルダー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15" name="スライド番号プレースホルダー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FE076AD-10A6-4205-B7E1-5FD7F19425E2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40EB-0786-46C0-B20D-C91C18E65E80}" type="datetimeFigureOut">
              <a:rPr lang="en-ZA" smtClean="0"/>
              <a:t>2016/01/30</a:t>
            </a:fld>
            <a:endParaRPr lang="en-ZA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076AD-10A6-4205-B7E1-5FD7F19425E2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40EB-0786-46C0-B20D-C91C18E65E80}" type="datetimeFigureOut">
              <a:rPr lang="en-ZA" smtClean="0"/>
              <a:t>2016/01/30</a:t>
            </a:fld>
            <a:endParaRPr lang="en-ZA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076AD-10A6-4205-B7E1-5FD7F19425E2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100D15-10D1-4755-9C62-D25D87F5359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9515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タイトル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27" name="コンテンツ プレースホルダー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25" name="日付プレースホルダー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40EB-0786-46C0-B20D-C91C18E65E80}" type="datetimeFigureOut">
              <a:rPr lang="en-ZA" smtClean="0"/>
              <a:t>2016/01/30</a:t>
            </a:fld>
            <a:endParaRPr lang="en-ZA"/>
          </a:p>
        </p:txBody>
      </p:sp>
      <p:sp>
        <p:nvSpPr>
          <p:cNvPr id="19" name="フッター プレースホルダー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ZA"/>
          </a:p>
        </p:txBody>
      </p:sp>
      <p:sp>
        <p:nvSpPr>
          <p:cNvPr id="16" name="スライド番号プレースホルダー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FE076AD-10A6-4205-B7E1-5FD7F19425E2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コネクタ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19" name="日付プレースホルダー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40EB-0786-46C0-B20D-C91C18E65E80}" type="datetimeFigureOut">
              <a:rPr lang="en-ZA" smtClean="0"/>
              <a:t>2016/01/30</a:t>
            </a:fld>
            <a:endParaRPr lang="en-ZA"/>
          </a:p>
        </p:txBody>
      </p:sp>
      <p:sp>
        <p:nvSpPr>
          <p:cNvPr id="11" name="フッター プレースホルダー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16" name="スライド番号プレースホルダー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076AD-10A6-4205-B7E1-5FD7F19425E2}" type="slidenum">
              <a:rPr lang="en-ZA" smtClean="0"/>
              <a:t>‹#›</a:t>
            </a:fld>
            <a:endParaRPr lang="en-ZA"/>
          </a:p>
        </p:txBody>
      </p:sp>
      <p:sp>
        <p:nvSpPr>
          <p:cNvPr id="8" name="タイトル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タイトル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14" name="コンテンツ プレースホルダー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3" name="コンテンツ プレースホルダー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21" name="日付プレースホルダー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40EB-0786-46C0-B20D-C91C18E65E80}" type="datetimeFigureOut">
              <a:rPr lang="en-ZA" smtClean="0"/>
              <a:t>2016/01/30</a:t>
            </a:fld>
            <a:endParaRPr lang="en-ZA"/>
          </a:p>
        </p:txBody>
      </p:sp>
      <p:sp>
        <p:nvSpPr>
          <p:cNvPr id="10" name="フッター プレースホルダー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31" name="スライド番号プレースホルダー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076AD-10A6-4205-B7E1-5FD7F19425E2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タイトル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13" name="テキスト プレースホルダー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25" name="テキスト プレースホルダー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28" name="コンテンツ プレースホルダー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10" name="日付プレースホルダー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40EB-0786-46C0-B20D-C91C18E65E80}" type="datetimeFigureOut">
              <a:rPr lang="en-ZA" smtClean="0"/>
              <a:t>2016/01/30</a:t>
            </a:fld>
            <a:endParaRPr lang="en-ZA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FE076AD-10A6-4205-B7E1-5FD7F19425E2}" type="slidenum">
              <a:rPr lang="en-ZA" smtClean="0"/>
              <a:t>‹#›</a:t>
            </a:fld>
            <a:endParaRPr lang="en-ZA"/>
          </a:p>
        </p:txBody>
      </p:sp>
      <p:sp>
        <p:nvSpPr>
          <p:cNvPr id="11" name="直線コネクタ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タイトル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12" name="日付プレースホルダー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40EB-0786-46C0-B20D-C91C18E65E80}" type="datetimeFigureOut">
              <a:rPr lang="en-ZA" smtClean="0"/>
              <a:t>2016/01/30</a:t>
            </a:fld>
            <a:endParaRPr lang="en-ZA"/>
          </a:p>
        </p:txBody>
      </p:sp>
      <p:sp>
        <p:nvSpPr>
          <p:cNvPr id="21" name="フッター プレースホルダー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076AD-10A6-4205-B7E1-5FD7F19425E2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40EB-0786-46C0-B20D-C91C18E65E80}" type="datetimeFigureOut">
              <a:rPr lang="en-ZA" smtClean="0"/>
              <a:t>2016/01/30</a:t>
            </a:fld>
            <a:endParaRPr lang="en-ZA"/>
          </a:p>
        </p:txBody>
      </p:sp>
      <p:sp>
        <p:nvSpPr>
          <p:cNvPr id="24" name="フッター プレースホルダー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076AD-10A6-4205-B7E1-5FD7F19425E2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線コネクタ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タイトル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  <p:sp>
        <p:nvSpPr>
          <p:cNvPr id="14" name="コンテンツ プレースホルダー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25" name="日付プレースホルダー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40EB-0786-46C0-B20D-C91C18E65E80}" type="datetimeFigureOut">
              <a:rPr lang="en-ZA" smtClean="0"/>
              <a:t>2016/01/30</a:t>
            </a:fld>
            <a:endParaRPr lang="en-ZA"/>
          </a:p>
        </p:txBody>
      </p:sp>
      <p:sp>
        <p:nvSpPr>
          <p:cNvPr id="29" name="フッター プレースホルダー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076AD-10A6-4205-B7E1-5FD7F19425E2}" type="slidenum">
              <a:rPr lang="en-ZA" smtClean="0"/>
              <a:t>‹#›</a:t>
            </a:fld>
            <a:endParaRPr lang="en-Z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図プレースホルダー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 dirty="0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C40EB-0786-46C0-B20D-C91C18E65E80}" type="datetimeFigureOut">
              <a:rPr lang="en-ZA" smtClean="0"/>
              <a:t>2016/01/30</a:t>
            </a:fld>
            <a:endParaRPr lang="en-ZA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ZA"/>
          </a:p>
        </p:txBody>
      </p:sp>
      <p:sp>
        <p:nvSpPr>
          <p:cNvPr id="31" name="スライド番号プレースホルダー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076AD-10A6-4205-B7E1-5FD7F19425E2}" type="slidenum">
              <a:rPr lang="en-ZA" smtClean="0"/>
              <a:t>‹#›</a:t>
            </a:fld>
            <a:endParaRPr lang="en-ZA"/>
          </a:p>
        </p:txBody>
      </p:sp>
      <p:sp>
        <p:nvSpPr>
          <p:cNvPr id="17" name="タイトル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26" name="テキスト プレースホルダー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線コネクタ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テキスト プレースホルダー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マスター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DDC40EB-0786-46C0-B20D-C91C18E65E80}" type="datetimeFigureOut">
              <a:rPr lang="en-ZA" smtClean="0"/>
              <a:t>2016/01/30</a:t>
            </a:fld>
            <a:endParaRPr lang="en-ZA"/>
          </a:p>
        </p:txBody>
      </p:sp>
      <p:sp>
        <p:nvSpPr>
          <p:cNvPr id="28" name="フッター プレースホルダー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ZA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FE076AD-10A6-4205-B7E1-5FD7F19425E2}" type="slidenum">
              <a:rPr lang="en-ZA" smtClean="0"/>
              <a:t>‹#›</a:t>
            </a:fld>
            <a:endParaRPr lang="en-ZA"/>
          </a:p>
        </p:txBody>
      </p:sp>
      <p:sp>
        <p:nvSpPr>
          <p:cNvPr id="10" name="タイトル プレースホルダー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ja-JP" altLang="en-US" smtClean="0"/>
              <a:t>マスター タイトルの書式設定</a:t>
            </a:r>
            <a:endParaRPr kumimoji="0" lang="en-US"/>
          </a:p>
        </p:txBody>
      </p:sp>
      <p:sp>
        <p:nvSpPr>
          <p:cNvPr id="9" name="直線コネクタ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線コネクタ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5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3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24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-education.psu.edu/natureofgeoinfo/book/export/html/1604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26"/>
          <p:cNvSpPr txBox="1">
            <a:spLocks noChangeArrowheads="1"/>
          </p:cNvSpPr>
          <p:nvPr/>
        </p:nvSpPr>
        <p:spPr>
          <a:xfrm>
            <a:off x="395536" y="708025"/>
            <a:ext cx="8062664" cy="50972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GIS </a:t>
            </a:r>
          </a:p>
          <a:p>
            <a:endParaRPr lang="en-US" altLang="en-US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Geographical Information System</a:t>
            </a:r>
          </a:p>
          <a:p>
            <a:endParaRPr lang="en-US" altLang="en-US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en-US" sz="2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Instructure: Professor, </a:t>
            </a:r>
            <a:r>
              <a:rPr lang="en-US" altLang="en-US" sz="2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</a:t>
            </a:r>
            <a:r>
              <a:rPr lang="en-US" altLang="en-US" sz="2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Yuji Murayama</a:t>
            </a:r>
          </a:p>
          <a:p>
            <a:pPr>
              <a:lnSpc>
                <a:spcPct val="150000"/>
              </a:lnSpc>
            </a:pPr>
            <a:r>
              <a:rPr lang="en-US" altLang="en-US" sz="2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Teaching assistant : </a:t>
            </a:r>
            <a:r>
              <a:rPr lang="en-US" altLang="en-US" sz="2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Niloofar</a:t>
            </a:r>
            <a:r>
              <a:rPr lang="en-US" altLang="en-US" sz="2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Haji Mirza </a:t>
            </a:r>
            <a:r>
              <a:rPr lang="en-US" altLang="en-US" sz="29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Aghasi</a:t>
            </a:r>
            <a:endParaRPr lang="en-US" altLang="en-US" sz="29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842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76"/>
    </mc:Choice>
    <mc:Fallback xmlns="">
      <p:transition spd="slow" advTm="3876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04800" y="188640"/>
            <a:ext cx="8686800" cy="838200"/>
          </a:xfrm>
        </p:spPr>
        <p:txBody>
          <a:bodyPr>
            <a:normAutofit/>
          </a:bodyPr>
          <a:lstStyle/>
          <a:p>
            <a:r>
              <a:rPr lang="en-US" alt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GIS Components - Hardware</a:t>
            </a:r>
          </a:p>
        </p:txBody>
      </p:sp>
      <p:pic>
        <p:nvPicPr>
          <p:cNvPr id="22531" name="Picture 1027" descr="desktop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429000"/>
            <a:ext cx="2971800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1028" descr="scanner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600200"/>
            <a:ext cx="16510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1029" descr="printer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30800"/>
            <a:ext cx="2590800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1030" descr="gpsunit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1524000"/>
            <a:ext cx="1155700" cy="317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5" name="Text Box 1031"/>
          <p:cNvSpPr txBox="1">
            <a:spLocks noChangeArrowheads="1"/>
          </p:cNvSpPr>
          <p:nvPr/>
        </p:nvSpPr>
        <p:spPr bwMode="auto">
          <a:xfrm>
            <a:off x="2590800" y="1676400"/>
            <a:ext cx="3810000" cy="8318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1pPr>
            <a:lvl2pPr marL="742950" indent="-28575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2pPr>
            <a:lvl3pPr marL="11430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3pPr>
            <a:lvl4pPr marL="16002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4pPr>
            <a:lvl5pPr marL="20574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en-US" altLang="en-US" dirty="0">
                <a:solidFill>
                  <a:schemeClr val="tx1"/>
                </a:solidFill>
                <a:effectLst/>
              </a:rPr>
              <a:t>Input – scanner, digitizer, GPS</a:t>
            </a:r>
          </a:p>
        </p:txBody>
      </p:sp>
      <p:sp>
        <p:nvSpPr>
          <p:cNvPr id="67592" name="Line 1032"/>
          <p:cNvSpPr>
            <a:spLocks noChangeShapeType="1"/>
          </p:cNvSpPr>
          <p:nvPr/>
        </p:nvSpPr>
        <p:spPr bwMode="auto">
          <a:xfrm>
            <a:off x="2438400" y="2133600"/>
            <a:ext cx="4419600" cy="0"/>
          </a:xfrm>
          <a:prstGeom prst="line">
            <a:avLst/>
          </a:prstGeom>
          <a:noFill/>
          <a:ln w="88900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endParaRPr lang="fa-IR">
              <a:ea typeface="+mn-ea"/>
            </a:endParaRPr>
          </a:p>
        </p:txBody>
      </p:sp>
      <p:sp>
        <p:nvSpPr>
          <p:cNvPr id="67593" name="Line 1033"/>
          <p:cNvSpPr>
            <a:spLocks noChangeShapeType="1"/>
          </p:cNvSpPr>
          <p:nvPr/>
        </p:nvSpPr>
        <p:spPr bwMode="auto">
          <a:xfrm>
            <a:off x="4724400" y="2133600"/>
            <a:ext cx="0" cy="1219200"/>
          </a:xfrm>
          <a:prstGeom prst="line">
            <a:avLst/>
          </a:prstGeom>
          <a:noFill/>
          <a:ln w="88900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fa-IR">
              <a:ea typeface="+mn-ea"/>
            </a:endParaRPr>
          </a:p>
        </p:txBody>
      </p:sp>
      <p:sp>
        <p:nvSpPr>
          <p:cNvPr id="22538" name="Text Box 1034"/>
          <p:cNvSpPr txBox="1">
            <a:spLocks noChangeArrowheads="1"/>
          </p:cNvSpPr>
          <p:nvPr/>
        </p:nvSpPr>
        <p:spPr bwMode="auto">
          <a:xfrm>
            <a:off x="762000" y="3810000"/>
            <a:ext cx="2286000" cy="100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1pPr>
            <a:lvl2pPr marL="742950" indent="-28575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2pPr>
            <a:lvl3pPr marL="11430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3pPr>
            <a:lvl4pPr marL="16002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4pPr>
            <a:lvl5pPr marL="20574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en-US" altLang="en-US">
                <a:solidFill>
                  <a:schemeClr val="tx1"/>
                </a:solidFill>
                <a:effectLst/>
              </a:rPr>
              <a:t>CPU, hard drive</a:t>
            </a:r>
          </a:p>
          <a:p>
            <a:pPr algn="r" rtl="1">
              <a:spcBef>
                <a:spcPct val="50000"/>
              </a:spcBef>
            </a:pPr>
            <a:r>
              <a:rPr lang="en-US" altLang="en-US">
                <a:solidFill>
                  <a:schemeClr val="tx1"/>
                </a:solidFill>
                <a:effectLst/>
              </a:rPr>
              <a:t>LAN</a:t>
            </a:r>
          </a:p>
        </p:txBody>
      </p:sp>
      <p:sp>
        <p:nvSpPr>
          <p:cNvPr id="67595" name="Line 1035"/>
          <p:cNvSpPr>
            <a:spLocks noChangeShapeType="1"/>
          </p:cNvSpPr>
          <p:nvPr/>
        </p:nvSpPr>
        <p:spPr bwMode="auto">
          <a:xfrm>
            <a:off x="685800" y="4267200"/>
            <a:ext cx="0" cy="762000"/>
          </a:xfrm>
          <a:prstGeom prst="line">
            <a:avLst/>
          </a:prstGeom>
          <a:noFill/>
          <a:ln w="88900">
            <a:solidFill>
              <a:srgbClr val="FFFF00"/>
            </a:solidFill>
            <a:round/>
            <a:headEnd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fa-IR">
              <a:ea typeface="+mn-ea"/>
            </a:endParaRPr>
          </a:p>
        </p:txBody>
      </p:sp>
      <p:sp>
        <p:nvSpPr>
          <p:cNvPr id="67596" name="Line 1036"/>
          <p:cNvSpPr>
            <a:spLocks noChangeShapeType="1"/>
          </p:cNvSpPr>
          <p:nvPr/>
        </p:nvSpPr>
        <p:spPr bwMode="auto">
          <a:xfrm>
            <a:off x="685800" y="4267200"/>
            <a:ext cx="2362200" cy="0"/>
          </a:xfrm>
          <a:prstGeom prst="line">
            <a:avLst/>
          </a:prstGeom>
          <a:noFill/>
          <a:ln w="88900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/>
          <a:lstStyle/>
          <a:p>
            <a:pPr>
              <a:defRPr/>
            </a:pPr>
            <a:endParaRPr lang="fa-IR">
              <a:ea typeface="+mn-ea"/>
            </a:endParaRPr>
          </a:p>
        </p:txBody>
      </p:sp>
      <p:sp>
        <p:nvSpPr>
          <p:cNvPr id="22541" name="Text Box 1037"/>
          <p:cNvSpPr txBox="1">
            <a:spLocks noChangeArrowheads="1"/>
          </p:cNvSpPr>
          <p:nvPr/>
        </p:nvSpPr>
        <p:spPr bwMode="auto">
          <a:xfrm>
            <a:off x="2743200" y="6019800"/>
            <a:ext cx="3657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1pPr>
            <a:lvl2pPr marL="742950" indent="-28575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2pPr>
            <a:lvl3pPr marL="11430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3pPr>
            <a:lvl4pPr marL="16002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4pPr>
            <a:lvl5pPr marL="20574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9pPr>
          </a:lstStyle>
          <a:p>
            <a:pPr algn="r" rtl="1">
              <a:spcBef>
                <a:spcPct val="50000"/>
              </a:spcBef>
            </a:pPr>
            <a:r>
              <a:rPr lang="en-US" altLang="en-US">
                <a:solidFill>
                  <a:schemeClr val="tx1"/>
                </a:solidFill>
                <a:effectLst/>
              </a:rPr>
              <a:t>Printer, plotter</a:t>
            </a:r>
          </a:p>
        </p:txBody>
      </p:sp>
    </p:spTree>
    <p:extLst>
      <p:ext uri="{BB962C8B-B14F-4D97-AF65-F5344CB8AC3E}">
        <p14:creationId xmlns:p14="http://schemas.microsoft.com/office/powerpoint/2010/main" val="66695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2"/>
          <p:cNvSpPr>
            <a:spLocks noGrp="1" noChangeArrowheads="1"/>
          </p:cNvSpPr>
          <p:nvPr>
            <p:ph type="title"/>
          </p:nvPr>
        </p:nvSpPr>
        <p:spPr>
          <a:xfrm>
            <a:off x="180021" y="188640"/>
            <a:ext cx="8856984" cy="701675"/>
          </a:xfrm>
          <a:noFill/>
        </p:spPr>
        <p:txBody>
          <a:bodyPr lIns="92075" tIns="46038" rIns="92075" bIns="46038">
            <a:noAutofit/>
          </a:bodyPr>
          <a:lstStyle/>
          <a:p>
            <a:pPr defTabSz="892175"/>
            <a:r>
              <a:rPr lang="en-ZA" altLang="en-US" sz="3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Modelling the real world in raster and vector formats</a:t>
            </a:r>
            <a:endParaRPr lang="en-GB" altLang="en-US" sz="3200" b="1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1pPr>
            <a:lvl2pPr marL="742950" indent="-28575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2pPr>
            <a:lvl3pPr marL="11430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3pPr>
            <a:lvl4pPr marL="16002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4pPr>
            <a:lvl5pPr marL="20574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9pPr>
          </a:lstStyle>
          <a:p>
            <a:fld id="{50559DE9-B187-4D13-A5FE-86D64773076F}" type="slidenum">
              <a:rPr lang="en-US" altLang="en-US" sz="1400">
                <a:solidFill>
                  <a:schemeClr val="tx1"/>
                </a:solidFill>
              </a:rPr>
              <a:pPr/>
              <a:t>11</a:t>
            </a:fld>
            <a:endParaRPr lang="en-US" altLang="en-US" sz="1400">
              <a:solidFill>
                <a:schemeClr val="tx1"/>
              </a:solidFill>
            </a:endParaRPr>
          </a:p>
        </p:txBody>
      </p:sp>
      <p:graphicFrame>
        <p:nvGraphicFramePr>
          <p:cNvPr id="177155" name="Object 3"/>
          <p:cNvGraphicFramePr>
            <a:graphicFrameLocks/>
          </p:cNvGraphicFramePr>
          <p:nvPr/>
        </p:nvGraphicFramePr>
        <p:xfrm>
          <a:off x="152400" y="3306763"/>
          <a:ext cx="2070100" cy="1277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9" name="Clip" r:id="rId4" imgW="2070000" imgH="1277640" progId="MS_ClipArt_Gallery.2">
                  <p:embed/>
                </p:oleObj>
              </mc:Choice>
              <mc:Fallback>
                <p:oleObj name="Clip" r:id="rId4" imgW="2070000" imgH="1277640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3306763"/>
                        <a:ext cx="2070100" cy="1277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308225" y="3200400"/>
            <a:ext cx="1730375" cy="1371600"/>
            <a:chOff x="1454" y="2016"/>
            <a:chExt cx="1090" cy="864"/>
          </a:xfrm>
        </p:grpSpPr>
        <p:grpSp>
          <p:nvGrpSpPr>
            <p:cNvPr id="2192" name="Group 5"/>
            <p:cNvGrpSpPr>
              <a:grpSpLocks/>
            </p:cNvGrpSpPr>
            <p:nvPr/>
          </p:nvGrpSpPr>
          <p:grpSpPr bwMode="auto">
            <a:xfrm>
              <a:off x="1738" y="2016"/>
              <a:ext cx="806" cy="864"/>
              <a:chOff x="1738" y="2016"/>
              <a:chExt cx="806" cy="864"/>
            </a:xfrm>
          </p:grpSpPr>
          <p:sp>
            <p:nvSpPr>
              <p:cNvPr id="177158" name="Rectangle 6"/>
              <p:cNvSpPr>
                <a:spLocks noChangeArrowheads="1"/>
              </p:cNvSpPr>
              <p:nvPr/>
            </p:nvSpPr>
            <p:spPr bwMode="auto">
              <a:xfrm>
                <a:off x="1738" y="2016"/>
                <a:ext cx="806" cy="864"/>
              </a:xfrm>
              <a:prstGeom prst="rect">
                <a:avLst/>
              </a:prstGeom>
              <a:gradFill rotWithShape="0">
                <a:gsLst>
                  <a:gs pos="0">
                    <a:srgbClr val="FE9B03"/>
                  </a:gs>
                  <a:gs pos="100000">
                    <a:srgbClr val="FE9B03">
                      <a:gamma/>
                      <a:shade val="49804"/>
                      <a:invGamma/>
                    </a:srgbClr>
                  </a:gs>
                </a:gsLst>
                <a:lin ang="18900000" scaled="1"/>
              </a:gra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159" name="Line 7"/>
              <p:cNvSpPr>
                <a:spLocks noChangeShapeType="1"/>
              </p:cNvSpPr>
              <p:nvPr/>
            </p:nvSpPr>
            <p:spPr bwMode="auto">
              <a:xfrm>
                <a:off x="1739" y="2244"/>
                <a:ext cx="593" cy="136"/>
              </a:xfrm>
              <a:prstGeom prst="line">
                <a:avLst/>
              </a:prstGeom>
              <a:noFill/>
              <a:ln w="76200">
                <a:solidFill>
                  <a:srgbClr val="00FF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  <p:sp>
            <p:nvSpPr>
              <p:cNvPr id="177160" name="Line 8"/>
              <p:cNvSpPr>
                <a:spLocks noChangeShapeType="1"/>
              </p:cNvSpPr>
              <p:nvPr/>
            </p:nvSpPr>
            <p:spPr bwMode="auto">
              <a:xfrm>
                <a:off x="2290" y="2017"/>
                <a:ext cx="84" cy="863"/>
              </a:xfrm>
              <a:prstGeom prst="line">
                <a:avLst/>
              </a:prstGeom>
              <a:noFill/>
              <a:ln w="76200">
                <a:solidFill>
                  <a:srgbClr val="00FF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  <p:grpSp>
            <p:nvGrpSpPr>
              <p:cNvPr id="2197" name="Group 9"/>
              <p:cNvGrpSpPr>
                <a:grpSpLocks/>
              </p:cNvGrpSpPr>
              <p:nvPr/>
            </p:nvGrpSpPr>
            <p:grpSpPr bwMode="auto">
              <a:xfrm>
                <a:off x="1860" y="2467"/>
                <a:ext cx="328" cy="319"/>
                <a:chOff x="1860" y="2467"/>
                <a:chExt cx="328" cy="319"/>
              </a:xfrm>
            </p:grpSpPr>
            <p:sp>
              <p:nvSpPr>
                <p:cNvPr id="177162" name="Rectangle 10"/>
                <p:cNvSpPr>
                  <a:spLocks noChangeArrowheads="1"/>
                </p:cNvSpPr>
                <p:nvPr/>
              </p:nvSpPr>
              <p:spPr bwMode="auto">
                <a:xfrm>
                  <a:off x="1860" y="2467"/>
                  <a:ext cx="255" cy="318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bg2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1pPr>
                  <a:lvl2pPr marL="742950" indent="-285750"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2pPr>
                  <a:lvl3pPr marL="1143000" indent="-228600"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3pPr>
                  <a:lvl4pPr marL="1600200" indent="-228600"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4pPr>
                  <a:lvl5pPr marL="2057400" indent="-228600"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5pPr>
                  <a:lvl6pPr marL="25146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6pPr>
                  <a:lvl7pPr marL="29718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7pPr>
                  <a:lvl8pPr marL="34290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8pPr>
                  <a:lvl9pPr marL="38862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9pPr>
                </a:lstStyle>
                <a:p>
                  <a:endParaRPr lang="fa-IR" altLang="en-US"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177163" name="Rectangle 11"/>
                <p:cNvSpPr>
                  <a:spLocks noChangeArrowheads="1"/>
                </p:cNvSpPr>
                <p:nvPr/>
              </p:nvSpPr>
              <p:spPr bwMode="auto">
                <a:xfrm>
                  <a:off x="1933" y="2604"/>
                  <a:ext cx="255" cy="182"/>
                </a:xfrm>
                <a:prstGeom prst="rect">
                  <a:avLst/>
                </a:prstGeom>
                <a:solidFill>
                  <a:schemeClr val="bg2"/>
                </a:solidFill>
                <a:ln w="12700">
                  <a:solidFill>
                    <a:schemeClr val="bg2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1pPr>
                  <a:lvl2pPr marL="742950" indent="-285750"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2pPr>
                  <a:lvl3pPr marL="1143000" indent="-228600"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3pPr>
                  <a:lvl4pPr marL="1600200" indent="-228600"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4pPr>
                  <a:lvl5pPr marL="2057400" indent="-228600"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5pPr>
                  <a:lvl6pPr marL="25146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6pPr>
                  <a:lvl7pPr marL="29718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7pPr>
                  <a:lvl8pPr marL="34290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8pPr>
                  <a:lvl9pPr marL="38862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9pPr>
                </a:lstStyle>
                <a:p>
                  <a:endParaRPr lang="fa-IR" altLang="en-US"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  <p:sp>
            <p:nvSpPr>
              <p:cNvPr id="177164" name="Freeform 12"/>
              <p:cNvSpPr>
                <a:spLocks/>
              </p:cNvSpPr>
              <p:nvPr/>
            </p:nvSpPr>
            <p:spPr bwMode="auto">
              <a:xfrm>
                <a:off x="1834" y="2062"/>
                <a:ext cx="217" cy="138"/>
              </a:xfrm>
              <a:custGeom>
                <a:avLst/>
                <a:gdLst/>
                <a:ahLst/>
                <a:cxnLst>
                  <a:cxn ang="0">
                    <a:pos x="131" y="0"/>
                  </a:cxn>
                  <a:cxn ang="0">
                    <a:pos x="118" y="0"/>
                  </a:cxn>
                  <a:cxn ang="0">
                    <a:pos x="101" y="3"/>
                  </a:cxn>
                  <a:cxn ang="0">
                    <a:pos x="62" y="17"/>
                  </a:cxn>
                  <a:cxn ang="0">
                    <a:pos x="42" y="24"/>
                  </a:cxn>
                  <a:cxn ang="0">
                    <a:pos x="26" y="31"/>
                  </a:cxn>
                  <a:cxn ang="0">
                    <a:pos x="9" y="38"/>
                  </a:cxn>
                  <a:cxn ang="0">
                    <a:pos x="3" y="46"/>
                  </a:cxn>
                  <a:cxn ang="0">
                    <a:pos x="0" y="53"/>
                  </a:cxn>
                  <a:cxn ang="0">
                    <a:pos x="3" y="56"/>
                  </a:cxn>
                  <a:cxn ang="0">
                    <a:pos x="16" y="70"/>
                  </a:cxn>
                  <a:cxn ang="0">
                    <a:pos x="32" y="84"/>
                  </a:cxn>
                  <a:cxn ang="0">
                    <a:pos x="45" y="91"/>
                  </a:cxn>
                  <a:cxn ang="0">
                    <a:pos x="55" y="95"/>
                  </a:cxn>
                  <a:cxn ang="0">
                    <a:pos x="65" y="91"/>
                  </a:cxn>
                  <a:cxn ang="0">
                    <a:pos x="75" y="88"/>
                  </a:cxn>
                  <a:cxn ang="0">
                    <a:pos x="88" y="91"/>
                  </a:cxn>
                  <a:cxn ang="0">
                    <a:pos x="108" y="102"/>
                  </a:cxn>
                  <a:cxn ang="0">
                    <a:pos x="131" y="116"/>
                  </a:cxn>
                  <a:cxn ang="0">
                    <a:pos x="154" y="130"/>
                  </a:cxn>
                  <a:cxn ang="0">
                    <a:pos x="164" y="137"/>
                  </a:cxn>
                  <a:cxn ang="0">
                    <a:pos x="173" y="137"/>
                  </a:cxn>
                  <a:cxn ang="0">
                    <a:pos x="190" y="133"/>
                  </a:cxn>
                  <a:cxn ang="0">
                    <a:pos x="203" y="119"/>
                  </a:cxn>
                  <a:cxn ang="0">
                    <a:pos x="213" y="105"/>
                  </a:cxn>
                  <a:cxn ang="0">
                    <a:pos x="216" y="91"/>
                  </a:cxn>
                  <a:cxn ang="0">
                    <a:pos x="213" y="77"/>
                  </a:cxn>
                  <a:cxn ang="0">
                    <a:pos x="200" y="67"/>
                  </a:cxn>
                  <a:cxn ang="0">
                    <a:pos x="186" y="56"/>
                  </a:cxn>
                  <a:cxn ang="0">
                    <a:pos x="173" y="46"/>
                  </a:cxn>
                  <a:cxn ang="0">
                    <a:pos x="164" y="31"/>
                  </a:cxn>
                  <a:cxn ang="0">
                    <a:pos x="157" y="17"/>
                  </a:cxn>
                  <a:cxn ang="0">
                    <a:pos x="147" y="3"/>
                  </a:cxn>
                  <a:cxn ang="0">
                    <a:pos x="131" y="0"/>
                  </a:cxn>
                </a:cxnLst>
                <a:rect l="0" t="0" r="r" b="b"/>
                <a:pathLst>
                  <a:path w="217" h="138">
                    <a:moveTo>
                      <a:pt x="131" y="0"/>
                    </a:moveTo>
                    <a:lnTo>
                      <a:pt x="118" y="0"/>
                    </a:lnTo>
                    <a:lnTo>
                      <a:pt x="101" y="3"/>
                    </a:lnTo>
                    <a:lnTo>
                      <a:pt x="62" y="17"/>
                    </a:lnTo>
                    <a:lnTo>
                      <a:pt x="42" y="24"/>
                    </a:lnTo>
                    <a:lnTo>
                      <a:pt x="26" y="31"/>
                    </a:lnTo>
                    <a:lnTo>
                      <a:pt x="9" y="38"/>
                    </a:lnTo>
                    <a:lnTo>
                      <a:pt x="3" y="46"/>
                    </a:lnTo>
                    <a:lnTo>
                      <a:pt x="0" y="53"/>
                    </a:lnTo>
                    <a:lnTo>
                      <a:pt x="3" y="56"/>
                    </a:lnTo>
                    <a:lnTo>
                      <a:pt x="16" y="70"/>
                    </a:lnTo>
                    <a:lnTo>
                      <a:pt x="32" y="84"/>
                    </a:lnTo>
                    <a:lnTo>
                      <a:pt x="45" y="91"/>
                    </a:lnTo>
                    <a:lnTo>
                      <a:pt x="55" y="95"/>
                    </a:lnTo>
                    <a:lnTo>
                      <a:pt x="65" y="91"/>
                    </a:lnTo>
                    <a:lnTo>
                      <a:pt x="75" y="88"/>
                    </a:lnTo>
                    <a:lnTo>
                      <a:pt x="88" y="91"/>
                    </a:lnTo>
                    <a:lnTo>
                      <a:pt x="108" y="102"/>
                    </a:lnTo>
                    <a:lnTo>
                      <a:pt x="131" y="116"/>
                    </a:lnTo>
                    <a:lnTo>
                      <a:pt x="154" y="130"/>
                    </a:lnTo>
                    <a:lnTo>
                      <a:pt x="164" y="137"/>
                    </a:lnTo>
                    <a:lnTo>
                      <a:pt x="173" y="137"/>
                    </a:lnTo>
                    <a:lnTo>
                      <a:pt x="190" y="133"/>
                    </a:lnTo>
                    <a:lnTo>
                      <a:pt x="203" y="119"/>
                    </a:lnTo>
                    <a:lnTo>
                      <a:pt x="213" y="105"/>
                    </a:lnTo>
                    <a:lnTo>
                      <a:pt x="216" y="91"/>
                    </a:lnTo>
                    <a:lnTo>
                      <a:pt x="213" y="77"/>
                    </a:lnTo>
                    <a:lnTo>
                      <a:pt x="200" y="67"/>
                    </a:lnTo>
                    <a:lnTo>
                      <a:pt x="186" y="56"/>
                    </a:lnTo>
                    <a:lnTo>
                      <a:pt x="173" y="46"/>
                    </a:lnTo>
                    <a:lnTo>
                      <a:pt x="164" y="31"/>
                    </a:lnTo>
                    <a:lnTo>
                      <a:pt x="157" y="17"/>
                    </a:lnTo>
                    <a:lnTo>
                      <a:pt x="147" y="3"/>
                    </a:lnTo>
                    <a:lnTo>
                      <a:pt x="131" y="0"/>
                    </a:lnTo>
                  </a:path>
                </a:pathLst>
              </a:custGeom>
              <a:solidFill>
                <a:schemeClr val="folHlink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fa-IR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165" name="Freeform 13"/>
              <p:cNvSpPr>
                <a:spLocks/>
              </p:cNvSpPr>
              <p:nvPr/>
            </p:nvSpPr>
            <p:spPr bwMode="auto">
              <a:xfrm>
                <a:off x="2042" y="2146"/>
                <a:ext cx="129" cy="145"/>
              </a:xfrm>
              <a:custGeom>
                <a:avLst/>
                <a:gdLst/>
                <a:ahLst/>
                <a:cxnLst>
                  <a:cxn ang="0">
                    <a:pos x="0" y="55"/>
                  </a:cxn>
                  <a:cxn ang="0">
                    <a:pos x="0" y="63"/>
                  </a:cxn>
                  <a:cxn ang="0">
                    <a:pos x="3" y="74"/>
                  </a:cxn>
                  <a:cxn ang="0">
                    <a:pos x="17" y="103"/>
                  </a:cxn>
                  <a:cxn ang="0">
                    <a:pos x="27" y="125"/>
                  </a:cxn>
                  <a:cxn ang="0">
                    <a:pos x="34" y="136"/>
                  </a:cxn>
                  <a:cxn ang="0">
                    <a:pos x="41" y="140"/>
                  </a:cxn>
                  <a:cxn ang="0">
                    <a:pos x="48" y="144"/>
                  </a:cxn>
                  <a:cxn ang="0">
                    <a:pos x="52" y="140"/>
                  </a:cxn>
                  <a:cxn ang="0">
                    <a:pos x="66" y="133"/>
                  </a:cxn>
                  <a:cxn ang="0">
                    <a:pos x="79" y="122"/>
                  </a:cxn>
                  <a:cxn ang="0">
                    <a:pos x="86" y="111"/>
                  </a:cxn>
                  <a:cxn ang="0">
                    <a:pos x="90" y="107"/>
                  </a:cxn>
                  <a:cxn ang="0">
                    <a:pos x="86" y="100"/>
                  </a:cxn>
                  <a:cxn ang="0">
                    <a:pos x="83" y="96"/>
                  </a:cxn>
                  <a:cxn ang="0">
                    <a:pos x="86" y="85"/>
                  </a:cxn>
                  <a:cxn ang="0">
                    <a:pos x="97" y="70"/>
                  </a:cxn>
                  <a:cxn ang="0">
                    <a:pos x="111" y="55"/>
                  </a:cxn>
                  <a:cxn ang="0">
                    <a:pos x="121" y="41"/>
                  </a:cxn>
                  <a:cxn ang="0">
                    <a:pos x="128" y="26"/>
                  </a:cxn>
                  <a:cxn ang="0">
                    <a:pos x="125" y="15"/>
                  </a:cxn>
                  <a:cxn ang="0">
                    <a:pos x="114" y="8"/>
                  </a:cxn>
                  <a:cxn ang="0">
                    <a:pos x="100" y="4"/>
                  </a:cxn>
                  <a:cxn ang="0">
                    <a:pos x="86" y="0"/>
                  </a:cxn>
                  <a:cxn ang="0">
                    <a:pos x="76" y="4"/>
                  </a:cxn>
                  <a:cxn ang="0">
                    <a:pos x="66" y="11"/>
                  </a:cxn>
                  <a:cxn ang="0">
                    <a:pos x="52" y="19"/>
                  </a:cxn>
                  <a:cxn ang="0">
                    <a:pos x="41" y="26"/>
                  </a:cxn>
                  <a:cxn ang="0">
                    <a:pos x="27" y="33"/>
                  </a:cxn>
                  <a:cxn ang="0">
                    <a:pos x="17" y="37"/>
                  </a:cxn>
                  <a:cxn ang="0">
                    <a:pos x="3" y="44"/>
                  </a:cxn>
                  <a:cxn ang="0">
                    <a:pos x="0" y="55"/>
                  </a:cxn>
                </a:cxnLst>
                <a:rect l="0" t="0" r="r" b="b"/>
                <a:pathLst>
                  <a:path w="129" h="145">
                    <a:moveTo>
                      <a:pt x="0" y="55"/>
                    </a:moveTo>
                    <a:lnTo>
                      <a:pt x="0" y="63"/>
                    </a:lnTo>
                    <a:lnTo>
                      <a:pt x="3" y="74"/>
                    </a:lnTo>
                    <a:lnTo>
                      <a:pt x="17" y="103"/>
                    </a:lnTo>
                    <a:lnTo>
                      <a:pt x="27" y="125"/>
                    </a:lnTo>
                    <a:lnTo>
                      <a:pt x="34" y="136"/>
                    </a:lnTo>
                    <a:lnTo>
                      <a:pt x="41" y="140"/>
                    </a:lnTo>
                    <a:lnTo>
                      <a:pt x="48" y="144"/>
                    </a:lnTo>
                    <a:lnTo>
                      <a:pt x="52" y="140"/>
                    </a:lnTo>
                    <a:lnTo>
                      <a:pt x="66" y="133"/>
                    </a:lnTo>
                    <a:lnTo>
                      <a:pt x="79" y="122"/>
                    </a:lnTo>
                    <a:lnTo>
                      <a:pt x="86" y="111"/>
                    </a:lnTo>
                    <a:lnTo>
                      <a:pt x="90" y="107"/>
                    </a:lnTo>
                    <a:lnTo>
                      <a:pt x="86" y="100"/>
                    </a:lnTo>
                    <a:lnTo>
                      <a:pt x="83" y="96"/>
                    </a:lnTo>
                    <a:lnTo>
                      <a:pt x="86" y="85"/>
                    </a:lnTo>
                    <a:lnTo>
                      <a:pt x="97" y="70"/>
                    </a:lnTo>
                    <a:lnTo>
                      <a:pt x="111" y="55"/>
                    </a:lnTo>
                    <a:lnTo>
                      <a:pt x="121" y="41"/>
                    </a:lnTo>
                    <a:lnTo>
                      <a:pt x="128" y="26"/>
                    </a:lnTo>
                    <a:lnTo>
                      <a:pt x="125" y="15"/>
                    </a:lnTo>
                    <a:lnTo>
                      <a:pt x="114" y="8"/>
                    </a:lnTo>
                    <a:lnTo>
                      <a:pt x="100" y="4"/>
                    </a:lnTo>
                    <a:lnTo>
                      <a:pt x="86" y="0"/>
                    </a:lnTo>
                    <a:lnTo>
                      <a:pt x="76" y="4"/>
                    </a:lnTo>
                    <a:lnTo>
                      <a:pt x="66" y="11"/>
                    </a:lnTo>
                    <a:lnTo>
                      <a:pt x="52" y="19"/>
                    </a:lnTo>
                    <a:lnTo>
                      <a:pt x="41" y="26"/>
                    </a:lnTo>
                    <a:lnTo>
                      <a:pt x="27" y="33"/>
                    </a:lnTo>
                    <a:lnTo>
                      <a:pt x="17" y="37"/>
                    </a:lnTo>
                    <a:lnTo>
                      <a:pt x="3" y="44"/>
                    </a:lnTo>
                    <a:lnTo>
                      <a:pt x="0" y="55"/>
                    </a:lnTo>
                  </a:path>
                </a:pathLst>
              </a:custGeom>
              <a:solidFill>
                <a:schemeClr val="folHlink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fa-IR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166" name="Freeform 14"/>
              <p:cNvSpPr>
                <a:spLocks/>
              </p:cNvSpPr>
              <p:nvPr/>
            </p:nvSpPr>
            <p:spPr bwMode="auto">
              <a:xfrm>
                <a:off x="2348" y="2056"/>
                <a:ext cx="167" cy="127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3" y="10"/>
                  </a:cxn>
                  <a:cxn ang="0">
                    <a:pos x="9" y="21"/>
                  </a:cxn>
                  <a:cxn ang="0">
                    <a:pos x="5" y="52"/>
                  </a:cxn>
                  <a:cxn ang="0">
                    <a:pos x="0" y="84"/>
                  </a:cxn>
                  <a:cxn ang="0">
                    <a:pos x="0" y="94"/>
                  </a:cxn>
                  <a:cxn ang="0">
                    <a:pos x="5" y="105"/>
                  </a:cxn>
                  <a:cxn ang="0">
                    <a:pos x="17" y="119"/>
                  </a:cxn>
                  <a:cxn ang="0">
                    <a:pos x="33" y="122"/>
                  </a:cxn>
                  <a:cxn ang="0">
                    <a:pos x="53" y="126"/>
                  </a:cxn>
                  <a:cxn ang="0">
                    <a:pos x="65" y="126"/>
                  </a:cxn>
                  <a:cxn ang="0">
                    <a:pos x="69" y="126"/>
                  </a:cxn>
                  <a:cxn ang="0">
                    <a:pos x="73" y="119"/>
                  </a:cxn>
                  <a:cxn ang="0">
                    <a:pos x="77" y="112"/>
                  </a:cxn>
                  <a:cxn ang="0">
                    <a:pos x="85" y="108"/>
                  </a:cxn>
                  <a:cxn ang="0">
                    <a:pos x="101" y="112"/>
                  </a:cxn>
                  <a:cxn ang="0">
                    <a:pos x="126" y="115"/>
                  </a:cxn>
                  <a:cxn ang="0">
                    <a:pos x="150" y="119"/>
                  </a:cxn>
                  <a:cxn ang="0">
                    <a:pos x="166" y="115"/>
                  </a:cxn>
                  <a:cxn ang="0">
                    <a:pos x="166" y="105"/>
                  </a:cxn>
                  <a:cxn ang="0">
                    <a:pos x="162" y="84"/>
                  </a:cxn>
                  <a:cxn ang="0">
                    <a:pos x="154" y="66"/>
                  </a:cxn>
                  <a:cxn ang="0">
                    <a:pos x="142" y="52"/>
                  </a:cxn>
                  <a:cxn ang="0">
                    <a:pos x="130" y="45"/>
                  </a:cxn>
                  <a:cxn ang="0">
                    <a:pos x="109" y="38"/>
                  </a:cxn>
                  <a:cxn ang="0">
                    <a:pos x="93" y="35"/>
                  </a:cxn>
                  <a:cxn ang="0">
                    <a:pos x="77" y="28"/>
                  </a:cxn>
                  <a:cxn ang="0">
                    <a:pos x="61" y="21"/>
                  </a:cxn>
                  <a:cxn ang="0">
                    <a:pos x="45" y="10"/>
                  </a:cxn>
                  <a:cxn ang="0">
                    <a:pos x="29" y="3"/>
                  </a:cxn>
                  <a:cxn ang="0">
                    <a:pos x="21" y="0"/>
                  </a:cxn>
                  <a:cxn ang="0">
                    <a:pos x="17" y="3"/>
                  </a:cxn>
                </a:cxnLst>
                <a:rect l="0" t="0" r="r" b="b"/>
                <a:pathLst>
                  <a:path w="167" h="127">
                    <a:moveTo>
                      <a:pt x="17" y="3"/>
                    </a:moveTo>
                    <a:lnTo>
                      <a:pt x="13" y="10"/>
                    </a:lnTo>
                    <a:lnTo>
                      <a:pt x="9" y="21"/>
                    </a:lnTo>
                    <a:lnTo>
                      <a:pt x="5" y="52"/>
                    </a:lnTo>
                    <a:lnTo>
                      <a:pt x="0" y="84"/>
                    </a:lnTo>
                    <a:lnTo>
                      <a:pt x="0" y="94"/>
                    </a:lnTo>
                    <a:lnTo>
                      <a:pt x="5" y="105"/>
                    </a:lnTo>
                    <a:lnTo>
                      <a:pt x="17" y="119"/>
                    </a:lnTo>
                    <a:lnTo>
                      <a:pt x="33" y="122"/>
                    </a:lnTo>
                    <a:lnTo>
                      <a:pt x="53" y="126"/>
                    </a:lnTo>
                    <a:lnTo>
                      <a:pt x="65" y="126"/>
                    </a:lnTo>
                    <a:lnTo>
                      <a:pt x="69" y="126"/>
                    </a:lnTo>
                    <a:lnTo>
                      <a:pt x="73" y="119"/>
                    </a:lnTo>
                    <a:lnTo>
                      <a:pt x="77" y="112"/>
                    </a:lnTo>
                    <a:lnTo>
                      <a:pt x="85" y="108"/>
                    </a:lnTo>
                    <a:lnTo>
                      <a:pt x="101" y="112"/>
                    </a:lnTo>
                    <a:lnTo>
                      <a:pt x="126" y="115"/>
                    </a:lnTo>
                    <a:lnTo>
                      <a:pt x="150" y="119"/>
                    </a:lnTo>
                    <a:lnTo>
                      <a:pt x="166" y="115"/>
                    </a:lnTo>
                    <a:lnTo>
                      <a:pt x="166" y="105"/>
                    </a:lnTo>
                    <a:lnTo>
                      <a:pt x="162" y="84"/>
                    </a:lnTo>
                    <a:lnTo>
                      <a:pt x="154" y="66"/>
                    </a:lnTo>
                    <a:lnTo>
                      <a:pt x="142" y="52"/>
                    </a:lnTo>
                    <a:lnTo>
                      <a:pt x="130" y="45"/>
                    </a:lnTo>
                    <a:lnTo>
                      <a:pt x="109" y="38"/>
                    </a:lnTo>
                    <a:lnTo>
                      <a:pt x="93" y="35"/>
                    </a:lnTo>
                    <a:lnTo>
                      <a:pt x="77" y="28"/>
                    </a:lnTo>
                    <a:lnTo>
                      <a:pt x="61" y="21"/>
                    </a:lnTo>
                    <a:lnTo>
                      <a:pt x="45" y="10"/>
                    </a:lnTo>
                    <a:lnTo>
                      <a:pt x="29" y="3"/>
                    </a:lnTo>
                    <a:lnTo>
                      <a:pt x="21" y="0"/>
                    </a:lnTo>
                    <a:lnTo>
                      <a:pt x="17" y="3"/>
                    </a:lnTo>
                  </a:path>
                </a:pathLst>
              </a:custGeom>
              <a:solidFill>
                <a:schemeClr val="folHlink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fa-IR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177167" name="Line 15"/>
            <p:cNvSpPr>
              <a:spLocks noChangeShapeType="1"/>
            </p:cNvSpPr>
            <p:nvPr/>
          </p:nvSpPr>
          <p:spPr bwMode="auto">
            <a:xfrm>
              <a:off x="1454" y="2507"/>
              <a:ext cx="224" cy="0"/>
            </a:xfrm>
            <a:prstGeom prst="line">
              <a:avLst/>
            </a:prstGeom>
            <a:noFill/>
            <a:ln w="76200">
              <a:solidFill>
                <a:schemeClr val="hlink"/>
              </a:solidFill>
              <a:round/>
              <a:headEnd type="none" w="sm" len="sm"/>
              <a:tailEnd type="stealth" w="med" len="med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fa-IR">
                <a:ea typeface="+mn-ea"/>
              </a:endParaRPr>
            </a:p>
          </p:txBody>
        </p:sp>
      </p:grpSp>
      <p:grpSp>
        <p:nvGrpSpPr>
          <p:cNvPr id="5" name="Group 16"/>
          <p:cNvGrpSpPr>
            <a:grpSpLocks/>
          </p:cNvGrpSpPr>
          <p:nvPr/>
        </p:nvGrpSpPr>
        <p:grpSpPr bwMode="auto">
          <a:xfrm>
            <a:off x="4191000" y="2127250"/>
            <a:ext cx="1911350" cy="1460500"/>
            <a:chOff x="2640" y="1340"/>
            <a:chExt cx="1204" cy="920"/>
          </a:xfrm>
        </p:grpSpPr>
        <p:grpSp>
          <p:nvGrpSpPr>
            <p:cNvPr id="2176" name="Group 17"/>
            <p:cNvGrpSpPr>
              <a:grpSpLocks/>
            </p:cNvGrpSpPr>
            <p:nvPr/>
          </p:nvGrpSpPr>
          <p:grpSpPr bwMode="auto">
            <a:xfrm>
              <a:off x="2995" y="1340"/>
              <a:ext cx="849" cy="920"/>
              <a:chOff x="2995" y="1340"/>
              <a:chExt cx="849" cy="920"/>
            </a:xfrm>
          </p:grpSpPr>
          <p:grpSp>
            <p:nvGrpSpPr>
              <p:cNvPr id="2178" name="Group 18"/>
              <p:cNvGrpSpPr>
                <a:grpSpLocks/>
              </p:cNvGrpSpPr>
              <p:nvPr/>
            </p:nvGrpSpPr>
            <p:grpSpPr bwMode="auto">
              <a:xfrm>
                <a:off x="3000" y="1345"/>
                <a:ext cx="663" cy="911"/>
                <a:chOff x="3000" y="1345"/>
                <a:chExt cx="663" cy="911"/>
              </a:xfrm>
            </p:grpSpPr>
            <p:sp>
              <p:nvSpPr>
                <p:cNvPr id="177171" name="Line 19"/>
                <p:cNvSpPr>
                  <a:spLocks noChangeShapeType="1"/>
                </p:cNvSpPr>
                <p:nvPr/>
              </p:nvSpPr>
              <p:spPr bwMode="auto">
                <a:xfrm>
                  <a:off x="3000" y="1585"/>
                  <a:ext cx="619" cy="143"/>
                </a:xfrm>
                <a:prstGeom prst="line">
                  <a:avLst/>
                </a:prstGeom>
                <a:noFill/>
                <a:ln w="12700">
                  <a:solidFill>
                    <a:srgbClr val="00FF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a-IR">
                    <a:ea typeface="+mn-ea"/>
                  </a:endParaRPr>
                </a:p>
              </p:txBody>
            </p:sp>
            <p:sp>
              <p:nvSpPr>
                <p:cNvPr id="177172" name="Line 20"/>
                <p:cNvSpPr>
                  <a:spLocks noChangeShapeType="1"/>
                </p:cNvSpPr>
                <p:nvPr/>
              </p:nvSpPr>
              <p:spPr bwMode="auto">
                <a:xfrm>
                  <a:off x="3575" y="1345"/>
                  <a:ext cx="88" cy="911"/>
                </a:xfrm>
                <a:prstGeom prst="line">
                  <a:avLst/>
                </a:prstGeom>
                <a:noFill/>
                <a:ln w="12700">
                  <a:solidFill>
                    <a:srgbClr val="00FF00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a-IR">
                    <a:ea typeface="+mn-ea"/>
                  </a:endParaRPr>
                </a:p>
              </p:txBody>
            </p:sp>
          </p:grpSp>
          <p:sp>
            <p:nvSpPr>
              <p:cNvPr id="177173" name="Rectangle 21"/>
              <p:cNvSpPr>
                <a:spLocks noChangeArrowheads="1"/>
              </p:cNvSpPr>
              <p:nvPr/>
            </p:nvSpPr>
            <p:spPr bwMode="auto">
              <a:xfrm>
                <a:off x="2995" y="1340"/>
                <a:ext cx="849" cy="920"/>
              </a:xfrm>
              <a:prstGeom prst="rect">
                <a:avLst/>
              </a:prstGeom>
              <a:noFill/>
              <a:ln w="25400">
                <a:solidFill>
                  <a:srgbClr val="00279F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</p:txBody>
          </p:sp>
          <p:sp>
            <p:nvSpPr>
              <p:cNvPr id="177174" name="Oval 22"/>
              <p:cNvSpPr>
                <a:spLocks noChangeArrowheads="1"/>
              </p:cNvSpPr>
              <p:nvPr/>
            </p:nvSpPr>
            <p:spPr bwMode="auto">
              <a:xfrm>
                <a:off x="3265" y="1585"/>
                <a:ext cx="43" cy="47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175" name="Oval 23"/>
              <p:cNvSpPr>
                <a:spLocks noChangeArrowheads="1"/>
              </p:cNvSpPr>
              <p:nvPr/>
            </p:nvSpPr>
            <p:spPr bwMode="auto">
              <a:xfrm>
                <a:off x="3183" y="1501"/>
                <a:ext cx="43" cy="47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176" name="Oval 24"/>
              <p:cNvSpPr>
                <a:spLocks noChangeArrowheads="1"/>
              </p:cNvSpPr>
              <p:nvPr/>
            </p:nvSpPr>
            <p:spPr bwMode="auto">
              <a:xfrm>
                <a:off x="3673" y="1424"/>
                <a:ext cx="43" cy="47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grpSp>
            <p:nvGrpSpPr>
              <p:cNvPr id="2183" name="Group 25"/>
              <p:cNvGrpSpPr>
                <a:grpSpLocks/>
              </p:cNvGrpSpPr>
              <p:nvPr/>
            </p:nvGrpSpPr>
            <p:grpSpPr bwMode="auto">
              <a:xfrm>
                <a:off x="3136" y="1823"/>
                <a:ext cx="321" cy="323"/>
                <a:chOff x="3136" y="1823"/>
                <a:chExt cx="321" cy="323"/>
              </a:xfrm>
            </p:grpSpPr>
            <p:sp>
              <p:nvSpPr>
                <p:cNvPr id="177178" name="Line 26"/>
                <p:cNvSpPr>
                  <a:spLocks noChangeShapeType="1"/>
                </p:cNvSpPr>
                <p:nvPr/>
              </p:nvSpPr>
              <p:spPr bwMode="auto">
                <a:xfrm>
                  <a:off x="3139" y="1823"/>
                  <a:ext cx="225" cy="2"/>
                </a:xfrm>
                <a:prstGeom prst="line">
                  <a:avLst/>
                </a:prstGeom>
                <a:noFill/>
                <a:ln w="12700">
                  <a:solidFill>
                    <a:schemeClr val="bg2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a-IR">
                    <a:ea typeface="+mn-ea"/>
                  </a:endParaRPr>
                </a:p>
              </p:txBody>
            </p:sp>
            <p:sp>
              <p:nvSpPr>
                <p:cNvPr id="177179" name="Line 27"/>
                <p:cNvSpPr>
                  <a:spLocks noChangeShapeType="1"/>
                </p:cNvSpPr>
                <p:nvPr/>
              </p:nvSpPr>
              <p:spPr bwMode="auto">
                <a:xfrm>
                  <a:off x="3136" y="2145"/>
                  <a:ext cx="321" cy="1"/>
                </a:xfrm>
                <a:prstGeom prst="line">
                  <a:avLst/>
                </a:prstGeom>
                <a:noFill/>
                <a:ln w="12700">
                  <a:solidFill>
                    <a:schemeClr val="bg2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a-IR">
                    <a:ea typeface="+mn-ea"/>
                  </a:endParaRPr>
                </a:p>
              </p:txBody>
            </p:sp>
            <p:sp>
              <p:nvSpPr>
                <p:cNvPr id="177180" name="Line 28"/>
                <p:cNvSpPr>
                  <a:spLocks noChangeShapeType="1"/>
                </p:cNvSpPr>
                <p:nvPr/>
              </p:nvSpPr>
              <p:spPr bwMode="auto">
                <a:xfrm>
                  <a:off x="3367" y="1826"/>
                  <a:ext cx="0" cy="148"/>
                </a:xfrm>
                <a:prstGeom prst="line">
                  <a:avLst/>
                </a:prstGeom>
                <a:noFill/>
                <a:ln w="12700">
                  <a:solidFill>
                    <a:schemeClr val="bg2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a-IR">
                    <a:ea typeface="+mn-ea"/>
                  </a:endParaRPr>
                </a:p>
              </p:txBody>
            </p:sp>
            <p:sp>
              <p:nvSpPr>
                <p:cNvPr id="177181" name="Line 29"/>
                <p:cNvSpPr>
                  <a:spLocks noChangeShapeType="1"/>
                </p:cNvSpPr>
                <p:nvPr/>
              </p:nvSpPr>
              <p:spPr bwMode="auto">
                <a:xfrm>
                  <a:off x="3454" y="1966"/>
                  <a:ext cx="0" cy="180"/>
                </a:xfrm>
                <a:prstGeom prst="line">
                  <a:avLst/>
                </a:prstGeom>
                <a:noFill/>
                <a:ln w="12700">
                  <a:solidFill>
                    <a:schemeClr val="bg2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a-IR">
                    <a:ea typeface="+mn-ea"/>
                  </a:endParaRPr>
                </a:p>
              </p:txBody>
            </p:sp>
            <p:sp>
              <p:nvSpPr>
                <p:cNvPr id="177182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3369" y="1964"/>
                  <a:ext cx="86" cy="3"/>
                </a:xfrm>
                <a:prstGeom prst="line">
                  <a:avLst/>
                </a:prstGeom>
                <a:noFill/>
                <a:ln w="12700">
                  <a:solidFill>
                    <a:schemeClr val="bg2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a-IR">
                    <a:ea typeface="+mn-ea"/>
                  </a:endParaRPr>
                </a:p>
              </p:txBody>
            </p:sp>
            <p:sp>
              <p:nvSpPr>
                <p:cNvPr id="177183" name="Line 31"/>
                <p:cNvSpPr>
                  <a:spLocks noChangeShapeType="1"/>
                </p:cNvSpPr>
                <p:nvPr/>
              </p:nvSpPr>
              <p:spPr bwMode="auto">
                <a:xfrm>
                  <a:off x="3138" y="1827"/>
                  <a:ext cx="0" cy="319"/>
                </a:xfrm>
                <a:prstGeom prst="line">
                  <a:avLst/>
                </a:prstGeom>
                <a:noFill/>
                <a:ln w="12700">
                  <a:solidFill>
                    <a:schemeClr val="bg2"/>
                  </a:solidFill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fa-IR">
                    <a:ea typeface="+mn-ea"/>
                  </a:endParaRPr>
                </a:p>
              </p:txBody>
            </p:sp>
          </p:grpSp>
        </p:grpSp>
        <p:sp>
          <p:nvSpPr>
            <p:cNvPr id="177184" name="Line 32"/>
            <p:cNvSpPr>
              <a:spLocks noChangeShapeType="1"/>
            </p:cNvSpPr>
            <p:nvPr/>
          </p:nvSpPr>
          <p:spPr bwMode="auto">
            <a:xfrm flipV="1">
              <a:off x="2640" y="1777"/>
              <a:ext cx="252" cy="201"/>
            </a:xfrm>
            <a:prstGeom prst="line">
              <a:avLst/>
            </a:prstGeom>
            <a:noFill/>
            <a:ln w="76200">
              <a:solidFill>
                <a:schemeClr val="hlink"/>
              </a:solidFill>
              <a:round/>
              <a:headEnd type="none" w="sm" len="sm"/>
              <a:tailEnd type="stealth" w="med" len="med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fa-IR">
                <a:ea typeface="+mn-ea"/>
              </a:endParaRPr>
            </a:p>
          </p:txBody>
        </p:sp>
      </p:grpSp>
      <p:grpSp>
        <p:nvGrpSpPr>
          <p:cNvPr id="9" name="Group 33"/>
          <p:cNvGrpSpPr>
            <a:grpSpLocks/>
          </p:cNvGrpSpPr>
          <p:nvPr/>
        </p:nvGrpSpPr>
        <p:grpSpPr bwMode="auto">
          <a:xfrm>
            <a:off x="4275138" y="4335463"/>
            <a:ext cx="1885950" cy="1465262"/>
            <a:chOff x="2693" y="2731"/>
            <a:chExt cx="1188" cy="923"/>
          </a:xfrm>
        </p:grpSpPr>
        <p:grpSp>
          <p:nvGrpSpPr>
            <p:cNvPr id="2109" name="Group 34"/>
            <p:cNvGrpSpPr>
              <a:grpSpLocks/>
            </p:cNvGrpSpPr>
            <p:nvPr/>
          </p:nvGrpSpPr>
          <p:grpSpPr bwMode="auto">
            <a:xfrm>
              <a:off x="3026" y="2731"/>
              <a:ext cx="855" cy="923"/>
              <a:chOff x="3026" y="2731"/>
              <a:chExt cx="855" cy="923"/>
            </a:xfrm>
          </p:grpSpPr>
          <p:grpSp>
            <p:nvGrpSpPr>
              <p:cNvPr id="2111" name="Group 35"/>
              <p:cNvGrpSpPr>
                <a:grpSpLocks/>
              </p:cNvGrpSpPr>
              <p:nvPr/>
            </p:nvGrpSpPr>
            <p:grpSpPr bwMode="auto">
              <a:xfrm>
                <a:off x="3026" y="2731"/>
                <a:ext cx="855" cy="923"/>
                <a:chOff x="3026" y="2731"/>
                <a:chExt cx="855" cy="923"/>
              </a:xfrm>
            </p:grpSpPr>
            <p:sp>
              <p:nvSpPr>
                <p:cNvPr id="177188" name="Rectangle 36"/>
                <p:cNvSpPr>
                  <a:spLocks noChangeArrowheads="1"/>
                </p:cNvSpPr>
                <p:nvPr/>
              </p:nvSpPr>
              <p:spPr bwMode="auto">
                <a:xfrm>
                  <a:off x="3026" y="2733"/>
                  <a:ext cx="849" cy="920"/>
                </a:xfrm>
                <a:prstGeom prst="rect">
                  <a:avLst/>
                </a:prstGeom>
                <a:noFill/>
                <a:ln w="25400">
                  <a:solidFill>
                    <a:srgbClr val="00279F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>
                  <a:lvl1pPr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1pPr>
                  <a:lvl2pPr marL="742950" indent="-285750"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2pPr>
                  <a:lvl3pPr marL="1143000" indent="-228600"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3pPr>
                  <a:lvl4pPr marL="1600200" indent="-228600"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4pPr>
                  <a:lvl5pPr marL="2057400" indent="-228600"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5pPr>
                  <a:lvl6pPr marL="25146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6pPr>
                  <a:lvl7pPr marL="29718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7pPr>
                  <a:lvl8pPr marL="34290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8pPr>
                  <a:lvl9pPr marL="38862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2400">
                      <a:solidFill>
                        <a:srgbClr val="FF3300"/>
                      </a:solidFill>
                      <a:latin typeface="Times New Roman" pitchFamily="18" charset="0"/>
                      <a:ea typeface="Times New Roman (Arabic)" pitchFamily="26" charset="0"/>
                      <a:cs typeface="Times New Roman (Arabic)" pitchFamily="26" charset="0"/>
                    </a:defRPr>
                  </a:lvl9pPr>
                </a:lstStyle>
                <a:p>
                  <a:endParaRPr lang="fa-IR" altLang="en-US">
                    <a:effectLst>
                      <a:outerShdw blurRad="38100" dist="38100" dir="2700000" algn="tl">
                        <a:srgbClr val="C0C0C0"/>
                      </a:outerShdw>
                    </a:effectLst>
                  </a:endParaRPr>
                </a:p>
              </p:txBody>
            </p:sp>
            <p:grpSp>
              <p:nvGrpSpPr>
                <p:cNvPr id="2152" name="Group 37"/>
                <p:cNvGrpSpPr>
                  <a:grpSpLocks/>
                </p:cNvGrpSpPr>
                <p:nvPr/>
              </p:nvGrpSpPr>
              <p:grpSpPr bwMode="auto">
                <a:xfrm>
                  <a:off x="3093" y="2731"/>
                  <a:ext cx="713" cy="923"/>
                  <a:chOff x="3093" y="2731"/>
                  <a:chExt cx="713" cy="923"/>
                </a:xfrm>
              </p:grpSpPr>
              <p:sp>
                <p:nvSpPr>
                  <p:cNvPr id="177190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3093" y="2742"/>
                    <a:ext cx="0" cy="905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191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3164" y="2745"/>
                    <a:ext cx="0" cy="905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192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3235" y="2738"/>
                    <a:ext cx="0" cy="905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193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3307" y="2742"/>
                    <a:ext cx="0" cy="905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194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3378" y="2745"/>
                    <a:ext cx="0" cy="905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195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3450" y="2749"/>
                    <a:ext cx="0" cy="905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196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3520" y="2741"/>
                    <a:ext cx="0" cy="905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197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3591" y="2744"/>
                    <a:ext cx="0" cy="905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198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3663" y="2731"/>
                    <a:ext cx="0" cy="905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199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3734" y="2739"/>
                    <a:ext cx="0" cy="905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200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3806" y="2743"/>
                    <a:ext cx="0" cy="905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</p:grpSp>
            <p:grpSp>
              <p:nvGrpSpPr>
                <p:cNvPr id="2153" name="Group 49"/>
                <p:cNvGrpSpPr>
                  <a:grpSpLocks/>
                </p:cNvGrpSpPr>
                <p:nvPr/>
              </p:nvGrpSpPr>
              <p:grpSpPr bwMode="auto">
                <a:xfrm>
                  <a:off x="3030" y="2799"/>
                  <a:ext cx="851" cy="775"/>
                  <a:chOff x="3030" y="2799"/>
                  <a:chExt cx="851" cy="775"/>
                </a:xfrm>
              </p:grpSpPr>
              <p:sp>
                <p:nvSpPr>
                  <p:cNvPr id="177202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3039" y="3574"/>
                    <a:ext cx="83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203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3043" y="3496"/>
                    <a:ext cx="83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204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3035" y="3420"/>
                    <a:ext cx="83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205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3039" y="3342"/>
                    <a:ext cx="83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206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3043" y="3264"/>
                    <a:ext cx="83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207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3047" y="3186"/>
                    <a:ext cx="83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208" name="Line 56"/>
                  <p:cNvSpPr>
                    <a:spLocks noChangeShapeType="1"/>
                  </p:cNvSpPr>
                  <p:nvPr/>
                </p:nvSpPr>
                <p:spPr bwMode="auto">
                  <a:xfrm>
                    <a:off x="3038" y="3110"/>
                    <a:ext cx="83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209" name="Line 57"/>
                  <p:cNvSpPr>
                    <a:spLocks noChangeShapeType="1"/>
                  </p:cNvSpPr>
                  <p:nvPr/>
                </p:nvSpPr>
                <p:spPr bwMode="auto">
                  <a:xfrm>
                    <a:off x="3042" y="3032"/>
                    <a:ext cx="83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210" name="Line 58"/>
                  <p:cNvSpPr>
                    <a:spLocks noChangeShapeType="1"/>
                  </p:cNvSpPr>
                  <p:nvPr/>
                </p:nvSpPr>
                <p:spPr bwMode="auto">
                  <a:xfrm>
                    <a:off x="3030" y="2954"/>
                    <a:ext cx="83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211" name="Line 59"/>
                  <p:cNvSpPr>
                    <a:spLocks noChangeShapeType="1"/>
                  </p:cNvSpPr>
                  <p:nvPr/>
                </p:nvSpPr>
                <p:spPr bwMode="auto">
                  <a:xfrm>
                    <a:off x="3036" y="2878"/>
                    <a:ext cx="835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  <p:sp>
                <p:nvSpPr>
                  <p:cNvPr id="177212" name="Line 60"/>
                  <p:cNvSpPr>
                    <a:spLocks noChangeShapeType="1"/>
                  </p:cNvSpPr>
                  <p:nvPr/>
                </p:nvSpPr>
                <p:spPr bwMode="auto">
                  <a:xfrm>
                    <a:off x="3041" y="2799"/>
                    <a:ext cx="834" cy="0"/>
                  </a:xfrm>
                  <a:prstGeom prst="line">
                    <a:avLst/>
                  </a:prstGeom>
                  <a:noFill/>
                  <a:ln w="12700">
                    <a:solidFill>
                      <a:srgbClr val="00279F"/>
                    </a:solidFill>
                    <a:round/>
                    <a:headEnd type="none" w="sm" len="sm"/>
                    <a:tailEnd type="none" w="sm" len="sm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fa-IR">
                      <a:ea typeface="+mn-ea"/>
                    </a:endParaRPr>
                  </a:p>
                </p:txBody>
              </p:sp>
            </p:grpSp>
          </p:grpSp>
          <p:sp>
            <p:nvSpPr>
              <p:cNvPr id="177213" name="Rectangle 61"/>
              <p:cNvSpPr>
                <a:spLocks noChangeArrowheads="1"/>
              </p:cNvSpPr>
              <p:nvPr/>
            </p:nvSpPr>
            <p:spPr bwMode="auto">
              <a:xfrm>
                <a:off x="3667" y="3578"/>
                <a:ext cx="64" cy="59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14" name="Rectangle 62"/>
              <p:cNvSpPr>
                <a:spLocks noChangeArrowheads="1"/>
              </p:cNvSpPr>
              <p:nvPr/>
            </p:nvSpPr>
            <p:spPr bwMode="auto">
              <a:xfrm>
                <a:off x="3668" y="3500"/>
                <a:ext cx="65" cy="71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15" name="Rectangle 63"/>
              <p:cNvSpPr>
                <a:spLocks noChangeArrowheads="1"/>
              </p:cNvSpPr>
              <p:nvPr/>
            </p:nvSpPr>
            <p:spPr bwMode="auto">
              <a:xfrm>
                <a:off x="3668" y="3424"/>
                <a:ext cx="65" cy="68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16" name="Rectangle 64"/>
              <p:cNvSpPr>
                <a:spLocks noChangeArrowheads="1"/>
              </p:cNvSpPr>
              <p:nvPr/>
            </p:nvSpPr>
            <p:spPr bwMode="auto">
              <a:xfrm>
                <a:off x="3668" y="3346"/>
                <a:ext cx="65" cy="71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17" name="Rectangle 65"/>
              <p:cNvSpPr>
                <a:spLocks noChangeArrowheads="1"/>
              </p:cNvSpPr>
              <p:nvPr/>
            </p:nvSpPr>
            <p:spPr bwMode="auto">
              <a:xfrm>
                <a:off x="3525" y="2748"/>
                <a:ext cx="65" cy="50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18" name="Rectangle 66"/>
              <p:cNvSpPr>
                <a:spLocks noChangeArrowheads="1"/>
              </p:cNvSpPr>
              <p:nvPr/>
            </p:nvSpPr>
            <p:spPr bwMode="auto">
              <a:xfrm>
                <a:off x="3523" y="2804"/>
                <a:ext cx="64" cy="71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19" name="Rectangle 67"/>
              <p:cNvSpPr>
                <a:spLocks noChangeArrowheads="1"/>
              </p:cNvSpPr>
              <p:nvPr/>
            </p:nvSpPr>
            <p:spPr bwMode="auto">
              <a:xfrm>
                <a:off x="3523" y="2882"/>
                <a:ext cx="65" cy="71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20" name="Rectangle 68"/>
              <p:cNvSpPr>
                <a:spLocks noChangeArrowheads="1"/>
              </p:cNvSpPr>
              <p:nvPr/>
            </p:nvSpPr>
            <p:spPr bwMode="auto">
              <a:xfrm>
                <a:off x="3525" y="2961"/>
                <a:ext cx="65" cy="69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21" name="Rectangle 69"/>
              <p:cNvSpPr>
                <a:spLocks noChangeArrowheads="1"/>
              </p:cNvSpPr>
              <p:nvPr/>
            </p:nvSpPr>
            <p:spPr bwMode="auto">
              <a:xfrm>
                <a:off x="3595" y="3038"/>
                <a:ext cx="65" cy="69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22" name="Rectangle 70"/>
              <p:cNvSpPr>
                <a:spLocks noChangeArrowheads="1"/>
              </p:cNvSpPr>
              <p:nvPr/>
            </p:nvSpPr>
            <p:spPr bwMode="auto">
              <a:xfrm>
                <a:off x="3595" y="3115"/>
                <a:ext cx="65" cy="69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23" name="Rectangle 71"/>
              <p:cNvSpPr>
                <a:spLocks noChangeArrowheads="1"/>
              </p:cNvSpPr>
              <p:nvPr/>
            </p:nvSpPr>
            <p:spPr bwMode="auto">
              <a:xfrm>
                <a:off x="3595" y="3192"/>
                <a:ext cx="65" cy="69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24" name="Rectangle 72"/>
              <p:cNvSpPr>
                <a:spLocks noChangeArrowheads="1"/>
              </p:cNvSpPr>
              <p:nvPr/>
            </p:nvSpPr>
            <p:spPr bwMode="auto">
              <a:xfrm>
                <a:off x="3596" y="3269"/>
                <a:ext cx="65" cy="69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25" name="Rectangle 73"/>
              <p:cNvSpPr>
                <a:spLocks noChangeArrowheads="1"/>
              </p:cNvSpPr>
              <p:nvPr/>
            </p:nvSpPr>
            <p:spPr bwMode="auto">
              <a:xfrm>
                <a:off x="3041" y="2958"/>
                <a:ext cx="49" cy="72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26" name="Rectangle 74"/>
              <p:cNvSpPr>
                <a:spLocks noChangeArrowheads="1"/>
              </p:cNvSpPr>
              <p:nvPr/>
            </p:nvSpPr>
            <p:spPr bwMode="auto">
              <a:xfrm>
                <a:off x="3524" y="3115"/>
                <a:ext cx="65" cy="69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27" name="Rectangle 75"/>
              <p:cNvSpPr>
                <a:spLocks noChangeArrowheads="1"/>
              </p:cNvSpPr>
              <p:nvPr/>
            </p:nvSpPr>
            <p:spPr bwMode="auto">
              <a:xfrm>
                <a:off x="3453" y="3114"/>
                <a:ext cx="65" cy="69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28" name="Rectangle 76"/>
              <p:cNvSpPr>
                <a:spLocks noChangeArrowheads="1"/>
              </p:cNvSpPr>
              <p:nvPr/>
            </p:nvSpPr>
            <p:spPr bwMode="auto">
              <a:xfrm>
                <a:off x="3382" y="3038"/>
                <a:ext cx="65" cy="69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29" name="Rectangle 77"/>
              <p:cNvSpPr>
                <a:spLocks noChangeArrowheads="1"/>
              </p:cNvSpPr>
              <p:nvPr/>
            </p:nvSpPr>
            <p:spPr bwMode="auto">
              <a:xfrm>
                <a:off x="3311" y="3038"/>
                <a:ext cx="65" cy="70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30" name="Rectangle 78"/>
              <p:cNvSpPr>
                <a:spLocks noChangeArrowheads="1"/>
              </p:cNvSpPr>
              <p:nvPr/>
            </p:nvSpPr>
            <p:spPr bwMode="auto">
              <a:xfrm>
                <a:off x="3239" y="3038"/>
                <a:ext cx="65" cy="70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31" name="Rectangle 79"/>
              <p:cNvSpPr>
                <a:spLocks noChangeArrowheads="1"/>
              </p:cNvSpPr>
              <p:nvPr/>
            </p:nvSpPr>
            <p:spPr bwMode="auto">
              <a:xfrm>
                <a:off x="3168" y="2960"/>
                <a:ext cx="65" cy="70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32" name="Rectangle 80"/>
              <p:cNvSpPr>
                <a:spLocks noChangeArrowheads="1"/>
              </p:cNvSpPr>
              <p:nvPr/>
            </p:nvSpPr>
            <p:spPr bwMode="auto">
              <a:xfrm>
                <a:off x="3097" y="2959"/>
                <a:ext cx="65" cy="71"/>
              </a:xfrm>
              <a:prstGeom prst="rect">
                <a:avLst/>
              </a:prstGeom>
              <a:solidFill>
                <a:srgbClr val="00FF00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33" name="Rectangle 81"/>
              <p:cNvSpPr>
                <a:spLocks noChangeArrowheads="1"/>
              </p:cNvSpPr>
              <p:nvPr/>
            </p:nvSpPr>
            <p:spPr bwMode="auto">
              <a:xfrm>
                <a:off x="3166" y="3423"/>
                <a:ext cx="65" cy="70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34" name="Rectangle 82"/>
              <p:cNvSpPr>
                <a:spLocks noChangeArrowheads="1"/>
              </p:cNvSpPr>
              <p:nvPr/>
            </p:nvSpPr>
            <p:spPr bwMode="auto">
              <a:xfrm>
                <a:off x="3238" y="3425"/>
                <a:ext cx="65" cy="68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35" name="Rectangle 83"/>
              <p:cNvSpPr>
                <a:spLocks noChangeArrowheads="1"/>
              </p:cNvSpPr>
              <p:nvPr/>
            </p:nvSpPr>
            <p:spPr bwMode="auto">
              <a:xfrm>
                <a:off x="3309" y="3424"/>
                <a:ext cx="65" cy="7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36" name="Rectangle 84"/>
              <p:cNvSpPr>
                <a:spLocks noChangeArrowheads="1"/>
              </p:cNvSpPr>
              <p:nvPr/>
            </p:nvSpPr>
            <p:spPr bwMode="auto">
              <a:xfrm>
                <a:off x="3168" y="3347"/>
                <a:ext cx="65" cy="70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37" name="Rectangle 85"/>
              <p:cNvSpPr>
                <a:spLocks noChangeArrowheads="1"/>
              </p:cNvSpPr>
              <p:nvPr/>
            </p:nvSpPr>
            <p:spPr bwMode="auto">
              <a:xfrm>
                <a:off x="3168" y="3269"/>
                <a:ext cx="65" cy="70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38" name="Rectangle 86"/>
              <p:cNvSpPr>
                <a:spLocks noChangeArrowheads="1"/>
              </p:cNvSpPr>
              <p:nvPr/>
            </p:nvSpPr>
            <p:spPr bwMode="auto">
              <a:xfrm>
                <a:off x="3168" y="3191"/>
                <a:ext cx="65" cy="70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39" name="Rectangle 87"/>
              <p:cNvSpPr>
                <a:spLocks noChangeArrowheads="1"/>
              </p:cNvSpPr>
              <p:nvPr/>
            </p:nvSpPr>
            <p:spPr bwMode="auto">
              <a:xfrm>
                <a:off x="3239" y="3191"/>
                <a:ext cx="65" cy="70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40" name="Rectangle 88"/>
              <p:cNvSpPr>
                <a:spLocks noChangeArrowheads="1"/>
              </p:cNvSpPr>
              <p:nvPr/>
            </p:nvSpPr>
            <p:spPr bwMode="auto">
              <a:xfrm>
                <a:off x="3238" y="3270"/>
                <a:ext cx="65" cy="70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41" name="Rectangle 89"/>
              <p:cNvSpPr>
                <a:spLocks noChangeArrowheads="1"/>
              </p:cNvSpPr>
              <p:nvPr/>
            </p:nvSpPr>
            <p:spPr bwMode="auto">
              <a:xfrm>
                <a:off x="3238" y="3346"/>
                <a:ext cx="65" cy="70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42" name="Rectangle 90"/>
              <p:cNvSpPr>
                <a:spLocks noChangeArrowheads="1"/>
              </p:cNvSpPr>
              <p:nvPr/>
            </p:nvSpPr>
            <p:spPr bwMode="auto">
              <a:xfrm>
                <a:off x="3311" y="3191"/>
                <a:ext cx="65" cy="7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43" name="Rectangle 91"/>
              <p:cNvSpPr>
                <a:spLocks noChangeArrowheads="1"/>
              </p:cNvSpPr>
              <p:nvPr/>
            </p:nvSpPr>
            <p:spPr bwMode="auto">
              <a:xfrm>
                <a:off x="3310" y="3270"/>
                <a:ext cx="65" cy="70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44" name="Rectangle 92"/>
              <p:cNvSpPr>
                <a:spLocks noChangeArrowheads="1"/>
              </p:cNvSpPr>
              <p:nvPr/>
            </p:nvSpPr>
            <p:spPr bwMode="auto">
              <a:xfrm>
                <a:off x="3311" y="3347"/>
                <a:ext cx="65" cy="70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45" name="Rectangle 93"/>
              <p:cNvSpPr>
                <a:spLocks noChangeArrowheads="1"/>
              </p:cNvSpPr>
              <p:nvPr/>
            </p:nvSpPr>
            <p:spPr bwMode="auto">
              <a:xfrm>
                <a:off x="3382" y="3347"/>
                <a:ext cx="65" cy="70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46" name="Rectangle 94"/>
              <p:cNvSpPr>
                <a:spLocks noChangeArrowheads="1"/>
              </p:cNvSpPr>
              <p:nvPr/>
            </p:nvSpPr>
            <p:spPr bwMode="auto">
              <a:xfrm>
                <a:off x="3381" y="3425"/>
                <a:ext cx="65" cy="70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47" name="Rectangle 95"/>
              <p:cNvSpPr>
                <a:spLocks noChangeArrowheads="1"/>
              </p:cNvSpPr>
              <p:nvPr/>
            </p:nvSpPr>
            <p:spPr bwMode="auto">
              <a:xfrm>
                <a:off x="3453" y="3425"/>
                <a:ext cx="65" cy="70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48" name="Rectangle 96"/>
              <p:cNvSpPr>
                <a:spLocks noChangeArrowheads="1"/>
              </p:cNvSpPr>
              <p:nvPr/>
            </p:nvSpPr>
            <p:spPr bwMode="auto">
              <a:xfrm>
                <a:off x="3454" y="3347"/>
                <a:ext cx="65" cy="70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49" name="Rectangle 97"/>
              <p:cNvSpPr>
                <a:spLocks noChangeArrowheads="1"/>
              </p:cNvSpPr>
              <p:nvPr/>
            </p:nvSpPr>
            <p:spPr bwMode="auto">
              <a:xfrm>
                <a:off x="3310" y="2960"/>
                <a:ext cx="65" cy="7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50" name="Rectangle 98"/>
              <p:cNvSpPr>
                <a:spLocks noChangeArrowheads="1"/>
              </p:cNvSpPr>
              <p:nvPr/>
            </p:nvSpPr>
            <p:spPr bwMode="auto">
              <a:xfrm>
                <a:off x="3167" y="2804"/>
                <a:ext cx="65" cy="7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  <p:sp>
            <p:nvSpPr>
              <p:cNvPr id="177251" name="Rectangle 99"/>
              <p:cNvSpPr>
                <a:spLocks noChangeArrowheads="1"/>
              </p:cNvSpPr>
              <p:nvPr/>
            </p:nvSpPr>
            <p:spPr bwMode="auto">
              <a:xfrm>
                <a:off x="3739" y="2804"/>
                <a:ext cx="65" cy="7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endParaRPr lang="fa-IR" altLang="en-US">
                  <a:effectLst>
                    <a:outerShdw blurRad="38100" dist="38100" dir="2700000" algn="tl">
                      <a:srgbClr val="000000"/>
                    </a:outerShdw>
                  </a:effectLst>
                </a:endParaRPr>
              </a:p>
            </p:txBody>
          </p:sp>
        </p:grpSp>
        <p:sp>
          <p:nvSpPr>
            <p:cNvPr id="177252" name="Line 100"/>
            <p:cNvSpPr>
              <a:spLocks noChangeShapeType="1"/>
            </p:cNvSpPr>
            <p:nvPr/>
          </p:nvSpPr>
          <p:spPr bwMode="auto">
            <a:xfrm>
              <a:off x="2693" y="2968"/>
              <a:ext cx="269" cy="147"/>
            </a:xfrm>
            <a:prstGeom prst="line">
              <a:avLst/>
            </a:prstGeom>
            <a:noFill/>
            <a:ln w="76200">
              <a:solidFill>
                <a:schemeClr val="hlink"/>
              </a:solidFill>
              <a:round/>
              <a:headEnd type="none" w="sm" len="sm"/>
              <a:tailEnd type="stealth" w="med" len="med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fa-IR">
                <a:ea typeface="+mn-ea"/>
              </a:endParaRPr>
            </a:p>
          </p:txBody>
        </p:sp>
      </p:grpSp>
      <p:grpSp>
        <p:nvGrpSpPr>
          <p:cNvPr id="14" name="Group 101"/>
          <p:cNvGrpSpPr>
            <a:grpSpLocks/>
          </p:cNvGrpSpPr>
          <p:nvPr/>
        </p:nvGrpSpPr>
        <p:grpSpPr bwMode="auto">
          <a:xfrm>
            <a:off x="6326188" y="1911350"/>
            <a:ext cx="2778125" cy="2232025"/>
            <a:chOff x="3985" y="1204"/>
            <a:chExt cx="1750" cy="1406"/>
          </a:xfrm>
        </p:grpSpPr>
        <p:grpSp>
          <p:nvGrpSpPr>
            <p:cNvPr id="2106" name="Group 102"/>
            <p:cNvGrpSpPr>
              <a:grpSpLocks/>
            </p:cNvGrpSpPr>
            <p:nvPr/>
          </p:nvGrpSpPr>
          <p:grpSpPr bwMode="auto">
            <a:xfrm>
              <a:off x="4250" y="1204"/>
              <a:ext cx="1485" cy="1406"/>
              <a:chOff x="4250" y="1204"/>
              <a:chExt cx="1485" cy="1406"/>
            </a:xfrm>
          </p:grpSpPr>
          <p:graphicFrame>
            <p:nvGraphicFramePr>
              <p:cNvPr id="2052" name="Object 103"/>
              <p:cNvGraphicFramePr>
                <a:graphicFrameLocks/>
              </p:cNvGraphicFramePr>
              <p:nvPr/>
            </p:nvGraphicFramePr>
            <p:xfrm>
              <a:off x="4250" y="1204"/>
              <a:ext cx="1485" cy="127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60" name="Clip" r:id="rId6" imgW="2357280" imgH="2030400" progId="MS_ClipArt_Gallery.2">
                      <p:embed/>
                    </p:oleObj>
                  </mc:Choice>
                  <mc:Fallback>
                    <p:oleObj name="Clip" r:id="rId6" imgW="2357280" imgH="2030400" progId="MS_ClipArt_Gallery.2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50" y="1204"/>
                            <a:ext cx="1485" cy="127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108" name="Rectangle 104"/>
              <p:cNvSpPr>
                <a:spLocks noChangeArrowheads="1"/>
              </p:cNvSpPr>
              <p:nvPr/>
            </p:nvSpPr>
            <p:spPr bwMode="auto">
              <a:xfrm>
                <a:off x="4503" y="1320"/>
                <a:ext cx="1050" cy="12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2075" tIns="46038" rIns="92075" bIns="46038">
                <a:spAutoFit/>
              </a:bodyPr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pPr algn="l">
                  <a:spcBef>
                    <a:spcPct val="50000"/>
                  </a:spcBef>
                </a:pPr>
                <a:r>
                  <a:rPr lang="en-GB" altLang="en-US" sz="1600" b="1">
                    <a:solidFill>
                      <a:srgbClr val="00279F"/>
                    </a:solidFill>
                    <a:effectLst/>
                    <a:latin typeface="Franklin Gothic Book" pitchFamily="34" charset="0"/>
                  </a:rPr>
                  <a:t>1  1  20  50</a:t>
                </a:r>
              </a:p>
              <a:p>
                <a:pPr algn="l">
                  <a:spcBef>
                    <a:spcPct val="50000"/>
                  </a:spcBef>
                </a:pPr>
                <a:r>
                  <a:rPr lang="en-GB" altLang="en-US" sz="1600" b="1">
                    <a:solidFill>
                      <a:srgbClr val="00279F"/>
                    </a:solidFill>
                    <a:effectLst/>
                    <a:latin typeface="Franklin Gothic Book" pitchFamily="34" charset="0"/>
                  </a:rPr>
                  <a:t>1  2  24  45</a:t>
                </a:r>
              </a:p>
              <a:p>
                <a:pPr algn="l">
                  <a:spcBef>
                    <a:spcPct val="50000"/>
                  </a:spcBef>
                </a:pPr>
                <a:r>
                  <a:rPr lang="en-GB" altLang="en-US" sz="1600" b="1">
                    <a:solidFill>
                      <a:srgbClr val="00279F"/>
                    </a:solidFill>
                    <a:effectLst/>
                    <a:latin typeface="Franklin Gothic Book" pitchFamily="34" charset="0"/>
                  </a:rPr>
                  <a:t>1  3  52  55</a:t>
                </a:r>
              </a:p>
              <a:p>
                <a:pPr algn="l">
                  <a:spcBef>
                    <a:spcPct val="50000"/>
                  </a:spcBef>
                </a:pPr>
                <a:r>
                  <a:rPr lang="en-GB" altLang="en-US" sz="1600" b="1">
                    <a:solidFill>
                      <a:srgbClr val="00279F"/>
                    </a:solidFill>
                    <a:effectLst/>
                    <a:latin typeface="Franklin Gothic Book" pitchFamily="34" charset="0"/>
                  </a:rPr>
                  <a:t>2  1  0  45  46  40</a:t>
                </a:r>
                <a:endParaRPr lang="en-GB" altLang="en-US" sz="1200" b="1">
                  <a:solidFill>
                    <a:srgbClr val="00279F"/>
                  </a:solidFill>
                  <a:effectLst/>
                  <a:latin typeface="Franklin Gothic Book" pitchFamily="34" charset="0"/>
                </a:endParaRPr>
              </a:p>
              <a:p>
                <a:pPr algn="l">
                  <a:spcBef>
                    <a:spcPct val="50000"/>
                  </a:spcBef>
                </a:pPr>
                <a:r>
                  <a:rPr lang="en-GB" altLang="en-US" sz="1600" b="1">
                    <a:solidFill>
                      <a:srgbClr val="00279F"/>
                    </a:solidFill>
                    <a:effectLst/>
                    <a:latin typeface="Franklin Gothic Book" pitchFamily="34" charset="0"/>
                  </a:rPr>
                  <a:t>...</a:t>
                </a:r>
              </a:p>
            </p:txBody>
          </p:sp>
        </p:grpSp>
        <p:sp>
          <p:nvSpPr>
            <p:cNvPr id="177257" name="Line 105"/>
            <p:cNvSpPr>
              <a:spLocks noChangeShapeType="1"/>
            </p:cNvSpPr>
            <p:nvPr/>
          </p:nvSpPr>
          <p:spPr bwMode="auto">
            <a:xfrm>
              <a:off x="3985" y="1699"/>
              <a:ext cx="234" cy="0"/>
            </a:xfrm>
            <a:prstGeom prst="line">
              <a:avLst/>
            </a:prstGeom>
            <a:noFill/>
            <a:ln w="76200">
              <a:solidFill>
                <a:schemeClr val="hlink"/>
              </a:solidFill>
              <a:round/>
              <a:headEnd type="none" w="sm" len="sm"/>
              <a:tailEnd type="stealth" w="med" len="med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fa-IR">
                <a:ea typeface="+mn-ea"/>
              </a:endParaRPr>
            </a:p>
          </p:txBody>
        </p:sp>
      </p:grpSp>
      <p:grpSp>
        <p:nvGrpSpPr>
          <p:cNvPr id="16" name="Group 106"/>
          <p:cNvGrpSpPr>
            <a:grpSpLocks/>
          </p:cNvGrpSpPr>
          <p:nvPr/>
        </p:nvGrpSpPr>
        <p:grpSpPr bwMode="auto">
          <a:xfrm>
            <a:off x="6273800" y="4343400"/>
            <a:ext cx="2882900" cy="2235200"/>
            <a:chOff x="3952" y="2736"/>
            <a:chExt cx="1816" cy="1408"/>
          </a:xfrm>
        </p:grpSpPr>
        <p:grpSp>
          <p:nvGrpSpPr>
            <p:cNvPr id="2103" name="Group 107"/>
            <p:cNvGrpSpPr>
              <a:grpSpLocks/>
            </p:cNvGrpSpPr>
            <p:nvPr/>
          </p:nvGrpSpPr>
          <p:grpSpPr bwMode="auto">
            <a:xfrm>
              <a:off x="4283" y="2736"/>
              <a:ext cx="1485" cy="1408"/>
              <a:chOff x="4283" y="2736"/>
              <a:chExt cx="1485" cy="1408"/>
            </a:xfrm>
          </p:grpSpPr>
          <p:graphicFrame>
            <p:nvGraphicFramePr>
              <p:cNvPr id="2051" name="Object 108"/>
              <p:cNvGraphicFramePr>
                <a:graphicFrameLocks/>
              </p:cNvGraphicFramePr>
              <p:nvPr/>
            </p:nvGraphicFramePr>
            <p:xfrm>
              <a:off x="4283" y="2736"/>
              <a:ext cx="1485" cy="127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61" name="Clip" r:id="rId8" imgW="2357280" imgH="2030400" progId="MS_ClipArt_Gallery.2">
                      <p:embed/>
                    </p:oleObj>
                  </mc:Choice>
                  <mc:Fallback>
                    <p:oleObj name="Clip" r:id="rId8" imgW="2357280" imgH="2030400" progId="MS_ClipArt_Gallery.2">
                      <p:embed/>
                      <p:pic>
                        <p:nvPicPr>
                          <p:cNvPr id="0" name="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283" y="2736"/>
                            <a:ext cx="1485" cy="127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105" name="Rectangle 109"/>
              <p:cNvSpPr>
                <a:spLocks noChangeArrowheads="1"/>
              </p:cNvSpPr>
              <p:nvPr/>
            </p:nvSpPr>
            <p:spPr bwMode="auto">
              <a:xfrm>
                <a:off x="4482" y="2933"/>
                <a:ext cx="1050" cy="12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2075" tIns="46038" rIns="92075" bIns="46038">
                <a:spAutoFit/>
              </a:bodyPr>
              <a:lstStyle>
                <a:lvl1pPr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1pPr>
                <a:lvl2pPr marL="742950" indent="-28575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2pPr>
                <a:lvl3pPr marL="11430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3pPr>
                <a:lvl4pPr marL="16002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4pPr>
                <a:lvl5pPr marL="2057400" indent="-228600"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400">
                    <a:solidFill>
                      <a:srgbClr val="FF3300"/>
                    </a:solidFill>
                    <a:latin typeface="Times New Roman" pitchFamily="18" charset="0"/>
                    <a:ea typeface="Times New Roman (Arabic)" pitchFamily="26" charset="0"/>
                    <a:cs typeface="Times New Roman (Arabic)" pitchFamily="26" charset="0"/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GB" altLang="en-US" sz="1600" b="1">
                    <a:solidFill>
                      <a:srgbClr val="00279F"/>
                    </a:solidFill>
                    <a:effectLst/>
                    <a:latin typeface="Franklin Gothic Book" pitchFamily="34" charset="0"/>
                  </a:rPr>
                  <a:t>0 0 0 0 0 0 0 2 0 0 0 0 0 0 1 0 0 0 0 2 0 0 1 0 0 0 0 0 0 0 0 2 0 0 0 0 2 2 2 0 1 ...</a:t>
                </a:r>
                <a:endParaRPr lang="en-GB" altLang="en-US" sz="1200" b="1">
                  <a:solidFill>
                    <a:srgbClr val="00279F"/>
                  </a:solidFill>
                  <a:effectLst/>
                  <a:latin typeface="Franklin Gothic Book" pitchFamily="34" charset="0"/>
                </a:endParaRPr>
              </a:p>
              <a:p>
                <a:pPr algn="l">
                  <a:lnSpc>
                    <a:spcPct val="120000"/>
                  </a:lnSpc>
                  <a:spcBef>
                    <a:spcPct val="50000"/>
                  </a:spcBef>
                </a:pPr>
                <a:endParaRPr lang="en-GB" altLang="en-US" sz="1200" b="1">
                  <a:solidFill>
                    <a:srgbClr val="00279F"/>
                  </a:solidFill>
                  <a:effectLst/>
                  <a:latin typeface="Franklin Gothic Book" pitchFamily="34" charset="0"/>
                </a:endParaRPr>
              </a:p>
            </p:txBody>
          </p:sp>
        </p:grpSp>
        <p:sp>
          <p:nvSpPr>
            <p:cNvPr id="177262" name="Line 110"/>
            <p:cNvSpPr>
              <a:spLocks noChangeShapeType="1"/>
            </p:cNvSpPr>
            <p:nvPr/>
          </p:nvSpPr>
          <p:spPr bwMode="auto">
            <a:xfrm>
              <a:off x="3952" y="3269"/>
              <a:ext cx="234" cy="0"/>
            </a:xfrm>
            <a:prstGeom prst="line">
              <a:avLst/>
            </a:prstGeom>
            <a:noFill/>
            <a:ln w="76200">
              <a:solidFill>
                <a:schemeClr val="hlink"/>
              </a:solidFill>
              <a:round/>
              <a:headEnd type="none" w="sm" len="sm"/>
              <a:tailEnd type="stealth" w="med" len="med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fa-IR">
                <a:ea typeface="+mn-ea"/>
              </a:endParaRPr>
            </a:p>
          </p:txBody>
        </p:sp>
      </p:grpSp>
      <p:grpSp>
        <p:nvGrpSpPr>
          <p:cNvPr id="18" name="Group 111"/>
          <p:cNvGrpSpPr>
            <a:grpSpLocks/>
          </p:cNvGrpSpPr>
          <p:nvPr/>
        </p:nvGrpSpPr>
        <p:grpSpPr bwMode="auto">
          <a:xfrm>
            <a:off x="4608513" y="2003425"/>
            <a:ext cx="1385887" cy="1833563"/>
            <a:chOff x="2903" y="1262"/>
            <a:chExt cx="873" cy="1155"/>
          </a:xfrm>
        </p:grpSpPr>
        <p:grpSp>
          <p:nvGrpSpPr>
            <p:cNvPr id="2063" name="Group 112"/>
            <p:cNvGrpSpPr>
              <a:grpSpLocks/>
            </p:cNvGrpSpPr>
            <p:nvPr/>
          </p:nvGrpSpPr>
          <p:grpSpPr bwMode="auto">
            <a:xfrm>
              <a:off x="3608" y="1682"/>
              <a:ext cx="79" cy="88"/>
              <a:chOff x="3608" y="1682"/>
              <a:chExt cx="79" cy="88"/>
            </a:xfrm>
          </p:grpSpPr>
          <p:sp>
            <p:nvSpPr>
              <p:cNvPr id="177265" name="Line 113"/>
              <p:cNvSpPr>
                <a:spLocks noChangeShapeType="1"/>
              </p:cNvSpPr>
              <p:nvPr/>
            </p:nvSpPr>
            <p:spPr bwMode="auto">
              <a:xfrm flipV="1">
                <a:off x="3608" y="1682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  <p:sp>
            <p:nvSpPr>
              <p:cNvPr id="177266" name="Line 114"/>
              <p:cNvSpPr>
                <a:spLocks noChangeShapeType="1"/>
              </p:cNvSpPr>
              <p:nvPr/>
            </p:nvSpPr>
            <p:spPr bwMode="auto">
              <a:xfrm flipH="1" flipV="1">
                <a:off x="3608" y="1684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</p:grpSp>
        <p:grpSp>
          <p:nvGrpSpPr>
            <p:cNvPr id="2064" name="Group 115"/>
            <p:cNvGrpSpPr>
              <a:grpSpLocks/>
            </p:cNvGrpSpPr>
            <p:nvPr/>
          </p:nvGrpSpPr>
          <p:grpSpPr bwMode="auto">
            <a:xfrm>
              <a:off x="3697" y="1401"/>
              <a:ext cx="79" cy="88"/>
              <a:chOff x="3697" y="1401"/>
              <a:chExt cx="79" cy="88"/>
            </a:xfrm>
          </p:grpSpPr>
          <p:sp>
            <p:nvSpPr>
              <p:cNvPr id="177268" name="Line 116"/>
              <p:cNvSpPr>
                <a:spLocks noChangeShapeType="1"/>
              </p:cNvSpPr>
              <p:nvPr/>
            </p:nvSpPr>
            <p:spPr bwMode="auto">
              <a:xfrm flipV="1">
                <a:off x="3697" y="1401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  <p:sp>
            <p:nvSpPr>
              <p:cNvPr id="177269" name="Line 117"/>
              <p:cNvSpPr>
                <a:spLocks noChangeShapeType="1"/>
              </p:cNvSpPr>
              <p:nvPr/>
            </p:nvSpPr>
            <p:spPr bwMode="auto">
              <a:xfrm flipH="1" flipV="1">
                <a:off x="3697" y="1403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</p:grpSp>
        <p:grpSp>
          <p:nvGrpSpPr>
            <p:cNvPr id="2065" name="Group 118"/>
            <p:cNvGrpSpPr>
              <a:grpSpLocks/>
            </p:cNvGrpSpPr>
            <p:nvPr/>
          </p:nvGrpSpPr>
          <p:grpSpPr bwMode="auto">
            <a:xfrm>
              <a:off x="3287" y="1562"/>
              <a:ext cx="79" cy="88"/>
              <a:chOff x="3287" y="1562"/>
              <a:chExt cx="79" cy="88"/>
            </a:xfrm>
          </p:grpSpPr>
          <p:sp>
            <p:nvSpPr>
              <p:cNvPr id="177271" name="Line 119"/>
              <p:cNvSpPr>
                <a:spLocks noChangeShapeType="1"/>
              </p:cNvSpPr>
              <p:nvPr/>
            </p:nvSpPr>
            <p:spPr bwMode="auto">
              <a:xfrm flipV="1">
                <a:off x="3287" y="1562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  <p:sp>
            <p:nvSpPr>
              <p:cNvPr id="177272" name="Line 120"/>
              <p:cNvSpPr>
                <a:spLocks noChangeShapeType="1"/>
              </p:cNvSpPr>
              <p:nvPr/>
            </p:nvSpPr>
            <p:spPr bwMode="auto">
              <a:xfrm flipH="1" flipV="1">
                <a:off x="3287" y="1564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</p:grpSp>
        <p:grpSp>
          <p:nvGrpSpPr>
            <p:cNvPr id="2066" name="Group 121"/>
            <p:cNvGrpSpPr>
              <a:grpSpLocks/>
            </p:cNvGrpSpPr>
            <p:nvPr/>
          </p:nvGrpSpPr>
          <p:grpSpPr bwMode="auto">
            <a:xfrm>
              <a:off x="3204" y="1478"/>
              <a:ext cx="79" cy="88"/>
              <a:chOff x="3204" y="1478"/>
              <a:chExt cx="79" cy="88"/>
            </a:xfrm>
          </p:grpSpPr>
          <p:sp>
            <p:nvSpPr>
              <p:cNvPr id="177274" name="Line 122"/>
              <p:cNvSpPr>
                <a:spLocks noChangeShapeType="1"/>
              </p:cNvSpPr>
              <p:nvPr/>
            </p:nvSpPr>
            <p:spPr bwMode="auto">
              <a:xfrm flipV="1">
                <a:off x="3204" y="1478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  <p:sp>
            <p:nvSpPr>
              <p:cNvPr id="177275" name="Line 123"/>
              <p:cNvSpPr>
                <a:spLocks noChangeShapeType="1"/>
              </p:cNvSpPr>
              <p:nvPr/>
            </p:nvSpPr>
            <p:spPr bwMode="auto">
              <a:xfrm flipH="1" flipV="1">
                <a:off x="3204" y="1480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</p:grpSp>
        <p:grpSp>
          <p:nvGrpSpPr>
            <p:cNvPr id="2067" name="Group 124"/>
            <p:cNvGrpSpPr>
              <a:grpSpLocks/>
            </p:cNvGrpSpPr>
            <p:nvPr/>
          </p:nvGrpSpPr>
          <p:grpSpPr bwMode="auto">
            <a:xfrm>
              <a:off x="3137" y="1786"/>
              <a:ext cx="79" cy="88"/>
              <a:chOff x="3137" y="1786"/>
              <a:chExt cx="79" cy="88"/>
            </a:xfrm>
          </p:grpSpPr>
          <p:sp>
            <p:nvSpPr>
              <p:cNvPr id="177277" name="Line 125"/>
              <p:cNvSpPr>
                <a:spLocks noChangeShapeType="1"/>
              </p:cNvSpPr>
              <p:nvPr/>
            </p:nvSpPr>
            <p:spPr bwMode="auto">
              <a:xfrm flipV="1">
                <a:off x="3137" y="1786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  <p:sp>
            <p:nvSpPr>
              <p:cNvPr id="177278" name="Line 126"/>
              <p:cNvSpPr>
                <a:spLocks noChangeShapeType="1"/>
              </p:cNvSpPr>
              <p:nvPr/>
            </p:nvSpPr>
            <p:spPr bwMode="auto">
              <a:xfrm flipH="1" flipV="1">
                <a:off x="3137" y="1788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</p:grpSp>
        <p:grpSp>
          <p:nvGrpSpPr>
            <p:cNvPr id="2068" name="Group 127"/>
            <p:cNvGrpSpPr>
              <a:grpSpLocks/>
            </p:cNvGrpSpPr>
            <p:nvPr/>
          </p:nvGrpSpPr>
          <p:grpSpPr bwMode="auto">
            <a:xfrm>
              <a:off x="3371" y="1783"/>
              <a:ext cx="79" cy="88"/>
              <a:chOff x="3371" y="1783"/>
              <a:chExt cx="79" cy="88"/>
            </a:xfrm>
          </p:grpSpPr>
          <p:sp>
            <p:nvSpPr>
              <p:cNvPr id="177280" name="Line 128"/>
              <p:cNvSpPr>
                <a:spLocks noChangeShapeType="1"/>
              </p:cNvSpPr>
              <p:nvPr/>
            </p:nvSpPr>
            <p:spPr bwMode="auto">
              <a:xfrm flipV="1">
                <a:off x="3371" y="1783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  <p:sp>
            <p:nvSpPr>
              <p:cNvPr id="177281" name="Line 129"/>
              <p:cNvSpPr>
                <a:spLocks noChangeShapeType="1"/>
              </p:cNvSpPr>
              <p:nvPr/>
            </p:nvSpPr>
            <p:spPr bwMode="auto">
              <a:xfrm flipH="1" flipV="1">
                <a:off x="3371" y="1785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</p:grpSp>
        <p:grpSp>
          <p:nvGrpSpPr>
            <p:cNvPr id="2069" name="Group 130"/>
            <p:cNvGrpSpPr>
              <a:grpSpLocks/>
            </p:cNvGrpSpPr>
            <p:nvPr/>
          </p:nvGrpSpPr>
          <p:grpSpPr bwMode="auto">
            <a:xfrm>
              <a:off x="3445" y="1939"/>
              <a:ext cx="79" cy="88"/>
              <a:chOff x="3445" y="1939"/>
              <a:chExt cx="79" cy="88"/>
            </a:xfrm>
          </p:grpSpPr>
          <p:sp>
            <p:nvSpPr>
              <p:cNvPr id="177283" name="Line 131"/>
              <p:cNvSpPr>
                <a:spLocks noChangeShapeType="1"/>
              </p:cNvSpPr>
              <p:nvPr/>
            </p:nvSpPr>
            <p:spPr bwMode="auto">
              <a:xfrm flipV="1">
                <a:off x="3445" y="1939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  <p:sp>
            <p:nvSpPr>
              <p:cNvPr id="177284" name="Line 132"/>
              <p:cNvSpPr>
                <a:spLocks noChangeShapeType="1"/>
              </p:cNvSpPr>
              <p:nvPr/>
            </p:nvSpPr>
            <p:spPr bwMode="auto">
              <a:xfrm flipH="1" flipV="1">
                <a:off x="3445" y="1941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</p:grpSp>
        <p:grpSp>
          <p:nvGrpSpPr>
            <p:cNvPr id="2070" name="Group 133"/>
            <p:cNvGrpSpPr>
              <a:grpSpLocks/>
            </p:cNvGrpSpPr>
            <p:nvPr/>
          </p:nvGrpSpPr>
          <p:grpSpPr bwMode="auto">
            <a:xfrm>
              <a:off x="3443" y="2089"/>
              <a:ext cx="79" cy="88"/>
              <a:chOff x="3443" y="2089"/>
              <a:chExt cx="79" cy="88"/>
            </a:xfrm>
          </p:grpSpPr>
          <p:sp>
            <p:nvSpPr>
              <p:cNvPr id="177286" name="Line 134"/>
              <p:cNvSpPr>
                <a:spLocks noChangeShapeType="1"/>
              </p:cNvSpPr>
              <p:nvPr/>
            </p:nvSpPr>
            <p:spPr bwMode="auto">
              <a:xfrm flipV="1">
                <a:off x="3443" y="2089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  <p:sp>
            <p:nvSpPr>
              <p:cNvPr id="177287" name="Line 135"/>
              <p:cNvSpPr>
                <a:spLocks noChangeShapeType="1"/>
              </p:cNvSpPr>
              <p:nvPr/>
            </p:nvSpPr>
            <p:spPr bwMode="auto">
              <a:xfrm flipH="1" flipV="1">
                <a:off x="3443" y="2091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</p:grpSp>
        <p:grpSp>
          <p:nvGrpSpPr>
            <p:cNvPr id="2071" name="Group 136"/>
            <p:cNvGrpSpPr>
              <a:grpSpLocks/>
            </p:cNvGrpSpPr>
            <p:nvPr/>
          </p:nvGrpSpPr>
          <p:grpSpPr bwMode="auto">
            <a:xfrm>
              <a:off x="3154" y="2087"/>
              <a:ext cx="79" cy="88"/>
              <a:chOff x="3154" y="2087"/>
              <a:chExt cx="79" cy="88"/>
            </a:xfrm>
          </p:grpSpPr>
          <p:sp>
            <p:nvSpPr>
              <p:cNvPr id="177289" name="Line 137"/>
              <p:cNvSpPr>
                <a:spLocks noChangeShapeType="1"/>
              </p:cNvSpPr>
              <p:nvPr/>
            </p:nvSpPr>
            <p:spPr bwMode="auto">
              <a:xfrm flipV="1">
                <a:off x="3154" y="2087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  <p:sp>
            <p:nvSpPr>
              <p:cNvPr id="177290" name="Line 138"/>
              <p:cNvSpPr>
                <a:spLocks noChangeShapeType="1"/>
              </p:cNvSpPr>
              <p:nvPr/>
            </p:nvSpPr>
            <p:spPr bwMode="auto">
              <a:xfrm flipH="1" flipV="1">
                <a:off x="3154" y="2089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</p:grpSp>
        <p:grpSp>
          <p:nvGrpSpPr>
            <p:cNvPr id="2072" name="Group 139"/>
            <p:cNvGrpSpPr>
              <a:grpSpLocks/>
            </p:cNvGrpSpPr>
            <p:nvPr/>
          </p:nvGrpSpPr>
          <p:grpSpPr bwMode="auto">
            <a:xfrm>
              <a:off x="2992" y="1539"/>
              <a:ext cx="79" cy="88"/>
              <a:chOff x="2992" y="1539"/>
              <a:chExt cx="79" cy="88"/>
            </a:xfrm>
          </p:grpSpPr>
          <p:sp>
            <p:nvSpPr>
              <p:cNvPr id="177292" name="Line 140"/>
              <p:cNvSpPr>
                <a:spLocks noChangeShapeType="1"/>
              </p:cNvSpPr>
              <p:nvPr/>
            </p:nvSpPr>
            <p:spPr bwMode="auto">
              <a:xfrm flipV="1">
                <a:off x="2992" y="1539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  <p:sp>
            <p:nvSpPr>
              <p:cNvPr id="177293" name="Line 141"/>
              <p:cNvSpPr>
                <a:spLocks noChangeShapeType="1"/>
              </p:cNvSpPr>
              <p:nvPr/>
            </p:nvSpPr>
            <p:spPr bwMode="auto">
              <a:xfrm flipH="1" flipV="1">
                <a:off x="2992" y="1541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</p:grpSp>
        <p:grpSp>
          <p:nvGrpSpPr>
            <p:cNvPr id="2073" name="Group 142"/>
            <p:cNvGrpSpPr>
              <a:grpSpLocks/>
            </p:cNvGrpSpPr>
            <p:nvPr/>
          </p:nvGrpSpPr>
          <p:grpSpPr bwMode="auto">
            <a:xfrm>
              <a:off x="3579" y="1308"/>
              <a:ext cx="79" cy="88"/>
              <a:chOff x="3579" y="1308"/>
              <a:chExt cx="79" cy="88"/>
            </a:xfrm>
          </p:grpSpPr>
          <p:sp>
            <p:nvSpPr>
              <p:cNvPr id="177295" name="Line 143"/>
              <p:cNvSpPr>
                <a:spLocks noChangeShapeType="1"/>
              </p:cNvSpPr>
              <p:nvPr/>
            </p:nvSpPr>
            <p:spPr bwMode="auto">
              <a:xfrm flipV="1">
                <a:off x="3579" y="1308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  <p:sp>
            <p:nvSpPr>
              <p:cNvPr id="177296" name="Line 144"/>
              <p:cNvSpPr>
                <a:spLocks noChangeShapeType="1"/>
              </p:cNvSpPr>
              <p:nvPr/>
            </p:nvSpPr>
            <p:spPr bwMode="auto">
              <a:xfrm flipH="1" flipV="1">
                <a:off x="3579" y="1310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</p:grpSp>
        <p:grpSp>
          <p:nvGrpSpPr>
            <p:cNvPr id="2074" name="Group 145"/>
            <p:cNvGrpSpPr>
              <a:grpSpLocks/>
            </p:cNvGrpSpPr>
            <p:nvPr/>
          </p:nvGrpSpPr>
          <p:grpSpPr bwMode="auto">
            <a:xfrm>
              <a:off x="3661" y="2211"/>
              <a:ext cx="79" cy="88"/>
              <a:chOff x="3661" y="2211"/>
              <a:chExt cx="79" cy="88"/>
            </a:xfrm>
          </p:grpSpPr>
          <p:sp>
            <p:nvSpPr>
              <p:cNvPr id="177298" name="Line 146"/>
              <p:cNvSpPr>
                <a:spLocks noChangeShapeType="1"/>
              </p:cNvSpPr>
              <p:nvPr/>
            </p:nvSpPr>
            <p:spPr bwMode="auto">
              <a:xfrm flipV="1">
                <a:off x="3661" y="2211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  <p:sp>
            <p:nvSpPr>
              <p:cNvPr id="177299" name="Line 147"/>
              <p:cNvSpPr>
                <a:spLocks noChangeShapeType="1"/>
              </p:cNvSpPr>
              <p:nvPr/>
            </p:nvSpPr>
            <p:spPr bwMode="auto">
              <a:xfrm flipH="1" flipV="1">
                <a:off x="3661" y="2213"/>
                <a:ext cx="79" cy="86"/>
              </a:xfrm>
              <a:prstGeom prst="line">
                <a:avLst/>
              </a:prstGeom>
              <a:noFill/>
              <a:ln w="25400">
                <a:solidFill>
                  <a:schemeClr val="accent1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>
                  <a:ea typeface="+mn-ea"/>
                </a:endParaRPr>
              </a:p>
            </p:txBody>
          </p:sp>
        </p:grpSp>
        <p:sp>
          <p:nvSpPr>
            <p:cNvPr id="177300" name="Line 148"/>
            <p:cNvSpPr>
              <a:spLocks noChangeShapeType="1"/>
            </p:cNvSpPr>
            <p:nvPr/>
          </p:nvSpPr>
          <p:spPr bwMode="auto">
            <a:xfrm>
              <a:off x="3260" y="2343"/>
              <a:ext cx="317" cy="0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round/>
              <a:headEnd type="none" w="sm" len="sm"/>
              <a:tailEnd type="stealth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a-IR">
                <a:ea typeface="+mn-ea"/>
              </a:endParaRPr>
            </a:p>
          </p:txBody>
        </p:sp>
        <p:sp>
          <p:nvSpPr>
            <p:cNvPr id="2076" name="Rectangle 149"/>
            <p:cNvSpPr>
              <a:spLocks noChangeArrowheads="1"/>
            </p:cNvSpPr>
            <p:nvPr/>
          </p:nvSpPr>
          <p:spPr bwMode="auto">
            <a:xfrm>
              <a:off x="3538" y="2273"/>
              <a:ext cx="107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1pPr>
              <a:lvl2pPr marL="742950" indent="-28575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2pPr>
              <a:lvl3pPr marL="1143000" indent="-22860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3pPr>
              <a:lvl4pPr marL="1600200" indent="-22860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4pPr>
              <a:lvl5pPr marL="2057400" indent="-22860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9pPr>
            </a:lstStyle>
            <a:p>
              <a:pPr algn="l">
                <a:spcBef>
                  <a:spcPct val="50000"/>
                </a:spcBef>
              </a:pPr>
              <a:r>
                <a:rPr lang="en-GB" altLang="en-US" sz="900" b="1">
                  <a:solidFill>
                    <a:srgbClr val="00279F"/>
                  </a:solidFill>
                  <a:effectLst/>
                  <a:latin typeface="Arial" pitchFamily="34" charset="0"/>
                </a:rPr>
                <a:t>x</a:t>
              </a:r>
            </a:p>
          </p:txBody>
        </p:sp>
        <p:sp>
          <p:nvSpPr>
            <p:cNvPr id="2077" name="Rectangle 150"/>
            <p:cNvSpPr>
              <a:spLocks noChangeArrowheads="1"/>
            </p:cNvSpPr>
            <p:nvPr/>
          </p:nvSpPr>
          <p:spPr bwMode="auto">
            <a:xfrm>
              <a:off x="2903" y="1262"/>
              <a:ext cx="12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1pPr>
              <a:lvl2pPr marL="742950" indent="-28575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2pPr>
              <a:lvl3pPr marL="1143000" indent="-22860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3pPr>
              <a:lvl4pPr marL="1600200" indent="-22860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4pPr>
              <a:lvl5pPr marL="2057400" indent="-22860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9pPr>
            </a:lstStyle>
            <a:p>
              <a:pPr algn="l">
                <a:spcBef>
                  <a:spcPct val="50000"/>
                </a:spcBef>
              </a:pPr>
              <a:r>
                <a:rPr lang="en-GB" altLang="en-US" sz="900" b="1">
                  <a:solidFill>
                    <a:srgbClr val="00279F"/>
                  </a:solidFill>
                  <a:effectLst/>
                  <a:latin typeface="Arial" pitchFamily="34" charset="0"/>
                </a:rPr>
                <a:t>y</a:t>
              </a:r>
            </a:p>
          </p:txBody>
        </p:sp>
        <p:sp>
          <p:nvSpPr>
            <p:cNvPr id="177303" name="Line 151"/>
            <p:cNvSpPr>
              <a:spLocks noChangeShapeType="1"/>
            </p:cNvSpPr>
            <p:nvPr/>
          </p:nvSpPr>
          <p:spPr bwMode="auto">
            <a:xfrm flipV="1">
              <a:off x="2956" y="1404"/>
              <a:ext cx="2" cy="293"/>
            </a:xfrm>
            <a:prstGeom prst="line">
              <a:avLst/>
            </a:prstGeom>
            <a:noFill/>
            <a:ln w="12700">
              <a:solidFill>
                <a:schemeClr val="accent1"/>
              </a:solidFill>
              <a:round/>
              <a:headEnd type="none" w="sm" len="sm"/>
              <a:tailEnd type="stealth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a-IR">
                <a:ea typeface="+mn-ea"/>
              </a:endParaRPr>
            </a:p>
          </p:txBody>
        </p:sp>
      </p:grpSp>
      <p:sp>
        <p:nvSpPr>
          <p:cNvPr id="177305" name="Text Box 153"/>
          <p:cNvSpPr txBox="1">
            <a:spLocks noChangeArrowheads="1"/>
          </p:cNvSpPr>
          <p:nvPr/>
        </p:nvSpPr>
        <p:spPr bwMode="auto">
          <a:xfrm>
            <a:off x="7232650" y="1466850"/>
            <a:ext cx="107473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1pPr>
            <a:lvl2pPr marL="742950" indent="-28575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2pPr>
            <a:lvl3pPr marL="11430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3pPr>
            <a:lvl4pPr marL="16002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4pPr>
            <a:lvl5pPr marL="20574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9pPr>
          </a:lstStyle>
          <a:p>
            <a:pPr rtl="1">
              <a:lnSpc>
                <a:spcPct val="80000"/>
              </a:lnSpc>
              <a:spcBef>
                <a:spcPct val="50000"/>
              </a:spcBef>
              <a:spcAft>
                <a:spcPct val="50000"/>
              </a:spcAft>
            </a:pPr>
            <a:r>
              <a:rPr lang="en-US" altLang="en-US" i="1" dirty="0" smtClean="0">
                <a:solidFill>
                  <a:schemeClr val="accent4">
                    <a:lumMod val="10000"/>
                  </a:schemeClr>
                </a:solidFill>
                <a:effectLst/>
                <a:cs typeface="Times New Roman" panose="02020603050405020304" pitchFamily="18" charset="0"/>
              </a:rPr>
              <a:t>vector</a:t>
            </a:r>
            <a:endParaRPr lang="en-US" altLang="en-US" i="1" dirty="0">
              <a:solidFill>
                <a:schemeClr val="accent4">
                  <a:lumMod val="10000"/>
                </a:schemeClr>
              </a:solidFill>
              <a:effectLst/>
              <a:cs typeface="Times New Roman" panose="02020603050405020304" pitchFamily="18" charset="0"/>
            </a:endParaRPr>
          </a:p>
        </p:txBody>
      </p:sp>
      <p:sp>
        <p:nvSpPr>
          <p:cNvPr id="177306" name="Text Box 154"/>
          <p:cNvSpPr txBox="1">
            <a:spLocks noChangeArrowheads="1"/>
          </p:cNvSpPr>
          <p:nvPr/>
        </p:nvSpPr>
        <p:spPr bwMode="auto">
          <a:xfrm>
            <a:off x="7083425" y="4068763"/>
            <a:ext cx="1204913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1pPr>
            <a:lvl2pPr marL="742950" indent="-28575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2pPr>
            <a:lvl3pPr marL="11430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3pPr>
            <a:lvl4pPr marL="16002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4pPr>
            <a:lvl5pPr marL="20574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9pPr>
          </a:lstStyle>
          <a:p>
            <a:pPr rtl="1">
              <a:lnSpc>
                <a:spcPct val="80000"/>
              </a:lnSpc>
              <a:spcBef>
                <a:spcPct val="50000"/>
              </a:spcBef>
              <a:spcAft>
                <a:spcPct val="50000"/>
              </a:spcAft>
            </a:pPr>
            <a:r>
              <a:rPr lang="en-ZA" altLang="en-US" i="1" dirty="0">
                <a:solidFill>
                  <a:schemeClr val="tx1"/>
                </a:solidFill>
                <a:cs typeface="Times New Roman" panose="02020603050405020304" pitchFamily="18" charset="0"/>
              </a:rPr>
              <a:t>raster</a:t>
            </a:r>
            <a:endParaRPr lang="en-US" altLang="en-US" dirty="0">
              <a:solidFill>
                <a:srgbClr val="FF0000"/>
              </a:solidFill>
              <a:effectLst/>
              <a:latin typeface="Arial" pitchFamily="34" charset="0"/>
              <a:cs typeface="B 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1899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7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7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7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7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7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305" grpId="0" autoUpdateAnimBg="0"/>
      <p:bldP spid="177306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52400" y="2384884"/>
            <a:ext cx="4896544" cy="439248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- Land </a:t>
            </a:r>
            <a:r>
              <a:rPr lang="en-US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 </a:t>
            </a:r>
            <a:r>
              <a:rPr lang="en-US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Changes</a:t>
            </a:r>
          </a:p>
          <a:p>
            <a:pPr marL="68580" indent="0">
              <a:buNone/>
            </a:pPr>
            <a:r>
              <a:rPr lang="en-US" dirty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Housing Planning</a:t>
            </a:r>
          </a:p>
          <a:p>
            <a:pPr marL="68580" indent="0">
              <a:buNone/>
            </a:pPr>
            <a:r>
              <a:rPr lang="en-US" dirty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- Urban Development</a:t>
            </a:r>
            <a:endParaRPr lang="en-ZA" dirty="0">
              <a:solidFill>
                <a:schemeClr val="accent4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5292080" y="1253561"/>
            <a:ext cx="3504376" cy="216024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8575">
            <a:solidFill>
              <a:schemeClr val="accent4">
                <a:lumMod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ZA"/>
          </a:p>
        </p:txBody>
      </p:sp>
      <p:sp>
        <p:nvSpPr>
          <p:cNvPr id="6" name="正方形/長方形 5"/>
          <p:cNvSpPr/>
          <p:nvPr/>
        </p:nvSpPr>
        <p:spPr>
          <a:xfrm>
            <a:off x="5292080" y="3435531"/>
            <a:ext cx="4191000" cy="3937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1200" dirty="0" smtClean="0">
                <a:solidFill>
                  <a:schemeClr val="accent4">
                    <a:lumMod val="10000"/>
                  </a:schemeClr>
                </a:solidFill>
                <a:latin typeface="Times New Roman"/>
                <a:ea typeface="ＭＳ 明朝"/>
                <a:cs typeface="Times New Roman"/>
              </a:rPr>
              <a:t>Tehran’s </a:t>
            </a:r>
            <a:r>
              <a:rPr lang="en-ZA" sz="1200" dirty="0">
                <a:solidFill>
                  <a:schemeClr val="accent4">
                    <a:lumMod val="10000"/>
                  </a:schemeClr>
                </a:solidFill>
                <a:latin typeface="Times New Roman"/>
                <a:ea typeface="ＭＳ 明朝"/>
                <a:cs typeface="Times New Roman"/>
              </a:rPr>
              <a:t>City </a:t>
            </a:r>
            <a:r>
              <a:rPr lang="en-ZA" sz="1200" dirty="0" smtClean="0">
                <a:solidFill>
                  <a:schemeClr val="accent4">
                    <a:lumMod val="10000"/>
                  </a:schemeClr>
                </a:solidFill>
                <a:latin typeface="Times New Roman"/>
                <a:ea typeface="ＭＳ 明朝"/>
                <a:cs typeface="Times New Roman"/>
              </a:rPr>
              <a:t>Structure                                                           </a:t>
            </a:r>
            <a:r>
              <a:rPr lang="en-ZA" sz="900" dirty="0" err="1" smtClean="0">
                <a:solidFill>
                  <a:schemeClr val="accent4">
                    <a:lumMod val="10000"/>
                  </a:schemeClr>
                </a:solidFill>
                <a:latin typeface="Times New Roman"/>
                <a:ea typeface="ＭＳ 明朝"/>
                <a:cs typeface="Times New Roman"/>
              </a:rPr>
              <a:t>Niloofar</a:t>
            </a:r>
            <a:r>
              <a:rPr lang="en-ZA" sz="900" dirty="0" smtClean="0">
                <a:solidFill>
                  <a:schemeClr val="accent4">
                    <a:lumMod val="10000"/>
                  </a:schemeClr>
                </a:solidFill>
                <a:latin typeface="Times New Roman"/>
                <a:ea typeface="ＭＳ 明朝"/>
                <a:cs typeface="Times New Roman"/>
              </a:rPr>
              <a:t> Haji </a:t>
            </a:r>
            <a:r>
              <a:rPr lang="en-ZA" sz="900" dirty="0" err="1" smtClean="0">
                <a:solidFill>
                  <a:schemeClr val="accent4">
                    <a:lumMod val="10000"/>
                  </a:schemeClr>
                </a:solidFill>
                <a:latin typeface="Times New Roman"/>
                <a:ea typeface="ＭＳ 明朝"/>
                <a:cs typeface="Times New Roman"/>
              </a:rPr>
              <a:t>Mirza</a:t>
            </a:r>
            <a:r>
              <a:rPr lang="en-ZA" sz="900" dirty="0" smtClean="0">
                <a:solidFill>
                  <a:schemeClr val="accent4">
                    <a:lumMod val="10000"/>
                  </a:schemeClr>
                </a:solidFill>
                <a:latin typeface="Times New Roman"/>
                <a:ea typeface="ＭＳ 明朝"/>
                <a:cs typeface="Times New Roman"/>
              </a:rPr>
              <a:t> </a:t>
            </a:r>
            <a:r>
              <a:rPr lang="en-ZA" sz="900" dirty="0" err="1" smtClean="0">
                <a:solidFill>
                  <a:schemeClr val="accent4">
                    <a:lumMod val="10000"/>
                  </a:schemeClr>
                </a:solidFill>
                <a:latin typeface="Times New Roman"/>
                <a:ea typeface="ＭＳ 明朝"/>
                <a:cs typeface="Times New Roman"/>
              </a:rPr>
              <a:t>Aghasi</a:t>
            </a:r>
            <a:endParaRPr lang="en-ZA" sz="1100" dirty="0">
              <a:solidFill>
                <a:schemeClr val="accent4">
                  <a:lumMod val="10000"/>
                </a:schemeClr>
              </a:solidFill>
              <a:latin typeface="Calibri"/>
              <a:ea typeface="ＭＳ 明朝"/>
              <a:cs typeface="Times New Roman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5292202" y="4057898"/>
            <a:ext cx="3504376" cy="216024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ZA"/>
          </a:p>
        </p:txBody>
      </p:sp>
      <p:sp>
        <p:nvSpPr>
          <p:cNvPr id="9" name="正方形/長方形 8"/>
          <p:cNvSpPr/>
          <p:nvPr/>
        </p:nvSpPr>
        <p:spPr>
          <a:xfrm>
            <a:off x="5309769" y="6230512"/>
            <a:ext cx="4191000" cy="3937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ZA" sz="1100" dirty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Shanghai industries in the Civil War </a:t>
            </a:r>
            <a:r>
              <a:rPr lang="en-ZA" sz="1100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period                                        Map </a:t>
            </a:r>
            <a:r>
              <a:rPr lang="en-ZA" sz="1100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ea typeface="ＭＳ 明朝"/>
                <a:cs typeface="Times New Roman" panose="02020603050405020304" pitchFamily="18" charset="0"/>
              </a:rPr>
              <a:t>Source: </a:t>
            </a:r>
            <a:r>
              <a:rPr lang="en-ZA" sz="1100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www.virtualshanghai.net</a:t>
            </a:r>
            <a:r>
              <a:rPr lang="en-ZA" sz="1100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ea typeface="ＭＳ 明朝"/>
                <a:cs typeface="Times New Roman" panose="02020603050405020304" pitchFamily="18" charset="0"/>
              </a:rPr>
              <a:t> </a:t>
            </a:r>
            <a:endParaRPr lang="en-ZA" sz="1050" dirty="0">
              <a:solidFill>
                <a:schemeClr val="accent4">
                  <a:lumMod val="10000"/>
                </a:schemeClr>
              </a:solidFill>
              <a:latin typeface="Times New Roman" panose="02020603050405020304" pitchFamily="18" charset="0"/>
              <a:ea typeface="ＭＳ 明朝"/>
              <a:cs typeface="Times New Roman" panose="02020603050405020304" pitchFamily="18" charset="0"/>
            </a:endParaRPr>
          </a:p>
        </p:txBody>
      </p:sp>
      <p:sp>
        <p:nvSpPr>
          <p:cNvPr id="7" name="コンテンツ プレースホルダー 2"/>
          <p:cNvSpPr txBox="1">
            <a:spLocks/>
          </p:cNvSpPr>
          <p:nvPr/>
        </p:nvSpPr>
        <p:spPr bwMode="auto">
          <a:xfrm>
            <a:off x="228600" y="188640"/>
            <a:ext cx="4896544" cy="68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600" b="1" kern="0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URBAN PLANNING</a:t>
            </a:r>
          </a:p>
          <a:p>
            <a:pPr marL="68580" indent="0">
              <a:buFont typeface="Wingdings" pitchFamily="2" charset="2"/>
              <a:buNone/>
            </a:pPr>
            <a:endParaRPr lang="en-US" sz="3600" b="1" kern="0" dirty="0" smtClean="0">
              <a:solidFill>
                <a:schemeClr val="accent4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" indent="0">
              <a:buFont typeface="Wingdings" pitchFamily="2" charset="2"/>
              <a:buNone/>
            </a:pPr>
            <a:r>
              <a:rPr lang="en-US" sz="3600" b="1" kern="0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lang="en-ZA" sz="3600" b="1" kern="0" dirty="0">
              <a:solidFill>
                <a:schemeClr val="accent4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860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>
        <p:wipe/>
      </p:transition>
    </mc:Choice>
    <mc:Fallback xmlns="">
      <p:transition advClick="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57200" y="1500175"/>
            <a:ext cx="4343400" cy="4625991"/>
          </a:xfrm>
        </p:spPr>
        <p:txBody>
          <a:bodyPr>
            <a:normAutofit/>
          </a:bodyPr>
          <a:lstStyle/>
          <a:p>
            <a:r>
              <a:rPr lang="en-US" altLang="en-US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Tsunami</a:t>
            </a:r>
            <a:endParaRPr lang="en-US" altLang="en-US" dirty="0">
              <a:solidFill>
                <a:schemeClr val="accent4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dirty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Flooding</a:t>
            </a:r>
          </a:p>
          <a:p>
            <a:r>
              <a:rPr lang="en-US" altLang="en-US" dirty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Drought</a:t>
            </a:r>
          </a:p>
          <a:p>
            <a:r>
              <a:rPr lang="en-US" altLang="en-US" dirty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Avalanche</a:t>
            </a:r>
          </a:p>
          <a:p>
            <a:r>
              <a:rPr lang="en-US" altLang="en-US" dirty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Fire</a:t>
            </a:r>
          </a:p>
          <a:p>
            <a:r>
              <a:rPr lang="en-US" altLang="en-US" dirty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Road Accident</a:t>
            </a:r>
          </a:p>
          <a:p>
            <a:r>
              <a:rPr lang="en-US" altLang="en-US" dirty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Train Accident</a:t>
            </a:r>
          </a:p>
          <a:p>
            <a:endParaRPr lang="en-ZA" dirty="0">
              <a:solidFill>
                <a:schemeClr val="accent4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609600" y="228600"/>
            <a:ext cx="57951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</a:t>
            </a:r>
            <a:r>
              <a:rPr lang="en-GB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en-US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alt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en-US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TER</a:t>
            </a:r>
            <a:r>
              <a:rPr lang="en-US" altLang="en-US" sz="3600" b="1" dirty="0" smtClean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MANAGMENT</a:t>
            </a:r>
            <a:r>
              <a:rPr lang="en-US" altLang="en-US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ZA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3" name="Picture 3" descr="C:\Users\siavash\Desktop\Shindomap_2011-03-11_Tohoku_earthquak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268760"/>
            <a:ext cx="4680520" cy="5220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138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60648"/>
            <a:ext cx="8229600" cy="785818"/>
          </a:xfrm>
        </p:spPr>
        <p:txBody>
          <a:bodyPr/>
          <a:lstStyle/>
          <a:p>
            <a:r>
              <a:rPr lang="en-US" altLang="en-US" sz="3200" b="1" dirty="0" smtClean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Accidents analysis </a:t>
            </a:r>
            <a:r>
              <a:rPr lang="en-ZA" sz="3200" b="1" kern="0" dirty="0" smtClean="0">
                <a:solidFill>
                  <a:schemeClr val="accent4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3200" b="1" dirty="0">
              <a:solidFill>
                <a:schemeClr val="accent4">
                  <a:lumMod val="1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772816"/>
            <a:ext cx="3659187" cy="4536504"/>
          </a:xfrm>
          <a:noFill/>
        </p:spPr>
        <p:txBody>
          <a:bodyPr/>
          <a:lstStyle/>
          <a:p>
            <a:pPr marL="0" indent="0" algn="just">
              <a:lnSpc>
                <a:spcPct val="150000"/>
              </a:lnSpc>
              <a:buNone/>
            </a:pPr>
            <a:r>
              <a:rPr lang="en-Z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GIS is a comprehensive management tool for traffic safety. Since the 1990s, GIS technologies have been used more often for such studies due to the accessibility of low cost GIS with user-friendly interfaces. GIS can provide a program for data visualization for finding out the relationships between graphical and non-graphical outputs.</a:t>
            </a:r>
          </a:p>
          <a:p>
            <a:pPr algn="just">
              <a:lnSpc>
                <a:spcPct val="150000"/>
              </a:lnSpc>
            </a:pPr>
            <a:endParaRPr lang="en-US" alt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4343400" y="2057401"/>
            <a:ext cx="4594860" cy="335279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1270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ZA"/>
          </a:p>
        </p:txBody>
      </p:sp>
      <p:sp>
        <p:nvSpPr>
          <p:cNvPr id="2" name="正方形/長方形 1"/>
          <p:cNvSpPr/>
          <p:nvPr/>
        </p:nvSpPr>
        <p:spPr>
          <a:xfrm>
            <a:off x="4343400" y="5384799"/>
            <a:ext cx="4594860" cy="5334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Tehran's accidents density map by </a:t>
            </a:r>
            <a:r>
              <a:rPr lang="en-US" sz="1200" dirty="0" err="1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Niloofar</a:t>
            </a:r>
            <a:r>
              <a:rPr lang="en-US" sz="1200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Haji Mirza </a:t>
            </a:r>
            <a:r>
              <a:rPr lang="en-US" sz="1200" dirty="0" err="1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Aghasi</a:t>
            </a:r>
            <a:endParaRPr lang="en-ZA" sz="1200" dirty="0">
              <a:solidFill>
                <a:schemeClr val="accent4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63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8258175" cy="914400"/>
          </a:xfrm>
        </p:spPr>
        <p:txBody>
          <a:bodyPr>
            <a:normAutofit/>
          </a:bodyPr>
          <a:lstStyle/>
          <a:p>
            <a:r>
              <a:rPr lang="en-US" altLang="en-US" sz="36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Crime Analysis </a:t>
            </a:r>
            <a:endParaRPr lang="en-US" altLang="en-US" sz="3600" b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コンテンツ プレースホルダー 2"/>
          <p:cNvSpPr txBox="1">
            <a:spLocks/>
          </p:cNvSpPr>
          <p:nvPr/>
        </p:nvSpPr>
        <p:spPr bwMode="auto">
          <a:xfrm>
            <a:off x="323528" y="1196752"/>
            <a:ext cx="4464496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just">
              <a:buFont typeface="Wingdings" pitchFamily="2" charset="2"/>
              <a:buNone/>
            </a:pPr>
            <a:r>
              <a:rPr lang="en-ZA" sz="2000" kern="0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Application of GIS for crime mapping  utilizes the various crime records integrated with ancillary information to derive the hotspots and carried out different objectives such as:</a:t>
            </a:r>
          </a:p>
          <a:p>
            <a:pPr marL="0" indent="0" algn="just">
              <a:buFont typeface="Wingdings" pitchFamily="2" charset="2"/>
              <a:buNone/>
            </a:pPr>
            <a:endParaRPr lang="en-ZA" sz="2000" kern="0" dirty="0" smtClean="0">
              <a:solidFill>
                <a:schemeClr val="accent4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ZA" sz="2000" kern="0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identify hot spots as well as driving forces for different types of crime. </a:t>
            </a:r>
          </a:p>
          <a:p>
            <a:pPr algn="just"/>
            <a:r>
              <a:rPr lang="en-ZA" sz="2000" kern="0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help police to take preventive measures like deployment of forces in area prone to crime. </a:t>
            </a:r>
          </a:p>
          <a:p>
            <a:pPr algn="just"/>
            <a:r>
              <a:rPr lang="en-ZA" sz="2000" kern="0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develop a methodological framework for crime mapping using GIS</a:t>
            </a:r>
            <a:endParaRPr lang="en-ZA" sz="2000" kern="0" dirty="0">
              <a:solidFill>
                <a:schemeClr val="accent4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rimeMapping24HourTiftonGA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500188"/>
            <a:ext cx="4104456" cy="322495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" name="正方形/長方形 7"/>
          <p:cNvSpPr/>
          <p:nvPr/>
        </p:nvSpPr>
        <p:spPr>
          <a:xfrm>
            <a:off x="4936584" y="4774110"/>
            <a:ext cx="421196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Crime mapping in Tifton, Georgia by </a:t>
            </a:r>
            <a:r>
              <a:rPr lang="en-US" altLang="en-US" sz="1200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Dr. Roy Cole</a:t>
            </a:r>
            <a:r>
              <a:rPr lang="en-US" sz="1200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ZA" sz="1200" dirty="0">
              <a:solidFill>
                <a:schemeClr val="accent4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39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en-GB" alt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Advantages of GIS</a:t>
            </a:r>
            <a:br>
              <a:rPr lang="en-GB" alt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ZA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237159" y="1328936"/>
            <a:ext cx="8640960" cy="5124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GB" alt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GIS  is a key of making best decision in any different science, business, etc.</a:t>
            </a:r>
          </a:p>
          <a:p>
            <a:pPr lvl="1"/>
            <a:r>
              <a:rPr lang="en-GB" alt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alt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GIS  can  explore  both geographical and thematic components of data </a:t>
            </a:r>
          </a:p>
          <a:p>
            <a:pPr lvl="1"/>
            <a:r>
              <a:rPr lang="en-GB" alt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handle, connect and analyse of large volumes of data</a:t>
            </a:r>
          </a:p>
          <a:p>
            <a:pPr lvl="1"/>
            <a:r>
              <a:rPr lang="en-GB" alt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Can connect and  integrate data from any disparate sources</a:t>
            </a:r>
          </a:p>
          <a:p>
            <a:pPr lvl="1"/>
            <a:r>
              <a:rPr lang="en-GB" alt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Allows a wide variety of forms of visualisation</a:t>
            </a:r>
          </a:p>
        </p:txBody>
      </p:sp>
    </p:spTree>
    <p:extLst>
      <p:ext uri="{BB962C8B-B14F-4D97-AF65-F5344CB8AC3E}">
        <p14:creationId xmlns:p14="http://schemas.microsoft.com/office/powerpoint/2010/main" val="3306467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Limitations of GIS</a:t>
            </a:r>
            <a:br>
              <a:rPr lang="en-GB" alt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ZA" b="1" i="1" dirty="0"/>
          </a:p>
        </p:txBody>
      </p:sp>
      <p:sp>
        <p:nvSpPr>
          <p:cNvPr id="3" name="正方形/長方形 2"/>
          <p:cNvSpPr/>
          <p:nvPr/>
        </p:nvSpPr>
        <p:spPr>
          <a:xfrm>
            <a:off x="312939" y="1268760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Collecting data is difficult procedure.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some data  are expensive.</a:t>
            </a:r>
          </a:p>
          <a:p>
            <a:pPr marL="914400" lvl="1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Only professional experts can use GIS software </a:t>
            </a:r>
            <a:r>
              <a:rPr lang="en-GB" alt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completely.</a:t>
            </a:r>
            <a:endParaRPr lang="en-GB" alt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</a:pPr>
            <a:endParaRPr lang="en-GB" altLang="en-US" sz="2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150000"/>
              </a:lnSpc>
            </a:pPr>
            <a:endParaRPr lang="en-GB" altLang="en-US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212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3568" y="404664"/>
            <a:ext cx="7772400" cy="606425"/>
          </a:xfrm>
        </p:spPr>
        <p:txBody>
          <a:bodyPr>
            <a:normAutofit fontScale="90000"/>
          </a:bodyPr>
          <a:lstStyle/>
          <a:p>
            <a:pPr rtl="0"/>
            <a:r>
              <a:rPr lang="en-US" altLang="en-US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is GIS ?</a:t>
            </a:r>
          </a:p>
        </p:txBody>
      </p:sp>
      <p:sp>
        <p:nvSpPr>
          <p:cNvPr id="8194" name="Rectangle 3"/>
          <p:cNvSpPr>
            <a:spLocks noGrp="1" noChangeArrowheads="1"/>
          </p:cNvSpPr>
          <p:nvPr>
            <p:ph idx="1"/>
          </p:nvPr>
        </p:nvSpPr>
        <p:spPr>
          <a:xfrm>
            <a:off x="611560" y="1124744"/>
            <a:ext cx="7772400" cy="5462736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60000"/>
              </a:lnSpc>
              <a:buNone/>
            </a:pPr>
            <a:r>
              <a:rPr lang="en-US" altLang="en-US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GIS is a computer system which contains hardware, software, geographic information, human factor and models. GIS aim</a:t>
            </a:r>
            <a:r>
              <a:rPr lang="en-US" altLang="ja-JP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 to</a:t>
            </a:r>
            <a:r>
              <a:rPr lang="en-US" altLang="en-US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create, cave, present, grasp … of geographical information in order to analyze different </a:t>
            </a:r>
            <a:r>
              <a:rPr lang="en-US" altLang="en-US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phenomena. In </a:t>
            </a:r>
            <a:r>
              <a:rPr lang="en-US" altLang="en-US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other word GIS acts as a support key in any decision making.</a:t>
            </a:r>
          </a:p>
          <a:p>
            <a:pPr marL="0" indent="0" algn="just">
              <a:lnSpc>
                <a:spcPct val="160000"/>
              </a:lnSpc>
              <a:buNone/>
            </a:pPr>
            <a:r>
              <a:rPr lang="ar-SA" altLang="en-US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en-US" i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13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19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>
            <a:normAutofit/>
          </a:bodyPr>
          <a:lstStyle/>
          <a:p>
            <a:pPr rtl="0"/>
            <a:r>
              <a:rPr lang="en-US" altLang="en-US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is GIS ?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755576" y="1567333"/>
            <a:ext cx="7776864" cy="4813995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en-US" altLang="en-US" sz="2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GIS is not only a computer system for creating maps. Although it can create different map but it is analytical computer </a:t>
            </a:r>
            <a:r>
              <a:rPr lang="en-US" altLang="en-US" sz="2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system. GIS </a:t>
            </a:r>
            <a:r>
              <a:rPr lang="en-US" altLang="en-US" sz="2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 spatial analytical tool. The most important GIS qualification is </a:t>
            </a:r>
            <a:r>
              <a:rPr lang="en-ZA" altLang="en-US" sz="2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identifying spatial relationships between different affects on the earth and map.</a:t>
            </a:r>
          </a:p>
        </p:txBody>
      </p:sp>
    </p:spTree>
    <p:extLst>
      <p:ext uri="{BB962C8B-B14F-4D97-AF65-F5344CB8AC3E}">
        <p14:creationId xmlns:p14="http://schemas.microsoft.com/office/powerpoint/2010/main" val="3731221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5"/>
          <p:cNvSpPr>
            <a:spLocks noGrp="1" noChangeArrowheads="1"/>
          </p:cNvSpPr>
          <p:nvPr>
            <p:ph idx="1"/>
          </p:nvPr>
        </p:nvSpPr>
        <p:spPr bwMode="auto">
          <a:xfrm>
            <a:off x="381000" y="2256635"/>
            <a:ext cx="424624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9pPr>
          </a:lstStyle>
          <a:p>
            <a:pPr marL="182880" lvl="1" indent="0" algn="just" eaLnBrk="1" hangingPunct="1">
              <a:buNone/>
            </a:pPr>
            <a:r>
              <a:rPr lang="en-ZA" altLang="en-US" sz="3200" i="1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GIS can </a:t>
            </a:r>
            <a:r>
              <a:rPr lang="en-ZA" altLang="en-US" sz="3200" i="1" dirty="0" err="1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analyze</a:t>
            </a:r>
            <a:r>
              <a:rPr lang="en-ZA" altLang="en-US" sz="3200" i="1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different type of spatial and none-spatial data and display these analysis on maps.</a:t>
            </a:r>
            <a:endParaRPr lang="en-US" altLang="en-US" sz="3200" i="1" dirty="0">
              <a:solidFill>
                <a:schemeClr val="accent4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5181600" y="1752600"/>
            <a:ext cx="3566864" cy="23622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8" name="正方形/長方形 7"/>
          <p:cNvSpPr/>
          <p:nvPr/>
        </p:nvSpPr>
        <p:spPr>
          <a:xfrm>
            <a:off x="5181600" y="4236260"/>
            <a:ext cx="3566864" cy="2526804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0" name="Прямоугольник 5"/>
          <p:cNvSpPr txBox="1">
            <a:spLocks noChangeArrowheads="1"/>
          </p:cNvSpPr>
          <p:nvPr/>
        </p:nvSpPr>
        <p:spPr bwMode="auto">
          <a:xfrm>
            <a:off x="467544" y="188640"/>
            <a:ext cx="7848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342900" indent="-342900" algn="l" rtl="0" fontAlgn="base">
              <a:spcBef>
                <a:spcPct val="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3200"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1pPr>
            <a:lvl2pPr marL="457200" indent="-285750" algn="l" rtl="0" fontAlgn="base"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sz="2800"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2pPr>
            <a:lvl3pPr marL="914400" indent="-228600" algn="l" rtl="0" fontAlgn="base">
              <a:spcBef>
                <a:spcPct val="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sz="2400"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3pPr>
            <a:lvl4pPr marL="1371600" indent="-228600" algn="l" rtl="0" fontAlgn="base">
              <a:spcBef>
                <a:spcPct val="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4pPr>
            <a:lvl5pPr marL="1828800" indent="-228600" algn="l" rtl="0" fontAlgn="base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5pPr>
            <a:lvl6pPr marL="2286000" indent="-22860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6pPr>
            <a:lvl7pPr marL="2743200" indent="-22860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7pPr>
            <a:lvl8pPr marL="3200400" indent="-22860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8pPr>
            <a:lvl9pPr marL="3657600" indent="-228600" algn="l" defTabSz="914400" rtl="0" eaLnBrk="1" fontAlgn="base" latinLnBrk="0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 kern="1200">
                <a:solidFill>
                  <a:schemeClr val="tx1"/>
                </a:solidFill>
                <a:latin typeface="Verdana" pitchFamily="34" charset="0"/>
                <a:ea typeface="+mn-ea"/>
                <a:cs typeface="Arial" charset="0"/>
              </a:defRPr>
            </a:lvl9pPr>
          </a:lstStyle>
          <a:p>
            <a:pPr marL="68580" indent="0" algn="just">
              <a:buFont typeface="Wingdings" pitchFamily="2" charset="2"/>
              <a:buNone/>
            </a:pPr>
            <a:r>
              <a:rPr lang="en-US" altLang="en-US" sz="4000" b="1" i="1" dirty="0" smtClean="0">
                <a:solidFill>
                  <a:schemeClr val="accent4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GIS CAN DO</a:t>
            </a:r>
            <a:endParaRPr lang="en-US" altLang="en-US" sz="4400" b="1" i="1" dirty="0" smtClean="0">
              <a:solidFill>
                <a:schemeClr val="accent4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777779"/>
      </p:ext>
    </p:extLst>
  </p:cSld>
  <p:clrMapOvr>
    <a:masterClrMapping/>
  </p:clrMapOvr>
  <p:transition spd="slow" advClick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857750" y="1755775"/>
            <a:ext cx="3762375" cy="2781300"/>
            <a:chOff x="3060" y="1098"/>
            <a:chExt cx="2370" cy="1752"/>
          </a:xfrm>
        </p:grpSpPr>
        <p:pic>
          <p:nvPicPr>
            <p:cNvPr id="15392" name="Picture 3" descr="brookline_air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0" y="1098"/>
              <a:ext cx="2370" cy="1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5188" name="Text Box 4"/>
            <p:cNvSpPr txBox="1">
              <a:spLocks noChangeArrowheads="1"/>
            </p:cNvSpPr>
            <p:nvPr/>
          </p:nvSpPr>
          <p:spPr bwMode="auto">
            <a:xfrm>
              <a:off x="4729" y="1764"/>
              <a:ext cx="620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4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ylfaen" pitchFamily="18" charset="0"/>
                </a:rPr>
                <a:t>Air Photos</a:t>
              </a:r>
            </a:p>
          </p:txBody>
        </p:sp>
        <p:sp>
          <p:nvSpPr>
            <p:cNvPr id="605189" name="Line 5"/>
            <p:cNvSpPr>
              <a:spLocks noChangeShapeType="1"/>
            </p:cNvSpPr>
            <p:nvPr/>
          </p:nvSpPr>
          <p:spPr bwMode="auto">
            <a:xfrm flipH="1">
              <a:off x="3286" y="2174"/>
              <a:ext cx="387" cy="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fa-IR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4857750" y="1392238"/>
            <a:ext cx="3762375" cy="2790825"/>
            <a:chOff x="3060" y="-267"/>
            <a:chExt cx="2370" cy="1758"/>
          </a:xfrm>
        </p:grpSpPr>
        <p:pic>
          <p:nvPicPr>
            <p:cNvPr id="15390" name="Picture 7" descr="brookline_streets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0" y="-267"/>
              <a:ext cx="2370" cy="1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5192" name="Text Box 8"/>
            <p:cNvSpPr txBox="1">
              <a:spLocks noChangeArrowheads="1"/>
            </p:cNvSpPr>
            <p:nvPr/>
          </p:nvSpPr>
          <p:spPr bwMode="auto">
            <a:xfrm>
              <a:off x="4729" y="426"/>
              <a:ext cx="429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400">
                  <a:latin typeface="Sylfaen" pitchFamily="18" charset="0"/>
                </a:rPr>
                <a:t>Streets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4857750" y="1042988"/>
            <a:ext cx="3762375" cy="2781300"/>
            <a:chOff x="3060" y="2417"/>
            <a:chExt cx="2370" cy="1752"/>
          </a:xfrm>
        </p:grpSpPr>
        <p:pic>
          <p:nvPicPr>
            <p:cNvPr id="15388" name="Picture 10" descr="brookline_buildings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0" y="2417"/>
              <a:ext cx="2370" cy="1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5195" name="Text Box 11"/>
            <p:cNvSpPr txBox="1">
              <a:spLocks noChangeArrowheads="1"/>
            </p:cNvSpPr>
            <p:nvPr/>
          </p:nvSpPr>
          <p:spPr bwMode="auto">
            <a:xfrm>
              <a:off x="4729" y="3112"/>
              <a:ext cx="519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>
              <a:lvl1pPr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1pPr>
              <a:lvl2pPr marL="742950" indent="-28575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2pPr>
              <a:lvl3pPr marL="1143000" indent="-22860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3pPr>
              <a:lvl4pPr marL="1600200" indent="-22860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4pPr>
              <a:lvl5pPr marL="2057400" indent="-22860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9pPr>
            </a:lstStyle>
            <a:p>
              <a:r>
                <a:rPr lang="en-US" altLang="en-US" sz="1400" b="1" dirty="0" smtClean="0">
                  <a:solidFill>
                    <a:schemeClr val="accent4">
                      <a:lumMod val="1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ylfaen" pitchFamily="18" charset="0"/>
                  <a:cs typeface="B Lotus" pitchFamily="2" charset="-78"/>
                </a:rPr>
                <a:t>Building</a:t>
              </a:r>
              <a:endParaRPr lang="en-US" altLang="en-US" sz="1400" b="1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ylfaen" pitchFamily="18" charset="0"/>
                <a:cs typeface="B Lotus" pitchFamily="2" charset="-78"/>
              </a:endParaRPr>
            </a:p>
          </p:txBody>
        </p:sp>
      </p:grpSp>
      <p:sp>
        <p:nvSpPr>
          <p:cNvPr id="605196" name="Rectangle 12"/>
          <p:cNvSpPr>
            <a:spLocks noChangeArrowheads="1"/>
          </p:cNvSpPr>
          <p:nvPr/>
        </p:nvSpPr>
        <p:spPr bwMode="auto">
          <a:xfrm>
            <a:off x="698500" y="114300"/>
            <a:ext cx="7772400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>
            <a:lvl1pPr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1pPr>
            <a:lvl2pPr marL="742950" indent="-28575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2pPr>
            <a:lvl3pPr marL="11430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3pPr>
            <a:lvl4pPr marL="16002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4pPr>
            <a:lvl5pPr marL="20574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9pPr>
          </a:lstStyle>
          <a:p>
            <a:r>
              <a:rPr lang="en-US" altLang="en-US" sz="42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Titr" pitchFamily="2" charset="-78"/>
              </a:rPr>
              <a:t>GIS </a:t>
            </a:r>
            <a:r>
              <a:rPr lang="en-US" altLang="en-US" sz="4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B Titr" pitchFamily="2" charset="-78"/>
              </a:rPr>
              <a:t>COMPONENTS</a:t>
            </a:r>
            <a:endParaRPr lang="en-US" altLang="en-US" sz="4200" b="1" i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cs typeface="B Titr" pitchFamily="2" charset="-78"/>
            </a:endParaRPr>
          </a:p>
        </p:txBody>
      </p:sp>
      <p:sp>
        <p:nvSpPr>
          <p:cNvPr id="605197" name="Oval 13"/>
          <p:cNvSpPr>
            <a:spLocks noChangeArrowheads="1"/>
          </p:cNvSpPr>
          <p:nvPr/>
        </p:nvSpPr>
        <p:spPr bwMode="auto">
          <a:xfrm>
            <a:off x="3975100" y="3162300"/>
            <a:ext cx="1143000" cy="1066800"/>
          </a:xfrm>
          <a:prstGeom prst="ellipse">
            <a:avLst/>
          </a:prstGeom>
          <a:solidFill>
            <a:srgbClr val="0099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1pPr>
            <a:lvl2pPr marL="742950" indent="-28575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2pPr>
            <a:lvl3pPr marL="11430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3pPr>
            <a:lvl4pPr marL="16002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4pPr>
            <a:lvl5pPr marL="20574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9pPr>
          </a:lstStyle>
          <a:p>
            <a:endParaRPr lang="fa-IR" altLang="en-US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05198" name="Text Box 14"/>
          <p:cNvSpPr txBox="1">
            <a:spLocks noChangeArrowheads="1"/>
          </p:cNvSpPr>
          <p:nvPr/>
        </p:nvSpPr>
        <p:spPr bwMode="auto">
          <a:xfrm>
            <a:off x="4022725" y="3333750"/>
            <a:ext cx="10826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sz="4400">
                <a:latin typeface="Sylfaen" pitchFamily="18" charset="0"/>
              </a:rPr>
              <a:t>GIS</a:t>
            </a:r>
          </a:p>
        </p:txBody>
      </p: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3100388" y="1524000"/>
            <a:ext cx="2005012" cy="1581150"/>
            <a:chOff x="1953" y="960"/>
            <a:chExt cx="1263" cy="996"/>
          </a:xfrm>
        </p:grpSpPr>
        <p:sp>
          <p:nvSpPr>
            <p:cNvPr id="605200" name="Text Box 16"/>
            <p:cNvSpPr txBox="1">
              <a:spLocks noChangeArrowheads="1"/>
            </p:cNvSpPr>
            <p:nvPr/>
          </p:nvSpPr>
          <p:spPr bwMode="auto">
            <a:xfrm>
              <a:off x="1953" y="1761"/>
              <a:ext cx="373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>
              <a:lvl1pPr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1pPr>
              <a:lvl2pPr marL="742950" indent="-28575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2pPr>
              <a:lvl3pPr marL="1143000" indent="-22860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3pPr>
              <a:lvl4pPr marL="1600200" indent="-22860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4pPr>
              <a:lvl5pPr marL="2057400" indent="-22860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9pPr>
            </a:lstStyle>
            <a:p>
              <a:r>
                <a:rPr lang="en-US" altLang="en-US" sz="1400" b="1" dirty="0" smtClean="0">
                  <a:solidFill>
                    <a:schemeClr val="accent4">
                      <a:lumMod val="1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lfaen" pitchFamily="18" charset="0"/>
                  <a:cs typeface="B Lotus" pitchFamily="2" charset="-78"/>
                </a:rPr>
                <a:t>Users</a:t>
              </a:r>
              <a:endParaRPr lang="en-US" altLang="en-US" sz="1400" b="1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lfaen" pitchFamily="18" charset="0"/>
                <a:cs typeface="B Lotus" pitchFamily="2" charset="-78"/>
              </a:endParaRPr>
            </a:p>
          </p:txBody>
        </p:sp>
        <p:grpSp>
          <p:nvGrpSpPr>
            <p:cNvPr id="15385" name="Group 17"/>
            <p:cNvGrpSpPr>
              <a:grpSpLocks/>
            </p:cNvGrpSpPr>
            <p:nvPr/>
          </p:nvGrpSpPr>
          <p:grpSpPr bwMode="auto">
            <a:xfrm>
              <a:off x="1968" y="960"/>
              <a:ext cx="1248" cy="996"/>
              <a:chOff x="1968" y="960"/>
              <a:chExt cx="1248" cy="996"/>
            </a:xfrm>
          </p:grpSpPr>
          <p:pic>
            <p:nvPicPr>
              <p:cNvPr id="15386" name="Picture 18" descr="PEOPLE_MAP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68" y="960"/>
                <a:ext cx="1248" cy="8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05203" name="Line 19"/>
              <p:cNvSpPr>
                <a:spLocks noChangeShapeType="1"/>
              </p:cNvSpPr>
              <p:nvPr/>
            </p:nvSpPr>
            <p:spPr bwMode="auto">
              <a:xfrm>
                <a:off x="2712" y="1816"/>
                <a:ext cx="66" cy="1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/>
              </a:p>
            </p:txBody>
          </p:sp>
        </p:grpSp>
      </p:grp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1228725" y="3200400"/>
            <a:ext cx="2620963" cy="1427163"/>
            <a:chOff x="774" y="2016"/>
            <a:chExt cx="1651" cy="899"/>
          </a:xfrm>
        </p:grpSpPr>
        <p:sp>
          <p:nvSpPr>
            <p:cNvPr id="605205" name="Text Box 21"/>
            <p:cNvSpPr txBox="1">
              <a:spLocks noChangeArrowheads="1"/>
            </p:cNvSpPr>
            <p:nvPr/>
          </p:nvSpPr>
          <p:spPr bwMode="auto">
            <a:xfrm>
              <a:off x="774" y="2721"/>
              <a:ext cx="534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>
              <a:lvl1pPr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1pPr>
              <a:lvl2pPr marL="742950" indent="-28575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2pPr>
              <a:lvl3pPr marL="1143000" indent="-22860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3pPr>
              <a:lvl4pPr marL="1600200" indent="-22860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4pPr>
              <a:lvl5pPr marL="2057400" indent="-22860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9pPr>
            </a:lstStyle>
            <a:p>
              <a:r>
                <a:rPr lang="en-US" altLang="en-US" sz="1400" b="1" dirty="0" smtClean="0">
                  <a:solidFill>
                    <a:schemeClr val="accent4">
                      <a:lumMod val="1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lfaen" pitchFamily="18" charset="0"/>
                  <a:cs typeface="B Lotus" pitchFamily="2" charset="-78"/>
                </a:rPr>
                <a:t>Software</a:t>
              </a:r>
              <a:endParaRPr lang="en-US" altLang="en-US" sz="1400" b="1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lfaen" pitchFamily="18" charset="0"/>
                <a:cs typeface="B Lotus" pitchFamily="2" charset="-78"/>
              </a:endParaRPr>
            </a:p>
          </p:txBody>
        </p:sp>
        <p:grpSp>
          <p:nvGrpSpPr>
            <p:cNvPr id="15381" name="Group 22"/>
            <p:cNvGrpSpPr>
              <a:grpSpLocks/>
            </p:cNvGrpSpPr>
            <p:nvPr/>
          </p:nvGrpSpPr>
          <p:grpSpPr bwMode="auto">
            <a:xfrm>
              <a:off x="816" y="2016"/>
              <a:ext cx="1609" cy="716"/>
              <a:chOff x="816" y="2016"/>
              <a:chExt cx="1609" cy="716"/>
            </a:xfrm>
          </p:grpSpPr>
          <p:pic>
            <p:nvPicPr>
              <p:cNvPr id="15382" name="Picture 23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16" y="2016"/>
                <a:ext cx="1056" cy="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05208" name="Line 24"/>
              <p:cNvSpPr>
                <a:spLocks noChangeShapeType="1"/>
              </p:cNvSpPr>
              <p:nvPr/>
            </p:nvSpPr>
            <p:spPr bwMode="auto">
              <a:xfrm flipV="1">
                <a:off x="1923" y="2408"/>
                <a:ext cx="502" cy="6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/>
              </a:p>
            </p:txBody>
          </p:sp>
        </p:grpSp>
      </p:grpSp>
      <p:grpSp>
        <p:nvGrpSpPr>
          <p:cNvPr id="9" name="Group 25"/>
          <p:cNvGrpSpPr>
            <a:grpSpLocks/>
          </p:cNvGrpSpPr>
          <p:nvPr/>
        </p:nvGrpSpPr>
        <p:grpSpPr bwMode="auto">
          <a:xfrm>
            <a:off x="2509838" y="4292600"/>
            <a:ext cx="1944687" cy="2455863"/>
            <a:chOff x="1581" y="2704"/>
            <a:chExt cx="1225" cy="1547"/>
          </a:xfrm>
        </p:grpSpPr>
        <p:sp>
          <p:nvSpPr>
            <p:cNvPr id="605210" name="Text Box 26"/>
            <p:cNvSpPr txBox="1">
              <a:spLocks noChangeArrowheads="1"/>
            </p:cNvSpPr>
            <p:nvPr/>
          </p:nvSpPr>
          <p:spPr bwMode="auto">
            <a:xfrm>
              <a:off x="1581" y="4057"/>
              <a:ext cx="588" cy="1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>
              <a:lvl1pPr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1pPr>
              <a:lvl2pPr marL="742950" indent="-28575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2pPr>
              <a:lvl3pPr marL="1143000" indent="-22860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3pPr>
              <a:lvl4pPr marL="1600200" indent="-22860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4pPr>
              <a:lvl5pPr marL="2057400" indent="-228600"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2400">
                  <a:solidFill>
                    <a:srgbClr val="FF3300"/>
                  </a:solidFill>
                  <a:latin typeface="Times New Roman" pitchFamily="18" charset="0"/>
                  <a:ea typeface="Times New Roman (Arabic)" pitchFamily="26" charset="0"/>
                  <a:cs typeface="Times New Roman (Arabic)" pitchFamily="26" charset="0"/>
                </a:defRPr>
              </a:lvl9pPr>
            </a:lstStyle>
            <a:p>
              <a:r>
                <a:rPr lang="en-US" altLang="en-US" sz="1400" b="1" dirty="0" smtClean="0">
                  <a:solidFill>
                    <a:schemeClr val="accent4">
                      <a:lumMod val="10000"/>
                    </a:schemeClr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Sylfaen" pitchFamily="18" charset="0"/>
                  <a:cs typeface="B Lotus" pitchFamily="2" charset="-78"/>
                </a:rPr>
                <a:t>Hardware</a:t>
              </a:r>
              <a:endParaRPr lang="en-US" altLang="en-US" sz="1400" b="1" dirty="0">
                <a:solidFill>
                  <a:schemeClr val="accent4">
                    <a:lumMod val="1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Sylfaen" pitchFamily="18" charset="0"/>
                <a:cs typeface="B Lotus" pitchFamily="2" charset="-78"/>
              </a:endParaRPr>
            </a:p>
          </p:txBody>
        </p:sp>
        <p:grpSp>
          <p:nvGrpSpPr>
            <p:cNvPr id="15377" name="Group 27"/>
            <p:cNvGrpSpPr>
              <a:grpSpLocks/>
            </p:cNvGrpSpPr>
            <p:nvPr/>
          </p:nvGrpSpPr>
          <p:grpSpPr bwMode="auto">
            <a:xfrm>
              <a:off x="1637" y="2704"/>
              <a:ext cx="1169" cy="1376"/>
              <a:chOff x="1637" y="2704"/>
              <a:chExt cx="1169" cy="1376"/>
            </a:xfrm>
          </p:grpSpPr>
          <p:pic>
            <p:nvPicPr>
              <p:cNvPr id="15378" name="Picture 28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37" y="3088"/>
                <a:ext cx="1169" cy="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05213" name="Line 29"/>
              <p:cNvSpPr>
                <a:spLocks noChangeShapeType="1"/>
              </p:cNvSpPr>
              <p:nvPr/>
            </p:nvSpPr>
            <p:spPr bwMode="auto">
              <a:xfrm flipV="1">
                <a:off x="2655" y="2704"/>
                <a:ext cx="107" cy="3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/>
              </a:p>
            </p:txBody>
          </p:sp>
        </p:grpSp>
      </p:grpSp>
      <p:grpSp>
        <p:nvGrpSpPr>
          <p:cNvPr id="11" name="Group 30"/>
          <p:cNvGrpSpPr>
            <a:grpSpLocks/>
          </p:cNvGrpSpPr>
          <p:nvPr/>
        </p:nvGrpSpPr>
        <p:grpSpPr bwMode="auto">
          <a:xfrm>
            <a:off x="5010150" y="3913188"/>
            <a:ext cx="2468563" cy="2279650"/>
            <a:chOff x="3156" y="2465"/>
            <a:chExt cx="1555" cy="1436"/>
          </a:xfrm>
        </p:grpSpPr>
        <p:sp>
          <p:nvSpPr>
            <p:cNvPr id="605215" name="Text Box 31"/>
            <p:cNvSpPr txBox="1">
              <a:spLocks noChangeArrowheads="1"/>
            </p:cNvSpPr>
            <p:nvPr/>
          </p:nvSpPr>
          <p:spPr bwMode="auto">
            <a:xfrm>
              <a:off x="4074" y="3709"/>
              <a:ext cx="63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Sylfaen" pitchFamily="18" charset="0"/>
                </a:rPr>
                <a:t>Procedures</a:t>
              </a:r>
            </a:p>
          </p:txBody>
        </p:sp>
        <p:grpSp>
          <p:nvGrpSpPr>
            <p:cNvPr id="15373" name="Group 32"/>
            <p:cNvGrpSpPr>
              <a:grpSpLocks/>
            </p:cNvGrpSpPr>
            <p:nvPr/>
          </p:nvGrpSpPr>
          <p:grpSpPr bwMode="auto">
            <a:xfrm>
              <a:off x="3156" y="2465"/>
              <a:ext cx="1538" cy="1276"/>
              <a:chOff x="3156" y="2465"/>
              <a:chExt cx="1538" cy="1276"/>
            </a:xfrm>
          </p:grpSpPr>
          <p:pic>
            <p:nvPicPr>
              <p:cNvPr id="15374" name="Picture 33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5" y="2465"/>
                <a:ext cx="999" cy="1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05218" name="Line 34"/>
              <p:cNvSpPr>
                <a:spLocks noChangeShapeType="1"/>
              </p:cNvSpPr>
              <p:nvPr/>
            </p:nvSpPr>
            <p:spPr bwMode="auto">
              <a:xfrm flipH="1" flipV="1">
                <a:off x="3156" y="2614"/>
                <a:ext cx="477" cy="35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fa-IR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831608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ChangeArrowheads="1"/>
          </p:cNvSpPr>
          <p:nvPr/>
        </p:nvSpPr>
        <p:spPr bwMode="auto">
          <a:xfrm>
            <a:off x="2486025" y="350838"/>
            <a:ext cx="4837113" cy="4476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88900" tIns="44450" rIns="88900" bIns="44450" anchor="ctr"/>
          <a:lstStyle/>
          <a:p>
            <a:pPr defTabSz="892175" rtl="1">
              <a:lnSpc>
                <a:spcPct val="89000"/>
              </a:lnSpc>
              <a:spcBef>
                <a:spcPct val="0"/>
              </a:spcBef>
              <a:defRPr/>
            </a:pPr>
            <a:r>
              <a:rPr lang="en-US" sz="3600" b="1" i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TYPE OF DATA</a:t>
            </a:r>
            <a:endParaRPr lang="fa-IR" sz="3600" i="1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4267200" y="2000250"/>
            <a:ext cx="2324100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1pPr>
            <a:lvl2pPr marL="742950" indent="-28575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2pPr>
            <a:lvl3pPr marL="11430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3pPr>
            <a:lvl4pPr marL="16002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4pPr>
            <a:lvl5pPr marL="20574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9pPr>
          </a:lstStyle>
          <a:p>
            <a:pPr algn="r" rtl="1">
              <a:lnSpc>
                <a:spcPct val="80000"/>
              </a:lnSpc>
              <a:spcBef>
                <a:spcPct val="50000"/>
              </a:spcBef>
              <a:spcAft>
                <a:spcPct val="50000"/>
              </a:spcAft>
            </a:pPr>
            <a:endParaRPr lang="en-US" altLang="en-US" sz="2800">
              <a:solidFill>
                <a:schemeClr val="tx1"/>
              </a:solidFill>
              <a:effectLst/>
              <a:latin typeface="Arial" pitchFamily="34" charset="0"/>
              <a:cs typeface="B Zar" pitchFamily="2" charset="-78"/>
            </a:endParaRP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6454684" y="1504950"/>
            <a:ext cx="3048000" cy="4315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1pPr>
            <a:lvl2pPr marL="742950" indent="-28575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2pPr>
            <a:lvl3pPr marL="11430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3pPr>
            <a:lvl4pPr marL="16002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4pPr>
            <a:lvl5pPr marL="2057400" indent="-228600"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defRPr sz="2400">
                <a:solidFill>
                  <a:srgbClr val="FF3300"/>
                </a:solidFill>
                <a:latin typeface="Times New Roman" pitchFamily="18" charset="0"/>
                <a:ea typeface="Times New Roman (Arabic)" pitchFamily="26" charset="0"/>
                <a:cs typeface="Times New Roman (Arabic)" pitchFamily="26" charset="0"/>
              </a:defRPr>
            </a:lvl9pPr>
          </a:lstStyle>
          <a:p>
            <a:pPr rtl="1">
              <a:lnSpc>
                <a:spcPct val="80000"/>
              </a:lnSpc>
              <a:spcBef>
                <a:spcPct val="50000"/>
              </a:spcBef>
              <a:spcAft>
                <a:spcPct val="50000"/>
              </a:spcAft>
              <a:buClr>
                <a:schemeClr val="accent2"/>
              </a:buClr>
            </a:pPr>
            <a:r>
              <a:rPr lang="en-US" altLang="en-US" sz="2800" b="1" i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Spatial data</a:t>
            </a:r>
            <a:endParaRPr lang="fa-IR" altLang="en-US" sz="2800" b="1" i="1" dirty="0"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  <a:p>
            <a:pPr rtl="1">
              <a:lnSpc>
                <a:spcPct val="80000"/>
              </a:lnSpc>
              <a:spcBef>
                <a:spcPct val="50000"/>
              </a:spcBef>
              <a:spcAft>
                <a:spcPct val="50000"/>
              </a:spcAft>
            </a:pPr>
            <a:endParaRPr lang="fa-IR" altLang="en-US" sz="2800" b="1" i="1" dirty="0"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  <a:p>
            <a:pPr rtl="1">
              <a:lnSpc>
                <a:spcPct val="80000"/>
              </a:lnSpc>
              <a:spcBef>
                <a:spcPct val="50000"/>
              </a:spcBef>
              <a:spcAft>
                <a:spcPct val="50000"/>
              </a:spcAft>
            </a:pPr>
            <a:endParaRPr lang="en-US" altLang="en-US" sz="2800" b="1" i="1" dirty="0" smtClean="0"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  <a:p>
            <a:pPr rtl="1">
              <a:lnSpc>
                <a:spcPct val="80000"/>
              </a:lnSpc>
              <a:spcBef>
                <a:spcPct val="50000"/>
              </a:spcBef>
              <a:spcAft>
                <a:spcPct val="50000"/>
              </a:spcAft>
            </a:pPr>
            <a:endParaRPr lang="en-US" altLang="en-US" sz="2800" b="1" i="1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rtl="1">
              <a:lnSpc>
                <a:spcPct val="80000"/>
              </a:lnSpc>
              <a:spcBef>
                <a:spcPct val="50000"/>
              </a:spcBef>
              <a:spcAft>
                <a:spcPct val="50000"/>
              </a:spcAft>
            </a:pPr>
            <a:endParaRPr lang="fa-IR" altLang="en-US" sz="2800" b="1" i="1" dirty="0"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  <a:p>
            <a:pPr rtl="1">
              <a:lnSpc>
                <a:spcPct val="80000"/>
              </a:lnSpc>
              <a:spcBef>
                <a:spcPct val="50000"/>
              </a:spcBef>
              <a:spcAft>
                <a:spcPct val="50000"/>
              </a:spcAft>
            </a:pPr>
            <a:r>
              <a:rPr lang="en-US" altLang="en-US" sz="2800" b="1" i="1" dirty="0" smtClean="0">
                <a:solidFill>
                  <a:schemeClr val="tx1"/>
                </a:solidFill>
                <a:effectLst/>
                <a:cs typeface="Times New Roman" panose="02020603050405020304" pitchFamily="18" charset="0"/>
              </a:rPr>
              <a:t>Non spatial data</a:t>
            </a:r>
            <a:endParaRPr lang="fa-IR" altLang="en-US" sz="2800" b="1" i="1" dirty="0">
              <a:solidFill>
                <a:schemeClr val="tx1"/>
              </a:solidFill>
              <a:effectLst/>
              <a:cs typeface="Times New Roman" panose="02020603050405020304" pitchFamily="18" charset="0"/>
            </a:endParaRPr>
          </a:p>
        </p:txBody>
      </p:sp>
      <p:pic>
        <p:nvPicPr>
          <p:cNvPr id="167942" name="Picture 6" descr="world with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650" y="1752600"/>
            <a:ext cx="5353050" cy="4152900"/>
          </a:xfrm>
          <a:prstGeom prst="rect">
            <a:avLst/>
          </a:prstGeom>
          <a:noFill/>
          <a:effectLst>
            <a:outerShdw dist="71842" dir="2700000" algn="ctr" rotWithShape="0">
              <a:srgbClr val="333F71"/>
            </a:outerShdw>
          </a:effectLst>
        </p:spPr>
      </p:pic>
      <p:sp>
        <p:nvSpPr>
          <p:cNvPr id="167943" name="Line 7"/>
          <p:cNvSpPr>
            <a:spLocks noChangeShapeType="1"/>
          </p:cNvSpPr>
          <p:nvPr/>
        </p:nvSpPr>
        <p:spPr bwMode="auto">
          <a:xfrm flipH="1">
            <a:off x="3600450" y="1790700"/>
            <a:ext cx="2819400" cy="1657350"/>
          </a:xfrm>
          <a:prstGeom prst="line">
            <a:avLst/>
          </a:prstGeom>
          <a:noFill/>
          <a:ln w="12700">
            <a:noFill/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fa-IR">
              <a:ea typeface="+mn-ea"/>
            </a:endParaRPr>
          </a:p>
        </p:txBody>
      </p:sp>
      <p:sp>
        <p:nvSpPr>
          <p:cNvPr id="167944" name="Line 8"/>
          <p:cNvSpPr>
            <a:spLocks noChangeShapeType="1"/>
          </p:cNvSpPr>
          <p:nvPr/>
        </p:nvSpPr>
        <p:spPr bwMode="auto">
          <a:xfrm flipH="1">
            <a:off x="3219450" y="1790700"/>
            <a:ext cx="3200400" cy="169545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fa-IR">
              <a:ea typeface="+mn-ea"/>
            </a:endParaRPr>
          </a:p>
        </p:txBody>
      </p:sp>
      <p:sp>
        <p:nvSpPr>
          <p:cNvPr id="167945" name="Line 9"/>
          <p:cNvSpPr>
            <a:spLocks noChangeShapeType="1"/>
          </p:cNvSpPr>
          <p:nvPr/>
        </p:nvSpPr>
        <p:spPr bwMode="auto">
          <a:xfrm flipH="1" flipV="1">
            <a:off x="3429000" y="5048250"/>
            <a:ext cx="2743200" cy="57150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fa-IR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2807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324704" y="1268760"/>
            <a:ext cx="7620000" cy="51054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lnSpc>
                <a:spcPct val="90000"/>
              </a:lnSpc>
              <a:buNone/>
            </a:pPr>
            <a:r>
              <a:rPr lang="en-GB" alt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Attribute data:</a:t>
            </a:r>
          </a:p>
          <a:p>
            <a:pPr lvl="2">
              <a:lnSpc>
                <a:spcPct val="90000"/>
              </a:lnSpc>
            </a:pP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Statistics</a:t>
            </a: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text, images, sound, </a:t>
            </a:r>
            <a:r>
              <a:rPr lang="en-GB" altLang="en-US" sz="20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endParaRPr lang="en-GB" alt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GB" altLang="en-US" sz="2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2. Spatial data:</a:t>
            </a:r>
            <a:endParaRPr lang="en-GB" altLang="en-US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</a:pPr>
            <a:r>
              <a:rPr lang="en-GB" alt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Vector data – discrete features:</a:t>
            </a:r>
          </a:p>
          <a:p>
            <a:pPr lvl="2">
              <a:lnSpc>
                <a:spcPct val="90000"/>
              </a:lnSpc>
            </a:pP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Points</a:t>
            </a:r>
          </a:p>
          <a:p>
            <a:pPr lvl="2">
              <a:lnSpc>
                <a:spcPct val="90000"/>
              </a:lnSpc>
            </a:pP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Lines</a:t>
            </a:r>
          </a:p>
          <a:p>
            <a:pPr lvl="2">
              <a:lnSpc>
                <a:spcPct val="90000"/>
              </a:lnSpc>
            </a:pP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Polygons (zones or areas)</a:t>
            </a:r>
          </a:p>
          <a:p>
            <a:pPr lvl="1">
              <a:lnSpc>
                <a:spcPct val="90000"/>
              </a:lnSpc>
            </a:pPr>
            <a:r>
              <a:rPr lang="en-GB" altLang="en-US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Raster data:</a:t>
            </a:r>
          </a:p>
          <a:p>
            <a:pPr lvl="2">
              <a:lnSpc>
                <a:spcPct val="90000"/>
              </a:lnSpc>
            </a:pPr>
            <a:r>
              <a:rPr lang="en-GB" altLang="en-US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continuous surface</a:t>
            </a:r>
            <a:endParaRPr lang="en-GB" alt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83568" y="218728"/>
            <a:ext cx="7543800" cy="762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alt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 OF DATA</a:t>
            </a:r>
            <a:endParaRPr lang="en-GB" altLang="en-US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6932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ata:image/png;base64,iVBORw0KGgoAAAANSUhEUgAAASoAAACpCAMAAACrt4DfAAACMVBMVEX//////wDMmf//mcxmzJkzZsnPm//Snf/P0cxp0p2Wa7//m8/w7e//AAApd1Jnz5vs7+6aUneqpKdTt4Yjaj57hYCcdcMzZk3KeaJdRnTBdJtRVFCheMl5SWFBmnzt6gAse2jNyQDMzNWkp6C3hujwkMDDwwCwaY3jiLagYIBmAGZmTYBPn3dduYssV6wjRotAgGADQKHag68YL17QdaRAnnEAMIx7e4x5eQCVlQAoUJ6VWnjS0gDw8AAAEmmmpgCEiAC5uQAoYtEcN20AHnkwYL0QWlPJcag2iXHg3AD/1NSLiICYbcx/PnNGjWl+ggB0Yjd0dAA3b1P/jIz/5eVaPn5bAFv/dnZVAGv/ycn/Xl7/mpr/4OBINlpMtJD/urr/gIC4n7j/QkJNAG2MXFlKSqVfYwBcKYEaUi+qi0xrAFbXyjGKmnr/oqL/MzP/Tk6fe1HFsD4QNzBmKWOtU5aQOYKMS6GIeSyckSWWi5OTnwC2f9+UcrBxTVGQa1t4bFllKFSkxU+OqUNuVz3AqkB7mUVjN1WaY3NmmId1vnzK2jbUcbOXhjsPNR07PgAAAD0ZW9SPYo9VAEmmhaajgU8ADABmU3SjVJCLXcCjcuLFsZA3H03YrPBqRZZQUACrl4rf0Xe+m8y2q2LLucsAMHoADE86CSUtIjldbCkAAGcAJWEALzVFKTc/VXRSZXZQf05YZiVbLYgAJZVTY1NndF6odHQlSjcxSXVZhn+ZfCVNEYkoMyxTAAAPNklEQVR4nO2di38TVRbHE2zKlmTMomvLKw1haYu3rQVx2UaS5kGhTQRqaUzTB30/aCOttYi4QEUXXXyiyKr43gVWcRGX9b1/3d47SZNzZ+5M7iQzaTPJDz6f9uZOZk6+OefMvXfOTC034yh+08IlvCXfhvmK2LLL2EMUIhHV77mEt3QYKjkqPsOIjLWMyHLzGoof28ylOEIPGqrtKH6N8vBHqOO7Xoetf1F9l07BHb1D7faUPn0Wi2PzA3Y+PbC9qsZQVbU+RLv8I9Txt2yDLRfV98Sf4I7qqN22tOjSh318s/0BPtm311QZKufDUlTU4TEq0HJBszEqZ3Y/NXVOuNeWFqqvJs++dYWqqoKKWxVU3Kqg4lYFFbcqqLhVQcWtckIlDiQVOpzMDkplhKrmHkKIOaT/EKEruVmVG6o6lpYxqtzhK0OlZWLjzIhMUEALT1C4+5zKffqjSlhZWkHoXh6oHoVyuWDrLt1Xtxfo+Z1QR47Almof3MneOmqfP+uNamrK5WehmptyJb/XjqphT1YNTU2g2eCi+rYdbwU64ncDhUKg4e9V64M7aT1O7VNfr3KOBJkulZb7+1yo5bkKZidproItHIDgGztCHdfTCFvtan1OkJ2MzFXOEa8aKaxcfqVXWudH1ShBBT+Ocahyk7L6c7AqE1Q5om+VlSrt8kDF4VOiVP2qLFA5R3q4SKn7VTmg4vUpIhW/KgNUWkip5Xbzo+LK6JAVHL6UFSpNPpUyvp7NyuyoNPpUysJ65q5MjorhU5OJyalMI4lbSzJWbL/Sa2WhgImNgSsLrOhLILSSmZQmEyghR8X2KxmqPVBNTbDlovok02V3JCvplBjOlt2hANjU3TsCpfN0mRl9GFXiwKo6EUJJ+TZWT7d8b6qLME0uVxNo3W2CfQdPHM+ulxx/PgAV7DgAdBU2DnQG4ZZf0O+rg/ssdBHGORJgUJiavT9tW9Xh2fv3O9wsVvIYNCYAfftsQPthw7bPRwWgxEAdA1Aho/9gk+qXCGMzeQwak9ZVUXnglr3K32WBqBRGCdvDMlThWyxWMr8yJypnTU0NNymsNqZftdDwTYnKOXLv3r1z/KRsYSYrMR2YHFXNFXyWY5zY/AqksP7Lyu2BX69caS1PVMqkbLZDDL9awkOJ7KDYrKgSk3JUaqSYuf1ywvSoqlq/8csDSpWUjZXbk67lrSPmRuXsZkRTLlI4t8vwurtBMYMpUdXQeyXy38tFysbI7ZFus58B99IfeW5qaiqnT4m6tDI1x4+Knths4S3G1m1iU3gxtrM+RPvGSgLFeUDZbHGUWOFHdRDK5YKtu3QfVXvwby9U+7eHgL6GjUPf9lDTZep9vamahRP4H6mDyA9VzTeSMFpBaJ4P1TxCGlA1QG1rgi0X1dcV8mdl7fVDNe47DLQfNg63PRkGumOF7wt1V2XXYKry8ypnvSdvVNPTnR5+VNTh1XJVl8rynVoAPvkkbHVIAlCHXPW9VapOPlBEndQbzY2KsUjl5Urp5Yeq5mcpKfd3/KTKCZWznjrBEgUoYyqoVlHJTn9W67caSJURKtmYSlumKidUVXVSUv5DWkiVDyrniNyptGSqMkJV8x+ZU2k5/ZURKvlA3RrQlKkwKqpa27yoquSnvzuaQE3PI2r1VMvKgsolU2NQFXLJlDFQD2pzqmnJmrw6qsehmh4FjT0uui8AqhQiM7BmIRK69RjQfth4rK0Ntjrg2yKB7kJqFgocqGtG1QR10AVbd6m+zcEQ0AxVl3DrUBvQ17DRdojquw13EgrWHQfSWrNQ4EDdZgt/eP36c3Ct2a1TAFKG0Z5OB1mxArDAgbot3EbfgfP2ytQVA9K6XqgKSOsjHikpbQP18C+SpfWVBHXvm2lQoTiilsWx/G3aSEnv6jIrqjhCzxXiVIxLW77ffs1ehjc1Kk0D9fB38jsFPXSJlWlQofgxSQBqOf1JM7pozHG9iobWGSr709KPqmGgLsvocp8yMyoNA3V5RsdDqp36FTiuc1QaBuqMjI4/UGtVuaDiXKeanp5mZXRr+4izPFAlXVPxaS5Us/PoUwapoJxUATULBk1s8q5ZoFAlEOJDdZ9Z3tfDIKWtZuEY1HJvMCvvF1Rdwv79VM1CJ9Tt27B11Qv2Euz9+QSQtpoFiGppEs1zoQr/DzHusemp4rrHhjr+tm2wdYzaX2OI2ruKV9GeQ9+ORBcNNdZD2/L3KnfyNx5S4fCPyWRSltMjspOf5lxFo/Jw56oOlffpV19Fp3WOheLwe8+ySrCt7r3sOwuLj0rNq/RDlXP+Fz78A/OhJ5gUE1TZosIeJVsHTJNSvCm+LFGF9z3L9ijiU4oPsjILKjs/qrDtRwWPEm/yViJlFlQNXV2vUzlaEZVSMk8ppHCLt3lQ2bvicfrGWgVUisk8pUCLMimzoHoijjhQhd9TDj0iNZ8yDaquuOTOdsa4Cidz1u1ZaU0mEl7WdMZ0qOyuiA9Ell/uVTiZq+Qo8e7vEfWHhZkClf2tr+gMNJlAs9njz87PzyuOowAqVVDaLpkaMbHR4zZve0NI/rln92U0i1BCLZnj0dSbD2/9cKtWVE9syerxRzd3AS37oAJUzULvPqhbt2DrTkTyvmwjMgP7IoGdLVm18l6It/8k/eiTKHGxMaOLCTSpSirwhvjEWa2otkFt9jYCzVD1Bd5OiKPDA7f0wvd5Zhqp9+2s786o/nnQ6K4/caIlW7LQwonKPiVzmann5i5nW0tzc9eVOfnf3KmazTkDkL8wKO8gK+gRqqKRf5OR8vM/XMgfekP9vKeCirLEGFRU6i7kwbz2rjNnzsh9ys//cKFACx+m0kf1ER6ky0i5eX3K/WYLc7nTnKiQPGFzR1+AO/TMgOqti3PS8hden4q8MqKFU4mjsm/5q4wAp0/5X6vSEnuljsr+FnWUFAKujO5+RXVebDpUEuNSDHh8KvJqq2aPKmVUdvvrIRkEruh7TVaMYG5UdvuLEgKXl5aWcpOK4NDLx6OIOaWJym5/WwphMkHf92+1Ji+5wOnxuutSEidzJ+vPaHBpeXn5AxqVSl0CPyqfR+V9dF0CZQ7nH72zfySf0yVkBY5LCfjKCkIv/v3BP+QvhOLv06jouoSZHqB3YX2Bt/dOZ0dGnVfhhj0zM7AS4d0gVZdwChrwDmXOKbqPgSo162OsZmKvkqOKP5NRHMXPb9yQvzZei0tQ/Zn2AHpN6j34hAS1p3D4joKDVDdTx9yxoxoY0AzNr5b0yVHZ97zwwpkmBin/iz6PZJUzOY/ObszoLELnwc41q/r80ZccKqjUlu/oZ7tIUcGPvJXGUcvbx0LVFUeXGKSYo4TQbrBzTKsQUti43X+0rCNUtblRITRllYk5Smg8WkjAyVVKqOz2huVzk5MuOSnmGP1lXUGVFCp718pfWEgUxui9+vrUWqCqzQsV9qiLIfa1BPYY3XehsNS0HlDl41V4hHeQ7VGK876TejtVaaDCocd6cLMaqXO79SZVAgFIkrlC6FkVZ8jeG3qH33r3qng8/kLXT0qhZ1X0qbcNILXOUSE88VLyKPLQeyWf2m0AqXUegEjy7DsoPOlbZpCau3z5uiGkcqDy5Y1qY3VGGEc1aO3YwdvXbHn/fZdstWVVCTbGSYRnfkaQkqOS1CXAFl2XcCDgyco3Q7/v8x1AJ2Fjx4UL3H0Wi0PxzEfqEhhTHEKwSKieUinT6PABOJ4AXZdwFOrz5tqsMA7Qqm3m78OolBY2/YG5uTnG3wqJ4DNBsVDlWfzTU00FUq0+AaiEyh0IsuvKfLW7sQwhpR8quFMNCy05xlVsVO0BhQI83yZjHEpU6aFyh2bYnDCpjw0ktQaoNI3W5ai8XsWSTl+tkaRKzKtCgaBykbCxPlVaqHwzEZVq6qeqDRl4ZlU6AdgYDClz0n/NU65S8apQu0cNlP9lg11qw/r3qtRo3debo+rceJ9a7141Pk5uXQt5Q+qgikJqnaMipZ44matRcvsikaf0ZaKg/FHRdQnBjVB4ggLUnG8fWYTpyeFRc5OJ+0UhJUd1pwPo9m3Yutrem1X7DF3P0LwV6ORJ2Pp6a5592KvUb2PAehoZNT3OhUqyXkV5Dv3Xw+k1qbw9R9WrHLuYf48tI3/yH2cNW0nQhkqtTkqy0glP1kZObKAFn3ywofr8pk0FlW3wq/iodFhZSB3/JfwG/L/a6FH6qkoVlftLIy7KqKokA9D91Zc3NhSbVCl6lf/cZzp9eG0qPVT/3KHTR9eqEkOVvFBd/MhLq6RyVeP4jeIMoZgqIa9KfqDTZ85PmmpBi4/KscubXvd0f/mZMZfX+XX+If4K4+IHYDyeuoLs/uQGvF64Ftp49Bq6tksZlU8VFT0HhLvlvyyqfskUIUQeAjDz8dFNa66zCMVpVI3UQwCCsPUF3fc53NGn1G6feUaXPlJfdWwX1u/WgcaxMTchKscubhlvnWV8fJyybi3lwMY4cm9WUUUVVVRRRRVVVFFFFVVUoKLRKPnhSP9cT4oSxdbaiqxOCwJhNCoIA2ttilQC0cLYWpuRkWNCEPCPMWGQ0bm2jiYIg0NDgjDM6luT7/W0sGAhZp2Wd0WFolsDJdokCEOMrqH+oltDRCwaEwScFIb7+kbFl0b7+voIKWGoD399MdwiKSOGG+kNimZYGlXKIKw+0cQhYWKozyG+HEvZ64j2FSGrLeJsJQj4a4oJg/2ic50W+vuxQw3gVwdHxZcXCcmoMLagEA+GSMxVxDDLwGJ//wI58uACtmwAf7ML/YMOYucgMQy3ccpdNN4iTGSQOFWMWHVaGMUpHvMiFkyQAIyJWYyYhIGORseMN2hVKVQkXxKP6sOoosKCwxJ1YJuIGaPYVtEwEhTDp4uRvjAoIRVvgvhbn5BO5wsEVZT0YWMIqiJ8cUAkAFMnHcsA9hqMKoa9mpypxW8V27nKcoyZ0AxQTBDSTByxmGNYARX5TotkUFpimhKI6xA/7xdDbXRxAVu3imoghuVIfZHFUb+IyjExQWwZswwTQ0j6JqgGLBP4DOlYWLSsFSp8ZHKS7hP6o7FhkiIGxACMOobFMJyIpr7I4mggPfzE3i4sjqbcTIS3IForvixu1lckg1ISDz5A3AqfeXBaHxwQDesfFl/FjjQsNmPkuy7aySaaurCSmd3E0r/EUhOLzOSnuLMM8eDYpmHyK7YFGJY2KWtnUQ2rqKKKCtX/AWiAPIlIYExg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/>
          </a:p>
        </p:txBody>
      </p:sp>
      <p:sp>
        <p:nvSpPr>
          <p:cNvPr id="3" name="AutoShape 4" descr="data:image/png;base64,iVBORw0KGgoAAAANSUhEUgAAASoAAACpCAMAAACrt4DfAAACMVBMVEX//////wDMmf//mcxmzJkzZsnPm//Snf/P0cxp0p2Wa7//m8/w7e//AAApd1Jnz5vs7+6aUneqpKdTt4Yjaj57hYCcdcMzZk3KeaJdRnTBdJtRVFCheMl5SWFBmnzt6gAse2jNyQDMzNWkp6C3hujwkMDDwwCwaY3jiLagYIBmAGZmTYBPn3dduYssV6wjRotAgGADQKHag68YL17QdaRAnnEAMIx7e4x5eQCVlQAoUJ6VWnjS0gDw8AAAEmmmpgCEiAC5uQAoYtEcN20AHnkwYL0QWlPJcag2iXHg3AD/1NSLiICYbcx/PnNGjWl+ggB0Yjd0dAA3b1P/jIz/5eVaPn5bAFv/dnZVAGv/ycn/Xl7/mpr/4OBINlpMtJD/urr/gIC4n7j/QkJNAG2MXFlKSqVfYwBcKYEaUi+qi0xrAFbXyjGKmnr/oqL/MzP/Tk6fe1HFsD4QNzBmKWOtU5aQOYKMS6GIeSyckSWWi5OTnwC2f9+UcrBxTVGQa1t4bFllKFSkxU+OqUNuVz3AqkB7mUVjN1WaY3NmmId1vnzK2jbUcbOXhjsPNR07PgAAAD0ZW9SPYo9VAEmmhaajgU8ADABmU3SjVJCLXcCjcuLFsZA3H03YrPBqRZZQUACrl4rf0Xe+m8y2q2LLucsAMHoADE86CSUtIjldbCkAAGcAJWEALzVFKTc/VXRSZXZQf05YZiVbLYgAJZVTY1NndF6odHQlSjcxSXVZhn+ZfCVNEYkoMyxTAAAPNklEQVR4nO2di38TVRbHE2zKlmTMomvLKw1haYu3rQVx2UaS5kGhTQRqaUzTB30/aCOttYi4QEUXXXyiyKr43gVWcRGX9b1/3d47SZNzZ+5M7iQzaTPJDz6f9uZOZk6+OefMvXfOTC034yh+08IlvCXfhvmK2LLL2EMUIhHV77mEt3QYKjkqPsOIjLWMyHLzGoof28ylOEIPGqrtKH6N8vBHqOO7Xoetf1F9l07BHb1D7faUPn0Wi2PzA3Y+PbC9qsZQVbU+RLv8I9Txt2yDLRfV98Sf4I7qqN22tOjSh318s/0BPtm311QZKufDUlTU4TEq0HJBszEqZ3Y/NXVOuNeWFqqvJs++dYWqqoKKWxVU3Kqg4lYFFbcqqLhVQcWtckIlDiQVOpzMDkplhKrmHkKIOaT/EKEruVmVG6o6lpYxqtzhK0OlZWLjzIhMUEALT1C4+5zKffqjSlhZWkHoXh6oHoVyuWDrLt1Xtxfo+Z1QR47Almof3MneOmqfP+uNamrK5WehmptyJb/XjqphT1YNTU2g2eCi+rYdbwU64ncDhUKg4e9V64M7aT1O7VNfr3KOBJkulZb7+1yo5bkKZidproItHIDgGztCHdfTCFvtan1OkJ2MzFXOEa8aKaxcfqVXWudH1ShBBT+Ocahyk7L6c7AqE1Q5om+VlSrt8kDF4VOiVP2qLFA5R3q4SKn7VTmg4vUpIhW/KgNUWkip5Xbzo+LK6JAVHL6UFSpNPpUyvp7NyuyoNPpUysJ65q5MjorhU5OJyalMI4lbSzJWbL/Sa2WhgImNgSsLrOhLILSSmZQmEyghR8X2KxmqPVBNTbDlovok02V3JCvplBjOlt2hANjU3TsCpfN0mRl9GFXiwKo6EUJJ+TZWT7d8b6qLME0uVxNo3W2CfQdPHM+ulxx/PgAV7DgAdBU2DnQG4ZZf0O+rg/ssdBHGORJgUJiavT9tW9Xh2fv3O9wsVvIYNCYAfftsQPthw7bPRwWgxEAdA1Aho/9gk+qXCGMzeQwak9ZVUXnglr3K32WBqBRGCdvDMlThWyxWMr8yJypnTU0NNymsNqZftdDwTYnKOXLv3r1z/KRsYSYrMR2YHFXNFXyWY5zY/AqksP7Lyu2BX69caS1PVMqkbLZDDL9awkOJ7KDYrKgSk3JUaqSYuf1ywvSoqlq/8csDSpWUjZXbk67lrSPmRuXsZkRTLlI4t8vwurtBMYMpUdXQeyXy38tFysbI7ZFus58B99IfeW5qaiqnT4m6tDI1x4+Knths4S3G1m1iU3gxtrM+RPvGSgLFeUDZbHGUWOFHdRDK5YKtu3QfVXvwby9U+7eHgL6GjUPf9lDTZep9vamahRP4H6mDyA9VzTeSMFpBaJ4P1TxCGlA1QG1rgi0X1dcV8mdl7fVDNe47DLQfNg63PRkGumOF7wt1V2XXYKry8ypnvSdvVNPTnR5+VNTh1XJVl8rynVoAPvkkbHVIAlCHXPW9VapOPlBEndQbzY2KsUjl5Urp5Yeq5mcpKfd3/KTKCZWznjrBEgUoYyqoVlHJTn9W67caSJURKtmYSlumKidUVXVSUv5DWkiVDyrniNyptGSqMkJV8x+ZU2k5/ZURKvlA3RrQlKkwKqpa27yoquSnvzuaQE3PI2r1VMvKgsolU2NQFXLJlDFQD2pzqmnJmrw6qsehmh4FjT0uui8AqhQiM7BmIRK69RjQfth4rK0Ntjrg2yKB7kJqFgocqGtG1QR10AVbd6m+zcEQ0AxVl3DrUBvQ17DRdojquw13EgrWHQfSWrNQ4EDdZgt/eP36c3Ct2a1TAFKG0Z5OB1mxArDAgbot3EbfgfP2ytQVA9K6XqgKSOsjHikpbQP18C+SpfWVBHXvm2lQoTiilsWx/G3aSEnv6jIrqjhCzxXiVIxLW77ffs1ehjc1Kk0D9fB38jsFPXSJlWlQofgxSQBqOf1JM7pozHG9iobWGSr709KPqmGgLsvocp8yMyoNA3V5RsdDqp36FTiuc1QaBuqMjI4/UGtVuaDiXKeanp5mZXRr+4izPFAlXVPxaS5Us/PoUwapoJxUATULBk1s8q5ZoFAlEOJDdZ9Z3tfDIKWtZuEY1HJvMCvvF1Rdwv79VM1CJ9Tt27B11Qv2Euz9+QSQtpoFiGppEs1zoQr/DzHusemp4rrHhjr+tm2wdYzaX2OI2ruKV9GeQ9+ORBcNNdZD2/L3KnfyNx5S4fCPyWRSltMjspOf5lxFo/Jw56oOlffpV19Fp3WOheLwe8+ySrCt7r3sOwuLj0rNq/RDlXP+Fz78A/OhJ5gUE1TZosIeJVsHTJNSvCm+LFGF9z3L9ijiU4oPsjILKjs/qrDtRwWPEm/yViJlFlQNXV2vUzlaEZVSMk8ppHCLt3lQ2bvicfrGWgVUisk8pUCLMimzoHoijjhQhd9TDj0iNZ8yDaquuOTOdsa4Cidz1u1ZaU0mEl7WdMZ0qOyuiA9Ell/uVTiZq+Qo8e7vEfWHhZkClf2tr+gMNJlAs9njz87PzyuOowAqVVDaLpkaMbHR4zZve0NI/rln92U0i1BCLZnj0dSbD2/9cKtWVE9syerxRzd3AS37oAJUzULvPqhbt2DrTkTyvmwjMgP7IoGdLVm18l6It/8k/eiTKHGxMaOLCTSpSirwhvjEWa2otkFt9jYCzVD1Bd5OiKPDA7f0wvd5Zhqp9+2s786o/nnQ6K4/caIlW7LQwonKPiVzmann5i5nW0tzc9eVOfnf3KmazTkDkL8wKO8gK+gRqqKRf5OR8vM/XMgfekP9vKeCirLEGFRU6i7kwbz2rjNnzsh9ys//cKFACx+m0kf1ER6ky0i5eX3K/WYLc7nTnKiQPGFzR1+AO/TMgOqti3PS8hden4q8MqKFU4mjsm/5q4wAp0/5X6vSEnuljsr+FnWUFAKujO5+RXVebDpUEuNSDHh8KvJqq2aPKmVUdvvrIRkEruh7TVaMYG5UdvuLEgKXl5aWcpOK4NDLx6OIOaWJym5/WwphMkHf92+1Ji+5wOnxuutSEidzJ+vPaHBpeXn5AxqVSl0CPyqfR+V9dF0CZQ7nH72zfySf0yVkBY5LCfjKCkIv/v3BP+QvhOLv06jouoSZHqB3YX2Bt/dOZ0dGnVfhhj0zM7AS4d0gVZdwChrwDmXOKbqPgSo162OsZmKvkqOKP5NRHMXPb9yQvzZei0tQ/Zn2AHpN6j34hAS1p3D4joKDVDdTx9yxoxoY0AzNr5b0yVHZ97zwwpkmBin/iz6PZJUzOY/ObszoLELnwc41q/r80ZccKqjUlu/oZ7tIUcGPvJXGUcvbx0LVFUeXGKSYo4TQbrBzTKsQUti43X+0rCNUtblRITRllYk5Smg8WkjAyVVKqOz2huVzk5MuOSnmGP1lXUGVFCp718pfWEgUxui9+vrUWqCqzQsV9qiLIfa1BPYY3XehsNS0HlDl41V4hHeQ7VGK876TejtVaaDCocd6cLMaqXO79SZVAgFIkrlC6FkVZ8jeG3qH33r3qng8/kLXT0qhZ1X0qbcNILXOUSE88VLyKPLQeyWf2m0AqXUegEjy7DsoPOlbZpCau3z5uiGkcqDy5Y1qY3VGGEc1aO3YwdvXbHn/fZdstWVVCTbGSYRnfkaQkqOS1CXAFl2XcCDgyco3Q7/v8x1AJ2Fjx4UL3H0Wi0PxzEfqEhhTHEKwSKieUinT6PABOJ4AXZdwFOrz5tqsMA7Qqm3m78OolBY2/YG5uTnG3wqJ4DNBsVDlWfzTU00FUq0+AaiEyh0IsuvKfLW7sQwhpR8quFMNCy05xlVsVO0BhQI83yZjHEpU6aFyh2bYnDCpjw0ktQaoNI3W5ai8XsWSTl+tkaRKzKtCgaBykbCxPlVaqHwzEZVq6qeqDRl4ZlU6AdgYDClz0n/NU65S8apQu0cNlP9lg11qw/r3qtRo3debo+rceJ9a7141Pk5uXQt5Q+qgikJqnaMipZ44matRcvsikaf0ZaKg/FHRdQnBjVB4ggLUnG8fWYTpyeFRc5OJ+0UhJUd1pwPo9m3Yutrem1X7DF3P0LwV6ORJ2Pp6a5592KvUb2PAehoZNT3OhUqyXkV5Dv3Xw+k1qbw9R9WrHLuYf48tI3/yH2cNW0nQhkqtTkqy0glP1kZObKAFn3ywofr8pk0FlW3wq/iodFhZSB3/JfwG/L/a6FH6qkoVlftLIy7KqKokA9D91Zc3NhSbVCl6lf/cZzp9eG0qPVT/3KHTR9eqEkOVvFBd/MhLq6RyVeP4jeIMoZgqIa9KfqDTZ85PmmpBi4/KscubXvd0f/mZMZfX+XX+If4K4+IHYDyeuoLs/uQGvF64Ftp49Bq6tksZlU8VFT0HhLvlvyyqfskUIUQeAjDz8dFNa66zCMVpVI3UQwCCsPUF3fc53NGn1G6feUaXPlJfdWwX1u/WgcaxMTchKscubhlvnWV8fJyybi3lwMY4cm9WUUUVVVRRRRVVVFFFFVVUoKLRKPnhSP9cT4oSxdbaiqxOCwJhNCoIA2ttilQC0cLYWpuRkWNCEPCPMWGQ0bm2jiYIg0NDgjDM6luT7/W0sGAhZp2Wd0WFolsDJdokCEOMrqH+oltDRCwaEwScFIb7+kbFl0b7+voIKWGoD399MdwiKSOGG+kNimZYGlXKIKw+0cQhYWKozyG+HEvZ64j2FSGrLeJsJQj4a4oJg/2ic50W+vuxQw3gVwdHxZcXCcmoMLagEA+GSMxVxDDLwGJ//wI58uACtmwAf7ML/YMOYucgMQy3ccpdNN4iTGSQOFWMWHVaGMUpHvMiFkyQAIyJWYyYhIGORseMN2hVKVQkXxKP6sOoosKCwxJ1YJuIGaPYVtEwEhTDp4uRvjAoIRVvgvhbn5BO5wsEVZT0YWMIqiJ8cUAkAFMnHcsA9hqMKoa9mpypxW8V27nKcoyZ0AxQTBDSTByxmGNYARX5TotkUFpimhKI6xA/7xdDbXRxAVu3imoghuVIfZHFUb+IyjExQWwZswwTQ0j6JqgGLBP4DOlYWLSsFSp8ZHKS7hP6o7FhkiIGxACMOobFMJyIpr7I4mggPfzE3i4sjqbcTIS3IForvixu1lckg1ISDz5A3AqfeXBaHxwQDesfFl/FjjQsNmPkuy7aySaaurCSmd3E0r/EUhOLzOSnuLMM8eDYpmHyK7YFGJY2KWtnUQ2rqKKKCtX/AWiAPIlIYExgAAAAAElFTkSuQmCC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/>
          </a:p>
        </p:txBody>
      </p:sp>
      <p:sp>
        <p:nvSpPr>
          <p:cNvPr id="4" name="AutoShape 6" descr="data:image/png;base64,iVBORw0KGgoAAAANSUhEUgAAASoAAACpCAMAAACrt4DfAAACMVBMVEX//////wDMmf//mcxmzJkzZsnPm//Snf/P0cxp0p2Wa7//m8/w7e//AAApd1Jnz5vs7+6aUneqpKdTt4Yjaj57hYCcdcMzZk3KeaJdRnTBdJtRVFCheMl5SWFBmnzt6gAse2jNyQDMzNWkp6C3hujwkMDDwwCwaY3jiLagYIBmAGZmTYBPn3dduYssV6wjRotAgGADQKHag68YL17QdaRAnnEAMIx7e4x5eQCVlQAoUJ6VWnjS0gDw8AAAEmmmpgCEiAC5uQAoYtEcN20AHnkwYL0QWlPJcag2iXHg3AD/1NSLiICYbcx/PnNGjWl+ggB0Yjd0dAA3b1P/jIz/5eVaPn5bAFv/dnZVAGv/ycn/Xl7/mpr/4OBINlpMtJD/urr/gIC4n7j/QkJNAG2MXFlKSqVfYwBcKYEaUi+qi0xrAFbXyjGKmnr/oqL/MzP/Tk6fe1HFsD4QNzBmKWOtU5aQOYKMS6GIeSyckSWWi5OTnwC2f9+UcrBxTVGQa1t4bFllKFSkxU+OqUNuVz3AqkB7mUVjN1WaY3NmmId1vnzK2jbUcbOXhjsPNR07PgAAAD0ZW9SPYo9VAEmmhaajgU8ADABmU3SjVJCLXcCjcuLFsZA3H03YrPBqRZZQUACrl4rf0Xe+m8y2q2LLucsAMHoADE86CSUtIjldbCkAAGcAJWEALzVFKTc/VXRSZXZQf05YZiVbLYgAJZVTY1NndF6odHQlSjcxSXVZhn+ZfCVNEYkoMyxTAAAPNklEQVR4nO2di38TVRbHE2zKlmTMomvLKw1haYu3rQVx2UaS5kGhTQRqaUzTB30/aCOttYi4QEUXXXyiyKr43gVWcRGX9b1/3d47SZNzZ+5M7iQzaTPJDz6f9uZOZk6+OefMvXfOTC034yh+08IlvCXfhvmK2LLL2EMUIhHV77mEt3QYKjkqPsOIjLWMyHLzGoof28ylOEIPGqrtKH6N8vBHqOO7Xoetf1F9l07BHb1D7faUPn0Wi2PzA3Y+PbC9qsZQVbU+RLv8I9Txt2yDLRfV98Sf4I7qqN22tOjSh318s/0BPtm311QZKufDUlTU4TEq0HJBszEqZ3Y/NXVOuNeWFqqvJs++dYWqqoKKWxVU3Kqg4lYFFbcqqLhVQcWtckIlDiQVOpzMDkplhKrmHkKIOaT/EKEruVmVG6o6lpYxqtzhK0OlZWLjzIhMUEALT1C4+5zKffqjSlhZWkHoXh6oHoVyuWDrLt1Xtxfo+Z1QR47Almof3MneOmqfP+uNamrK5WehmptyJb/XjqphT1YNTU2g2eCi+rYdbwU64ncDhUKg4e9V64M7aT1O7VNfr3KOBJkulZb7+1yo5bkKZidproItHIDgGztCHdfTCFvtan1OkJ2MzFXOEa8aKaxcfqVXWudH1ShBBT+Ocahyk7L6c7AqE1Q5om+VlSrt8kDF4VOiVP2qLFA5R3q4SKn7VTmg4vUpIhW/KgNUWkip5Xbzo+LK6JAVHL6UFSpNPpUyvp7NyuyoNPpUysJ65q5MjorhU5OJyalMI4lbSzJWbL/Sa2WhgImNgSsLrOhLILSSmZQmEyghR8X2KxmqPVBNTbDlovok02V3JCvplBjOlt2hANjU3TsCpfN0mRl9GFXiwKo6EUJJ+TZWT7d8b6qLME0uVxNo3W2CfQdPHM+ulxx/PgAV7DgAdBU2DnQG4ZZf0O+rg/ssdBHGORJgUJiavT9tW9Xh2fv3O9wsVvIYNCYAfftsQPthw7bPRwWgxEAdA1Aho/9gk+qXCGMzeQwak9ZVUXnglr3K32WBqBRGCdvDMlThWyxWMr8yJypnTU0NNymsNqZftdDwTYnKOXLv3r1z/KRsYSYrMR2YHFXNFXyWY5zY/AqksP7Lyu2BX69caS1PVMqkbLZDDL9awkOJ7KDYrKgSk3JUaqSYuf1ywvSoqlq/8csDSpWUjZXbk67lrSPmRuXsZkRTLlI4t8vwurtBMYMpUdXQeyXy38tFysbI7ZFus58B99IfeW5qaiqnT4m6tDI1x4+Knths4S3G1m1iU3gxtrM+RPvGSgLFeUDZbHGUWOFHdRDK5YKtu3QfVXvwby9U+7eHgL6GjUPf9lDTZep9vamahRP4H6mDyA9VzTeSMFpBaJ4P1TxCGlA1QG1rgi0X1dcV8mdl7fVDNe47DLQfNg63PRkGumOF7wt1V2XXYKry8ypnvSdvVNPTnR5+VNTh1XJVl8rynVoAPvkkbHVIAlCHXPW9VapOPlBEndQbzY2KsUjl5Urp5Yeq5mcpKfd3/KTKCZWznjrBEgUoYyqoVlHJTn9W67caSJURKtmYSlumKidUVXVSUv5DWkiVDyrniNyptGSqMkJV8x+ZU2k5/ZURKvlA3RrQlKkwKqpa27yoquSnvzuaQE3PI2r1VMvKgsolU2NQFXLJlDFQD2pzqmnJmrw6qsehmh4FjT0uui8AqhQiM7BmIRK69RjQfth4rK0Ntjrg2yKB7kJqFgocqGtG1QR10AVbd6m+zcEQ0AxVl3DrUBvQ17DRdojquw13EgrWHQfSWrNQ4EDdZgt/eP36c3Ct2a1TAFKG0Z5OB1mxArDAgbot3EbfgfP2ytQVA9K6XqgKSOsjHikpbQP18C+SpfWVBHXvm2lQoTiilsWx/G3aSEnv6jIrqjhCzxXiVIxLW77ffs1ehjc1Kk0D9fB38jsFPXSJlWlQofgxSQBqOf1JM7pozHG9iobWGSr709KPqmGgLsvocp8yMyoNA3V5RsdDqp36FTiuc1QaBuqMjI4/UGtVuaDiXKeanp5mZXRr+4izPFAlXVPxaS5Us/PoUwapoJxUATULBk1s8q5ZoFAlEOJDdZ9Z3tfDIKWtZuEY1HJvMCvvF1Rdwv79VM1CJ9Tt27B11Qv2Euz9+QSQtpoFiGppEs1zoQr/DzHusemp4rrHhjr+tm2wdYzaX2OI2ruKV9GeQ9+ORBcNNdZD2/L3KnfyNx5S4fCPyWRSltMjspOf5lxFo/Jw56oOlffpV19Fp3WOheLwe8+ySrCt7r3sOwuLj0rNq/RDlXP+Fz78A/OhJ5gUE1TZosIeJVsHTJNSvCm+LFGF9z3L9ijiU4oPsjILKjs/qrDtRwWPEm/yViJlFlQNXV2vUzlaEZVSMk8ppHCLt3lQ2bvicfrGWgVUisk8pUCLMimzoHoijjhQhd9TDj0iNZ8yDaquuOTOdsa4Cidz1u1ZaU0mEl7WdMZ0qOyuiA9Ell/uVTiZq+Qo8e7vEfWHhZkClf2tr+gMNJlAs9njz87PzyuOowAqVVDaLpkaMbHR4zZve0NI/rln92U0i1BCLZnj0dSbD2/9cKtWVE9syerxRzd3AS37oAJUzULvPqhbt2DrTkTyvmwjMgP7IoGdLVm18l6It/8k/eiTKHGxMaOLCTSpSirwhvjEWa2otkFt9jYCzVD1Bd5OiKPDA7f0wvd5Zhqp9+2s786o/nnQ6K4/caIlW7LQwonKPiVzmann5i5nW0tzc9eVOfnf3KmazTkDkL8wKO8gK+gRqqKRf5OR8vM/XMgfekP9vKeCirLEGFRU6i7kwbz2rjNnzsh9ys//cKFACx+m0kf1ER6ky0i5eX3K/WYLc7nTnKiQPGFzR1+AO/TMgOqti3PS8hden4q8MqKFU4mjsm/5q4wAp0/5X6vSEnuljsr+FnWUFAKujO5+RXVebDpUEuNSDHh8KvJqq2aPKmVUdvvrIRkEruh7TVaMYG5UdvuLEgKXl5aWcpOK4NDLx6OIOaWJym5/WwphMkHf92+1Ji+5wOnxuutSEidzJ+vPaHBpeXn5AxqVSl0CPyqfR+V9dF0CZQ7nH72zfySf0yVkBY5LCfjKCkIv/v3BP+QvhOLv06jouoSZHqB3YX2Bt/dOZ0dGnVfhhj0zM7AS4d0gVZdwChrwDmXOKbqPgSo162OsZmKvkqOKP5NRHMXPb9yQvzZei0tQ/Zn2AHpN6j34hAS1p3D4joKDVDdTx9yxoxoY0AzNr5b0yVHZ97zwwpkmBin/iz6PZJUzOY/ObszoLELnwc41q/r80ZccKqjUlu/oZ7tIUcGPvJXGUcvbx0LVFUeXGKSYo4TQbrBzTKsQUti43X+0rCNUtblRITRllYk5Smg8WkjAyVVKqOz2huVzk5MuOSnmGP1lXUGVFCp718pfWEgUxui9+vrUWqCqzQsV9qiLIfa1BPYY3XehsNS0HlDl41V4hHeQ7VGK876TejtVaaDCocd6cLMaqXO79SZVAgFIkrlC6FkVZ8jeG3qH33r3qng8/kLXT0qhZ1X0qbcNILXOUSE88VLyKPLQeyWf2m0AqXUegEjy7DsoPOlbZpCau3z5uiGkcqDy5Y1qY3VGGEc1aO3YwdvXbHn/fZdstWVVCTbGSYRnfkaQkqOS1CXAFl2XcCDgyco3Q7/v8x1AJ2Fjx4UL3H0Wi0PxzEfqEhhTHEKwSKieUinT6PABOJ4AXZdwFOrz5tqsMA7Qqm3m78OolBY2/YG5uTnG3wqJ4DNBsVDlWfzTU00FUq0+AaiEyh0IsuvKfLW7sQwhpR8quFMNCy05xlVsVO0BhQI83yZjHEpU6aFyh2bYnDCpjw0ktQaoNI3W5ai8XsWSTl+tkaRKzKtCgaBykbCxPlVaqHwzEZVq6qeqDRl4ZlU6AdgYDClz0n/NU65S8apQu0cNlP9lg11qw/r3qtRo3debo+rceJ9a7141Pk5uXQt5Q+qgikJqnaMipZ44matRcvsikaf0ZaKg/FHRdQnBjVB4ggLUnG8fWYTpyeFRc5OJ+0UhJUd1pwPo9m3Yutrem1X7DF3P0LwV6ORJ2Pp6a5592KvUb2PAehoZNT3OhUqyXkV5Dv3Xw+k1qbw9R9WrHLuYf48tI3/yH2cNW0nQhkqtTkqy0glP1kZObKAFn3ywofr8pk0FlW3wq/iodFhZSB3/JfwG/L/a6FH6qkoVlftLIy7KqKokA9D91Zc3NhSbVCl6lf/cZzp9eG0qPVT/3KHTR9eqEkOVvFBd/MhLq6RyVeP4jeIMoZgqIa9KfqDTZ85PmmpBi4/KscubXvd0f/mZMZfX+XX+If4K4+IHYDyeuoLs/uQGvF64Ftp49Bq6tksZlU8VFT0HhLvlvyyqfskUIUQeAjDz8dFNa66zCMVpVI3UQwCCsPUF3fc53NGn1G6feUaXPlJfdWwX1u/WgcaxMTchKscubhlvnWV8fJyybi3lwMY4cm9WUUUVVVRRRRVVVFFFFVVUoKLRKPnhSP9cT4oSxdbaiqxOCwJhNCoIA2ttilQC0cLYWpuRkWNCEPCPMWGQ0bm2jiYIg0NDgjDM6luT7/W0sGAhZp2Wd0WFolsDJdokCEOMrqH+oltDRCwaEwScFIb7+kbFl0b7+voIKWGoD399MdwiKSOGG+kNimZYGlXKIKw+0cQhYWKozyG+HEvZ64j2FSGrLeJsJQj4a4oJg/2ic50W+vuxQw3gVwdHxZcXCcmoMLagEA+GSMxVxDDLwGJ//wI58uACtmwAf7ML/YMOYucgMQy3ccpdNN4iTGSQOFWMWHVaGMUpHvMiFkyQAIyJWYyYhIGORseMN2hVKVQkXxKP6sOoosKCwxJ1YJuIGaPYVtEwEhTDp4uRvjAoIRVvgvhbn5BO5wsEVZT0YWMIqiJ8cUAkAFMnHcsA9hqMKoa9mpypxW8V27nKcoyZ0AxQTBDSTByxmGNYARX5TotkUFpimhKI6xA/7xdDbXRxAVu3imoghuVIfZHFUb+IyjExQWwZswwTQ0j6JqgGLBP4DOlYWLSsFSp8ZHKS7hP6o7FhkiIGxACMOobFMJyIpr7I4mggPfzE3i4sjqbcTIS3IForvixu1lckg1ISDz5A3AqfeXBaHxwQDesfFl/FjjQsNmPkuy7aySaaurCSmd3E0r/EUhOLzOSnuLMM8eDYpmHyK7YFGJY2KWtnUQ2rqKKKCtX/AWiAPIlIYExgAAAAAElFTkSuQmCC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/>
          </a:p>
        </p:txBody>
      </p:sp>
      <p:sp>
        <p:nvSpPr>
          <p:cNvPr id="5" name="AutoShape 8" descr="data:image/png;base64,iVBORw0KGgoAAAANSUhEUgAAASoAAACpCAMAAACrt4DfAAACMVBMVEX//////wDMmf//mcxmzJkzZsnPm//Snf/P0cxp0p2Wa7//m8/w7e//AAApd1Jnz5vs7+6aUneqpKdTt4Yjaj57hYCcdcMzZk3KeaJdRnTBdJtRVFCheMl5SWFBmnzt6gAse2jNyQDMzNWkp6C3hujwkMDDwwCwaY3jiLagYIBmAGZmTYBPn3dduYssV6wjRotAgGADQKHag68YL17QdaRAnnEAMIx7e4x5eQCVlQAoUJ6VWnjS0gDw8AAAEmmmpgCEiAC5uQAoYtEcN20AHnkwYL0QWlPJcag2iXHg3AD/1NSLiICYbcx/PnNGjWl+ggB0Yjd0dAA3b1P/jIz/5eVaPn5bAFv/dnZVAGv/ycn/Xl7/mpr/4OBINlpMtJD/urr/gIC4n7j/QkJNAG2MXFlKSqVfYwBcKYEaUi+qi0xrAFbXyjGKmnr/oqL/MzP/Tk6fe1HFsD4QNzBmKWOtU5aQOYKMS6GIeSyckSWWi5OTnwC2f9+UcrBxTVGQa1t4bFllKFSkxU+OqUNuVz3AqkB7mUVjN1WaY3NmmId1vnzK2jbUcbOXhjsPNR07PgAAAD0ZW9SPYo9VAEmmhaajgU8ADABmU3SjVJCLXcCjcuLFsZA3H03YrPBqRZZQUACrl4rf0Xe+m8y2q2LLucsAMHoADE86CSUtIjldbCkAAGcAJWEALzVFKTc/VXRSZXZQf05YZiVbLYgAJZVTY1NndF6odHQlSjcxSXVZhn+ZfCVNEYkoMyxTAAAPNklEQVR4nO2di38TVRbHE2zKlmTMomvLKw1haYu3rQVx2UaS5kGhTQRqaUzTB30/aCOttYi4QEUXXXyiyKr43gVWcRGX9b1/3d47SZNzZ+5M7iQzaTPJDz6f9uZOZk6+OefMvXfOTC034yh+08IlvCXfhvmK2LLL2EMUIhHV77mEt3QYKjkqPsOIjLWMyHLzGoof28ylOEIPGqrtKH6N8vBHqOO7Xoetf1F9l07BHb1D7faUPn0Wi2PzA3Y+PbC9qsZQVbU+RLv8I9Txt2yDLRfV98Sf4I7qqN22tOjSh318s/0BPtm311QZKufDUlTU4TEq0HJBszEqZ3Y/NXVOuNeWFqqvJs++dYWqqoKKWxVU3Kqg4lYFFbcqqLhVQcWtckIlDiQVOpzMDkplhKrmHkKIOaT/EKEruVmVG6o6lpYxqtzhK0OlZWLjzIhMUEALT1C4+5zKffqjSlhZWkHoXh6oHoVyuWDrLt1Xtxfo+Z1QR47Almof3MneOmqfP+uNamrK5WehmptyJb/XjqphT1YNTU2g2eCi+rYdbwU64ncDhUKg4e9V64M7aT1O7VNfr3KOBJkulZb7+1yo5bkKZidproItHIDgGztCHdfTCFvtan1OkJ2MzFXOEa8aKaxcfqVXWudH1ShBBT+Ocahyk7L6c7AqE1Q5om+VlSrt8kDF4VOiVP2qLFA5R3q4SKn7VTmg4vUpIhW/KgNUWkip5Xbzo+LK6JAVHL6UFSpNPpUyvp7NyuyoNPpUysJ65q5MjorhU5OJyalMI4lbSzJWbL/Sa2WhgImNgSsLrOhLILSSmZQmEyghR8X2KxmqPVBNTbDlovok02V3JCvplBjOlt2hANjU3TsCpfN0mRl9GFXiwKo6EUJJ+TZWT7d8b6qLME0uVxNo3W2CfQdPHM+ulxx/PgAV7DgAdBU2DnQG4ZZf0O+rg/ssdBHGORJgUJiavT9tW9Xh2fv3O9wsVvIYNCYAfftsQPthw7bPRwWgxEAdA1Aho/9gk+qXCGMzeQwak9ZVUXnglr3K32WBqBRGCdvDMlThWyxWMr8yJypnTU0NNymsNqZftdDwTYnKOXLv3r1z/KRsYSYrMR2YHFXNFXyWY5zY/AqksP7Lyu2BX69caS1PVMqkbLZDDL9awkOJ7KDYrKgSk3JUaqSYuf1ywvSoqlq/8csDSpWUjZXbk67lrSPmRuXsZkRTLlI4t8vwurtBMYMpUdXQeyXy38tFysbI7ZFus58B99IfeW5qaiqnT4m6tDI1x4+Knths4S3G1m1iU3gxtrM+RPvGSgLFeUDZbHGUWOFHdRDK5YKtu3QfVXvwby9U+7eHgL6GjUPf9lDTZep9vamahRP4H6mDyA9VzTeSMFpBaJ4P1TxCGlA1QG1rgi0X1dcV8mdl7fVDNe47DLQfNg63PRkGumOF7wt1V2XXYKry8ypnvSdvVNPTnR5+VNTh1XJVl8rynVoAPvkkbHVIAlCHXPW9VapOPlBEndQbzY2KsUjl5Urp5Yeq5mcpKfd3/KTKCZWznjrBEgUoYyqoVlHJTn9W67caSJURKtmYSlumKidUVXVSUv5DWkiVDyrniNyptGSqMkJV8x+ZU2k5/ZURKvlA3RrQlKkwKqpa27yoquSnvzuaQE3PI2r1VMvKgsolU2NQFXLJlDFQD2pzqmnJmrw6qsehmh4FjT0uui8AqhQiM7BmIRK69RjQfth4rK0Ntjrg2yKB7kJqFgocqGtG1QR10AVbd6m+zcEQ0AxVl3DrUBvQ17DRdojquw13EgrWHQfSWrNQ4EDdZgt/eP36c3Ct2a1TAFKG0Z5OB1mxArDAgbot3EbfgfP2ytQVA9K6XqgKSOsjHikpbQP18C+SpfWVBHXvm2lQoTiilsWx/G3aSEnv6jIrqjhCzxXiVIxLW77ffs1ehjc1Kk0D9fB38jsFPXSJlWlQofgxSQBqOf1JM7pozHG9iobWGSr709KPqmGgLsvocp8yMyoNA3V5RsdDqp36FTiuc1QaBuqMjI4/UGtVuaDiXKeanp5mZXRr+4izPFAlXVPxaS5Us/PoUwapoJxUATULBk1s8q5ZoFAlEOJDdZ9Z3tfDIKWtZuEY1HJvMCvvF1Rdwv79VM1CJ9Tt27B11Qv2Euz9+QSQtpoFiGppEs1zoQr/DzHusemp4rrHhjr+tm2wdYzaX2OI2ruKV9GeQ9+ORBcNNdZD2/L3KnfyNx5S4fCPyWRSltMjspOf5lxFo/Jw56oOlffpV19Fp3WOheLwe8+ySrCt7r3sOwuLj0rNq/RDlXP+Fz78A/OhJ5gUE1TZosIeJVsHTJNSvCm+LFGF9z3L9ijiU4oPsjILKjs/qrDtRwWPEm/yViJlFlQNXV2vUzlaEZVSMk8ppHCLt3lQ2bvicfrGWgVUisk8pUCLMimzoHoijjhQhd9TDj0iNZ8yDaquuOTOdsa4Cidz1u1ZaU0mEl7WdMZ0qOyuiA9Ell/uVTiZq+Qo8e7vEfWHhZkClf2tr+gMNJlAs9njz87PzyuOowAqVVDaLpkaMbHR4zZve0NI/rln92U0i1BCLZnj0dSbD2/9cKtWVE9syerxRzd3AS37oAJUzULvPqhbt2DrTkTyvmwjMgP7IoGdLVm18l6It/8k/eiTKHGxMaOLCTSpSirwhvjEWa2otkFt9jYCzVD1Bd5OiKPDA7f0wvd5Zhqp9+2s786o/nnQ6K4/caIlW7LQwonKPiVzmann5i5nW0tzc9eVOfnf3KmazTkDkL8wKO8gK+gRqqKRf5OR8vM/XMgfekP9vKeCirLEGFRU6i7kwbz2rjNnzsh9ys//cKFACx+m0kf1ER6ky0i5eX3K/WYLc7nTnKiQPGFzR1+AO/TMgOqti3PS8hden4q8MqKFU4mjsm/5q4wAp0/5X6vSEnuljsr+FnWUFAKujO5+RXVebDpUEuNSDHh8KvJqq2aPKmVUdvvrIRkEruh7TVaMYG5UdvuLEgKXl5aWcpOK4NDLx6OIOaWJym5/WwphMkHf92+1Ji+5wOnxuutSEidzJ+vPaHBpeXn5AxqVSl0CPyqfR+V9dF0CZQ7nH72zfySf0yVkBY5LCfjKCkIv/v3BP+QvhOLv06jouoSZHqB3YX2Bt/dOZ0dGnVfhhj0zM7AS4d0gVZdwChrwDmXOKbqPgSo162OsZmKvkqOKP5NRHMXPb9yQvzZei0tQ/Zn2AHpN6j34hAS1p3D4joKDVDdTx9yxoxoY0AzNr5b0yVHZ97zwwpkmBin/iz6PZJUzOY/ObszoLELnwc41q/r80ZccKqjUlu/oZ7tIUcGPvJXGUcvbx0LVFUeXGKSYo4TQbrBzTKsQUti43X+0rCNUtblRITRllYk5Smg8WkjAyVVKqOz2huVzk5MuOSnmGP1lXUGVFCp718pfWEgUxui9+vrUWqCqzQsV9qiLIfa1BPYY3XehsNS0HlDl41V4hHeQ7VGK876TejtVaaDCocd6cLMaqXO79SZVAgFIkrlC6FkVZ8jeG3qH33r3qng8/kLXT0qhZ1X0qbcNILXOUSE88VLyKPLQeyWf2m0AqXUegEjy7DsoPOlbZpCau3z5uiGkcqDy5Y1qY3VGGEc1aO3YwdvXbHn/fZdstWVVCTbGSYRnfkaQkqOS1CXAFl2XcCDgyco3Q7/v8x1AJ2Fjx4UL3H0Wi0PxzEfqEhhTHEKwSKieUinT6PABOJ4AXZdwFOrz5tqsMA7Qqm3m78OolBY2/YG5uTnG3wqJ4DNBsVDlWfzTU00FUq0+AaiEyh0IsuvKfLW7sQwhpR8quFMNCy05xlVsVO0BhQI83yZjHEpU6aFyh2bYnDCpjw0ktQaoNI3W5ai8XsWSTl+tkaRKzKtCgaBykbCxPlVaqHwzEZVq6qeqDRl4ZlU6AdgYDClz0n/NU65S8apQu0cNlP9lg11qw/r3qtRo3debo+rceJ9a7141Pk5uXQt5Q+qgikJqnaMipZ44matRcvsikaf0ZaKg/FHRdQnBjVB4ggLUnG8fWYTpyeFRc5OJ+0UhJUd1pwPo9m3Yutrem1X7DF3P0LwV6ORJ2Pp6a5592KvUb2PAehoZNT3OhUqyXkV5Dv3Xw+k1qbw9R9WrHLuYf48tI3/yH2cNW0nQhkqtTkqy0glP1kZObKAFn3ywofr8pk0FlW3wq/iodFhZSB3/JfwG/L/a6FH6qkoVlftLIy7KqKokA9D91Zc3NhSbVCl6lf/cZzp9eG0qPVT/3KHTR9eqEkOVvFBd/MhLq6RyVeP4jeIMoZgqIa9KfqDTZ85PmmpBi4/KscubXvd0f/mZMZfX+XX+If4K4+IHYDyeuoLs/uQGvF64Ftp49Bq6tksZlU8VFT0HhLvlvyyqfskUIUQeAjDz8dFNa66zCMVpVI3UQwCCsPUF3fc53NGn1G6feUaXPlJfdWwX1u/WgcaxMTchKscubhlvnWV8fJyybi3lwMY4cm9WUUUVVVRRRRVVVFFFFVVUoKLRKPnhSP9cT4oSxdbaiqxOCwJhNCoIA2ttilQC0cLYWpuRkWNCEPCPMWGQ0bm2jiYIg0NDgjDM6luT7/W0sGAhZp2Wd0WFolsDJdokCEOMrqH+oltDRCwaEwScFIb7+kbFl0b7+voIKWGoD399MdwiKSOGG+kNimZYGlXKIKw+0cQhYWKozyG+HEvZ64j2FSGrLeJsJQj4a4oJg/2ic50W+vuxQw3gVwdHxZcXCcmoMLagEA+GSMxVxDDLwGJ//wI58uACtmwAf7ML/YMOYucgMQy3ccpdNN4iTGSQOFWMWHVaGMUpHvMiFkyQAIyJWYyYhIGORseMN2hVKVQkXxKP6sOoosKCwxJ1YJuIGaPYVtEwEhTDp4uRvjAoIRVvgvhbn5BO5wsEVZT0YWMIqiJ8cUAkAFMnHcsA9hqMKoa9mpypxW8V27nKcoyZ0AxQTBDSTByxmGNYARX5TotkUFpimhKI6xA/7xdDbXRxAVu3imoghuVIfZHFUb+IyjExQWwZswwTQ0j6JqgGLBP4DOlYWLSsFSp8ZHKS7hP6o7FhkiIGxACMOobFMJyIpr7I4mggPfzE3i4sjqbcTIS3IForvixu1lckg1ISDz5A3AqfeXBaHxwQDesfFl/FjjQsNmPkuy7aySaaurCSmd3E0r/EUhOLzOSnuLMM8eDYpmHyK7YFGJY2KWtnUQ2rqKKKCtX/AWiAPIlIYExgAAAAAElFTkSuQmCC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ZA"/>
          </a:p>
        </p:txBody>
      </p:sp>
      <p:pic>
        <p:nvPicPr>
          <p:cNvPr id="19465" name="Picture 9" descr="C:\Users\siavash\Desktop\ダウンロード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1556792"/>
            <a:ext cx="6912767" cy="4064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683568" y="169817"/>
            <a:ext cx="7543800" cy="762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alt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TYPE OF DATA</a:t>
            </a:r>
            <a:endParaRPr lang="en-GB" altLang="en-US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86542" y="6209037"/>
            <a:ext cx="7543800" cy="38100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Source:</a:t>
            </a:r>
            <a:r>
              <a:rPr lang="en-ZA" sz="16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www.e-education.psu.edu</a:t>
            </a:r>
            <a:r>
              <a:rPr lang="en-GB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480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188640"/>
            <a:ext cx="7772400" cy="1143000"/>
          </a:xfrm>
        </p:spPr>
        <p:txBody>
          <a:bodyPr>
            <a:normAutofit/>
          </a:bodyPr>
          <a:lstStyle/>
          <a:p>
            <a:r>
              <a:rPr lang="en-US" alt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GIS</a:t>
            </a:r>
            <a:r>
              <a:rPr lang="ar-SA" alt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information creator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191000" y="1752600"/>
            <a:ext cx="4648200" cy="3581400"/>
          </a:xfrm>
        </p:spPr>
        <p:txBody>
          <a:bodyPr/>
          <a:lstStyle/>
          <a:p>
            <a:r>
              <a:rPr lang="en-US" altLang="en-US" sz="28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Satellite image</a:t>
            </a:r>
          </a:p>
          <a:p>
            <a:r>
              <a:rPr lang="en-US" altLang="en-US" sz="28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Remote sensing</a:t>
            </a:r>
            <a:endParaRPr lang="ar-SA" altLang="en-US" sz="2800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8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Classic photogrammetry </a:t>
            </a:r>
            <a:r>
              <a:rPr lang="ar-SA" altLang="en-US" sz="28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altLang="en-US" sz="28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GPS</a:t>
            </a:r>
            <a:endParaRPr lang="ar-SA" altLang="en-US" sz="2800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28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Exciting maps and documents</a:t>
            </a:r>
          </a:p>
        </p:txBody>
      </p:sp>
      <p:pic>
        <p:nvPicPr>
          <p:cNvPr id="2050" name="Picture 2" descr="C:\Users\siavash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671117"/>
            <a:ext cx="1814711" cy="139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siavash\Desktop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671117"/>
            <a:ext cx="1800201" cy="1397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ttps://encrypted-tbn0.gstatic.com/images?q=tbn:ANd9GcQMlWfMTiiF8rTL2mXER6EYGKqD1gwNaAzxKSFa0SDI7V0VTT5kI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0" y="4113077"/>
            <a:ext cx="1845370" cy="147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ttp://2.imimg.com/data2/LR/KB/MY-3705751/photogrammetry-250x2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113076"/>
            <a:ext cx="1958727" cy="1508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円/楕円 1"/>
          <p:cNvSpPr/>
          <p:nvPr/>
        </p:nvSpPr>
        <p:spPr>
          <a:xfrm>
            <a:off x="1691680" y="3140968"/>
            <a:ext cx="936104" cy="864096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2000" b="1" dirty="0" smtClean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GIS</a:t>
            </a:r>
            <a:endParaRPr lang="en-ZA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右矢印 2"/>
          <p:cNvSpPr/>
          <p:nvPr/>
        </p:nvSpPr>
        <p:spPr>
          <a:xfrm rot="13809181">
            <a:off x="1092510" y="3133066"/>
            <a:ext cx="485478" cy="3091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2" name="右矢印 11"/>
          <p:cNvSpPr/>
          <p:nvPr/>
        </p:nvSpPr>
        <p:spPr>
          <a:xfrm rot="19183745">
            <a:off x="2719254" y="3189238"/>
            <a:ext cx="485478" cy="3091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3" name="右矢印 12"/>
          <p:cNvSpPr/>
          <p:nvPr/>
        </p:nvSpPr>
        <p:spPr>
          <a:xfrm rot="8944312">
            <a:off x="1079043" y="3675799"/>
            <a:ext cx="485478" cy="3091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4" name="右矢印 13"/>
          <p:cNvSpPr/>
          <p:nvPr/>
        </p:nvSpPr>
        <p:spPr>
          <a:xfrm rot="2850831">
            <a:off x="2719254" y="3747465"/>
            <a:ext cx="485478" cy="30911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408669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7" grpId="0" build="p"/>
      <p:bldP spid="3" grpId="0" animBg="1"/>
      <p:bldP spid="12" grpId="0" animBg="1"/>
      <p:bldP spid="13" grpId="0" animBg="1"/>
      <p:bldP spid="1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トラベル">
  <a:themeElements>
    <a:clrScheme name="トラベル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トラベル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トラベル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2554</TotalTime>
  <Words>721</Words>
  <Application>Microsoft Office PowerPoint</Application>
  <PresentationFormat>画面に合わせる (4:3)</PresentationFormat>
  <Paragraphs>112</Paragraphs>
  <Slides>17</Slides>
  <Notes>5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17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17</vt:i4>
      </vt:variant>
    </vt:vector>
  </HeadingPairs>
  <TitlesOfParts>
    <vt:vector size="36" baseType="lpstr">
      <vt:lpstr>B Lotus</vt:lpstr>
      <vt:lpstr>B Titr</vt:lpstr>
      <vt:lpstr>B Zar</vt:lpstr>
      <vt:lpstr>HGｺﾞｼｯｸE</vt:lpstr>
      <vt:lpstr>HG創英角ｺﾞｼｯｸUB</vt:lpstr>
      <vt:lpstr>ＭＳ Ｐゴシック</vt:lpstr>
      <vt:lpstr>ＭＳ 明朝</vt:lpstr>
      <vt:lpstr>Times New Roman (Arabic)</vt:lpstr>
      <vt:lpstr>Arial</vt:lpstr>
      <vt:lpstr>Calibri</vt:lpstr>
      <vt:lpstr>Franklin Gothic Book</vt:lpstr>
      <vt:lpstr>Franklin Gothic Medium</vt:lpstr>
      <vt:lpstr>Sylfaen</vt:lpstr>
      <vt:lpstr>Tahoma</vt:lpstr>
      <vt:lpstr>Times New Roman</vt:lpstr>
      <vt:lpstr>Wingdings</vt:lpstr>
      <vt:lpstr>Wingdings 2</vt:lpstr>
      <vt:lpstr>トラベル</vt:lpstr>
      <vt:lpstr>Clip</vt:lpstr>
      <vt:lpstr>PowerPoint プレゼンテーション</vt:lpstr>
      <vt:lpstr>What is GIS ?</vt:lpstr>
      <vt:lpstr>What is GIS ?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GIS  information creator</vt:lpstr>
      <vt:lpstr>GIS Components - Hardware</vt:lpstr>
      <vt:lpstr>Modelling the real world in raster and vector formats</vt:lpstr>
      <vt:lpstr>PowerPoint プレゼンテーション</vt:lpstr>
      <vt:lpstr>PowerPoint プレゼンテーション</vt:lpstr>
      <vt:lpstr>Accidents analysis  </vt:lpstr>
      <vt:lpstr>Crime Analysis </vt:lpstr>
      <vt:lpstr>Advantages of GIS </vt:lpstr>
      <vt:lpstr>Limitations of GIS 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siavash</dc:creator>
  <cp:lastModifiedBy>村山祐司</cp:lastModifiedBy>
  <cp:revision>23</cp:revision>
  <dcterms:created xsi:type="dcterms:W3CDTF">2015-06-25T15:40:05Z</dcterms:created>
  <dcterms:modified xsi:type="dcterms:W3CDTF">2016-01-30T05:49:57Z</dcterms:modified>
</cp:coreProperties>
</file>