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5" r:id="rId3"/>
    <p:sldId id="274" r:id="rId4"/>
    <p:sldId id="276" r:id="rId5"/>
    <p:sldId id="277" r:id="rId6"/>
    <p:sldId id="264"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57"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108"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5851D-0DC0-4C29-905C-B93CE5357022}" type="datetimeFigureOut">
              <a:rPr kumimoji="1" lang="ja-JP" altLang="en-US" smtClean="0"/>
              <a:t>2016/3/9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D2F28-81D9-4A3D-8B55-0A57E2ECC17B}" type="slidenum">
              <a:rPr kumimoji="1" lang="ja-JP" altLang="en-US" smtClean="0"/>
              <a:t>‹#›</a:t>
            </a:fld>
            <a:endParaRPr kumimoji="1" lang="ja-JP" altLang="en-US"/>
          </a:p>
        </p:txBody>
      </p:sp>
    </p:spTree>
    <p:extLst>
      <p:ext uri="{BB962C8B-B14F-4D97-AF65-F5344CB8AC3E}">
        <p14:creationId xmlns:p14="http://schemas.microsoft.com/office/powerpoint/2010/main" val="31193628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35D2F28-81D9-4A3D-8B55-0A57E2ECC17B}" type="slidenum">
              <a:rPr kumimoji="1" lang="ja-JP" altLang="en-US" smtClean="0"/>
              <a:t>2</a:t>
            </a:fld>
            <a:endParaRPr kumimoji="1" lang="ja-JP" altLang="en-US"/>
          </a:p>
        </p:txBody>
      </p:sp>
    </p:spTree>
    <p:extLst>
      <p:ext uri="{BB962C8B-B14F-4D97-AF65-F5344CB8AC3E}">
        <p14:creationId xmlns:p14="http://schemas.microsoft.com/office/powerpoint/2010/main" val="206141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E4708CC-21F9-410A-BC92-F6BCF5772B21}" type="datetime1">
              <a:rPr kumimoji="1" lang="ja-JP" altLang="en-US" smtClean="0"/>
              <a:t>2016/3/9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56950C-162F-461C-9D45-87E1E52AE167}" type="slidenum">
              <a:rPr kumimoji="1" lang="ja-JP" altLang="en-US" smtClean="0"/>
              <a:t>‹#›</a:t>
            </a:fld>
            <a:endParaRPr kumimoji="1" lang="ja-JP" altLang="en-US"/>
          </a:p>
        </p:txBody>
      </p:sp>
    </p:spTree>
    <p:extLst>
      <p:ext uri="{BB962C8B-B14F-4D97-AF65-F5344CB8AC3E}">
        <p14:creationId xmlns:p14="http://schemas.microsoft.com/office/powerpoint/2010/main" val="408308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D5FD080-B9A5-4134-B42D-42C0A3D9C8C6}" type="datetime1">
              <a:rPr kumimoji="1" lang="ja-JP" altLang="en-US" smtClean="0"/>
              <a:t>2016/3/9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56950C-162F-461C-9D45-87E1E52AE167}" type="slidenum">
              <a:rPr kumimoji="1" lang="ja-JP" altLang="en-US" smtClean="0"/>
              <a:t>‹#›</a:t>
            </a:fld>
            <a:endParaRPr kumimoji="1" lang="ja-JP" altLang="en-US"/>
          </a:p>
        </p:txBody>
      </p:sp>
    </p:spTree>
    <p:extLst>
      <p:ext uri="{BB962C8B-B14F-4D97-AF65-F5344CB8AC3E}">
        <p14:creationId xmlns:p14="http://schemas.microsoft.com/office/powerpoint/2010/main" val="55961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1D83DE5-977C-457B-AC04-C1BFFB5ED3B8}" type="datetime1">
              <a:rPr kumimoji="1" lang="ja-JP" altLang="en-US" smtClean="0"/>
              <a:t>2016/3/9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56950C-162F-461C-9D45-87E1E52AE167}" type="slidenum">
              <a:rPr kumimoji="1" lang="ja-JP" altLang="en-US" smtClean="0"/>
              <a:t>‹#›</a:t>
            </a:fld>
            <a:endParaRPr kumimoji="1" lang="ja-JP" altLang="en-US"/>
          </a:p>
        </p:txBody>
      </p:sp>
    </p:spTree>
    <p:extLst>
      <p:ext uri="{BB962C8B-B14F-4D97-AF65-F5344CB8AC3E}">
        <p14:creationId xmlns:p14="http://schemas.microsoft.com/office/powerpoint/2010/main" val="231893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E97AFF-1119-472C-AAB6-5FC851902C83}" type="datetime1">
              <a:rPr kumimoji="1" lang="ja-JP" altLang="en-US" smtClean="0"/>
              <a:t>2016/3/9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56950C-162F-461C-9D45-87E1E52AE167}" type="slidenum">
              <a:rPr kumimoji="1" lang="ja-JP" altLang="en-US" smtClean="0"/>
              <a:t>‹#›</a:t>
            </a:fld>
            <a:endParaRPr kumimoji="1" lang="ja-JP" altLang="en-US"/>
          </a:p>
        </p:txBody>
      </p:sp>
    </p:spTree>
    <p:extLst>
      <p:ext uri="{BB962C8B-B14F-4D97-AF65-F5344CB8AC3E}">
        <p14:creationId xmlns:p14="http://schemas.microsoft.com/office/powerpoint/2010/main" val="75287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FD23EF5-365B-4512-A581-50BA0CB377A1}" type="datetime1">
              <a:rPr kumimoji="1" lang="ja-JP" altLang="en-US" smtClean="0"/>
              <a:t>2016/3/9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156950C-162F-461C-9D45-87E1E52AE167}" type="slidenum">
              <a:rPr kumimoji="1" lang="ja-JP" altLang="en-US" smtClean="0"/>
              <a:t>‹#›</a:t>
            </a:fld>
            <a:endParaRPr kumimoji="1" lang="ja-JP" altLang="en-US"/>
          </a:p>
        </p:txBody>
      </p:sp>
    </p:spTree>
    <p:extLst>
      <p:ext uri="{BB962C8B-B14F-4D97-AF65-F5344CB8AC3E}">
        <p14:creationId xmlns:p14="http://schemas.microsoft.com/office/powerpoint/2010/main" val="391661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26E209C-78EB-44BD-B606-E684AA82D1CE}" type="datetime1">
              <a:rPr kumimoji="1" lang="ja-JP" altLang="en-US" smtClean="0"/>
              <a:t>2016/3/9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156950C-162F-461C-9D45-87E1E52AE167}" type="slidenum">
              <a:rPr kumimoji="1" lang="ja-JP" altLang="en-US" smtClean="0"/>
              <a:t>‹#›</a:t>
            </a:fld>
            <a:endParaRPr kumimoji="1" lang="ja-JP" altLang="en-US"/>
          </a:p>
        </p:txBody>
      </p:sp>
    </p:spTree>
    <p:extLst>
      <p:ext uri="{BB962C8B-B14F-4D97-AF65-F5344CB8AC3E}">
        <p14:creationId xmlns:p14="http://schemas.microsoft.com/office/powerpoint/2010/main" val="397257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342BDB3-E280-4221-9B4B-1D018ED0DCBC}" type="datetime1">
              <a:rPr kumimoji="1" lang="ja-JP" altLang="en-US" smtClean="0"/>
              <a:t>2016/3/9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156950C-162F-461C-9D45-87E1E52AE167}" type="slidenum">
              <a:rPr kumimoji="1" lang="ja-JP" altLang="en-US" smtClean="0"/>
              <a:t>‹#›</a:t>
            </a:fld>
            <a:endParaRPr kumimoji="1" lang="ja-JP" altLang="en-US"/>
          </a:p>
        </p:txBody>
      </p:sp>
    </p:spTree>
    <p:extLst>
      <p:ext uri="{BB962C8B-B14F-4D97-AF65-F5344CB8AC3E}">
        <p14:creationId xmlns:p14="http://schemas.microsoft.com/office/powerpoint/2010/main" val="982787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68922AA-C787-47B4-8F6C-54AA32E14E0A}" type="datetime1">
              <a:rPr kumimoji="1" lang="ja-JP" altLang="en-US" smtClean="0"/>
              <a:t>2016/3/9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156950C-162F-461C-9D45-87E1E52AE167}" type="slidenum">
              <a:rPr kumimoji="1" lang="ja-JP" altLang="en-US" smtClean="0"/>
              <a:t>‹#›</a:t>
            </a:fld>
            <a:endParaRPr kumimoji="1" lang="ja-JP" altLang="en-US"/>
          </a:p>
        </p:txBody>
      </p:sp>
    </p:spTree>
    <p:extLst>
      <p:ext uri="{BB962C8B-B14F-4D97-AF65-F5344CB8AC3E}">
        <p14:creationId xmlns:p14="http://schemas.microsoft.com/office/powerpoint/2010/main" val="222569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70659FF-8F75-46DF-96BD-6F51D9B0203F}" type="datetime1">
              <a:rPr kumimoji="1" lang="ja-JP" altLang="en-US" smtClean="0"/>
              <a:t>2016/3/9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156950C-162F-461C-9D45-87E1E52AE167}" type="slidenum">
              <a:rPr kumimoji="1" lang="ja-JP" altLang="en-US" smtClean="0"/>
              <a:t>‹#›</a:t>
            </a:fld>
            <a:endParaRPr kumimoji="1" lang="ja-JP" altLang="en-US"/>
          </a:p>
        </p:txBody>
      </p:sp>
    </p:spTree>
    <p:extLst>
      <p:ext uri="{BB962C8B-B14F-4D97-AF65-F5344CB8AC3E}">
        <p14:creationId xmlns:p14="http://schemas.microsoft.com/office/powerpoint/2010/main" val="81452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B720850-22D7-438E-AB6A-CF9D129A2BA1}" type="datetime1">
              <a:rPr kumimoji="1" lang="ja-JP" altLang="en-US" smtClean="0"/>
              <a:t>2016/3/9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156950C-162F-461C-9D45-87E1E52AE167}" type="slidenum">
              <a:rPr kumimoji="1" lang="ja-JP" altLang="en-US" smtClean="0"/>
              <a:t>‹#›</a:t>
            </a:fld>
            <a:endParaRPr kumimoji="1" lang="ja-JP" altLang="en-US"/>
          </a:p>
        </p:txBody>
      </p:sp>
    </p:spTree>
    <p:extLst>
      <p:ext uri="{BB962C8B-B14F-4D97-AF65-F5344CB8AC3E}">
        <p14:creationId xmlns:p14="http://schemas.microsoft.com/office/powerpoint/2010/main" val="567239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F93A24F-27F2-40EA-B4EC-95D081C74956}" type="datetime1">
              <a:rPr kumimoji="1" lang="ja-JP" altLang="en-US" smtClean="0"/>
              <a:t>2016/3/9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156950C-162F-461C-9D45-87E1E52AE167}" type="slidenum">
              <a:rPr kumimoji="1" lang="ja-JP" altLang="en-US" smtClean="0"/>
              <a:t>‹#›</a:t>
            </a:fld>
            <a:endParaRPr kumimoji="1" lang="ja-JP" altLang="en-US"/>
          </a:p>
        </p:txBody>
      </p:sp>
    </p:spTree>
    <p:extLst>
      <p:ext uri="{BB962C8B-B14F-4D97-AF65-F5344CB8AC3E}">
        <p14:creationId xmlns:p14="http://schemas.microsoft.com/office/powerpoint/2010/main" val="406010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85AC5-442B-40EA-B1AE-33F008A05A40}" type="datetime1">
              <a:rPr kumimoji="1" lang="ja-JP" altLang="en-US" smtClean="0"/>
              <a:t>2016/3/9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6950C-162F-461C-9D45-87E1E52AE167}" type="slidenum">
              <a:rPr kumimoji="1" lang="ja-JP" altLang="en-US" smtClean="0"/>
              <a:t>‹#›</a:t>
            </a:fld>
            <a:endParaRPr kumimoji="1" lang="ja-JP" altLang="en-US"/>
          </a:p>
        </p:txBody>
      </p:sp>
    </p:spTree>
    <p:extLst>
      <p:ext uri="{BB962C8B-B14F-4D97-AF65-F5344CB8AC3E}">
        <p14:creationId xmlns:p14="http://schemas.microsoft.com/office/powerpoint/2010/main" val="904681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4000" dirty="0" smtClean="0"/>
              <a:t>ＱＧＩＳ</a:t>
            </a:r>
            <a:r>
              <a:rPr kumimoji="1" lang="ja-JP" altLang="en-US" sz="4000" dirty="0" smtClean="0"/>
              <a:t>の</a:t>
            </a:r>
            <a:r>
              <a:rPr lang="ja-JP" altLang="en-US" sz="4000" dirty="0" smtClean="0"/>
              <a:t>操作</a:t>
            </a:r>
            <a:r>
              <a:rPr lang="ja-JP" altLang="en-US" sz="4000" dirty="0"/>
              <a:t>方法</a:t>
            </a:r>
            <a:r>
              <a:rPr lang="ja-JP" altLang="en-US" sz="4000" dirty="0" smtClean="0"/>
              <a:t>について</a:t>
            </a:r>
            <a:endParaRPr kumimoji="1" lang="ja-JP" altLang="en-US" sz="4000" dirty="0"/>
          </a:p>
        </p:txBody>
      </p:sp>
      <p:sp>
        <p:nvSpPr>
          <p:cNvPr id="3" name="サブタイトル 2"/>
          <p:cNvSpPr>
            <a:spLocks noGrp="1"/>
          </p:cNvSpPr>
          <p:nvPr>
            <p:ph type="subTitle" idx="1"/>
          </p:nvPr>
        </p:nvSpPr>
        <p:spPr/>
        <p:txBody>
          <a:bodyPr/>
          <a:lstStyle/>
          <a:p>
            <a:r>
              <a:rPr kumimoji="1" lang="ja-JP" altLang="en-US" dirty="0" smtClean="0"/>
              <a:t>～「地図で見る統計」を使用しコロプレスマップを描くまで～</a:t>
            </a:r>
            <a:endParaRPr kumimoji="1" lang="ja-JP" altLang="en-US" dirty="0"/>
          </a:p>
        </p:txBody>
      </p:sp>
      <p:sp>
        <p:nvSpPr>
          <p:cNvPr id="4" name="スライド番号プレースホルダー 3"/>
          <p:cNvSpPr>
            <a:spLocks noGrp="1"/>
          </p:cNvSpPr>
          <p:nvPr>
            <p:ph type="sldNum" sz="quarter" idx="12"/>
          </p:nvPr>
        </p:nvSpPr>
        <p:spPr/>
        <p:txBody>
          <a:bodyPr/>
          <a:lstStyle/>
          <a:p>
            <a:fld id="{3156950C-162F-461C-9D45-87E1E52AE167}" type="slidenum">
              <a:rPr kumimoji="1" lang="ja-JP" altLang="en-US" smtClean="0"/>
              <a:t>1</a:t>
            </a:fld>
            <a:endParaRPr kumimoji="1" lang="ja-JP" altLang="en-US"/>
          </a:p>
        </p:txBody>
      </p:sp>
    </p:spTree>
    <p:extLst>
      <p:ext uri="{BB962C8B-B14F-4D97-AF65-F5344CB8AC3E}">
        <p14:creationId xmlns:p14="http://schemas.microsoft.com/office/powerpoint/2010/main" val="2919279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u="sng" dirty="0" smtClean="0"/>
              <a:t>Q</a:t>
            </a:r>
            <a:r>
              <a:rPr lang="ja-JP" altLang="en-US" u="sng" dirty="0" err="1"/>
              <a:t>．</a:t>
            </a:r>
            <a:r>
              <a:rPr kumimoji="1" lang="ja-JP" altLang="en-US" u="sng" dirty="0" smtClean="0"/>
              <a:t>なぜ座標の変換が必要なのか？</a:t>
            </a:r>
            <a:endParaRPr kumimoji="1" lang="ja-JP" altLang="en-US" u="sng" dirty="0"/>
          </a:p>
        </p:txBody>
      </p:sp>
      <p:sp>
        <p:nvSpPr>
          <p:cNvPr id="3" name="コンテンツ プレースホルダー 2"/>
          <p:cNvSpPr>
            <a:spLocks noGrp="1"/>
          </p:cNvSpPr>
          <p:nvPr>
            <p:ph idx="1"/>
          </p:nvPr>
        </p:nvSpPr>
        <p:spPr/>
        <p:txBody>
          <a:bodyPr/>
          <a:lstStyle/>
          <a:p>
            <a:r>
              <a:rPr lang="en-US" altLang="ja-JP" u="sng" dirty="0" smtClean="0"/>
              <a:t>A.</a:t>
            </a:r>
            <a:r>
              <a:rPr kumimoji="1" lang="ja-JP" altLang="en-US" u="sng" dirty="0" smtClean="0"/>
              <a:t>距離</a:t>
            </a:r>
            <a:r>
              <a:rPr kumimoji="1" lang="ja-JP" altLang="en-US" u="sng" dirty="0" smtClean="0"/>
              <a:t>の測定やバッファが作成できないからです！</a:t>
            </a:r>
            <a:endParaRPr kumimoji="1" lang="en-US" altLang="ja-JP" u="sng" dirty="0" smtClean="0"/>
          </a:p>
          <a:p>
            <a:endParaRPr kumimoji="1" lang="en-US" altLang="ja-JP" dirty="0" smtClean="0"/>
          </a:p>
          <a:p>
            <a:endParaRPr kumimoji="1" lang="en-US" altLang="ja-JP" dirty="0" smtClean="0"/>
          </a:p>
          <a:p>
            <a:pPr marL="0" indent="0">
              <a:buNone/>
            </a:pPr>
            <a:r>
              <a:rPr kumimoji="1" lang="ja-JP" altLang="en-US" dirty="0" smtClean="0"/>
              <a:t>　国土数値情報などの</a:t>
            </a:r>
            <a:r>
              <a:rPr lang="en-US" altLang="ja-JP" dirty="0" smtClean="0"/>
              <a:t>JGD2000</a:t>
            </a:r>
            <a:r>
              <a:rPr lang="ja-JP" altLang="en-US" dirty="0" smtClean="0"/>
              <a:t>などの座標系は指定がなければ</a:t>
            </a:r>
            <a:r>
              <a:rPr lang="en-US" altLang="ja-JP" dirty="0" smtClean="0">
                <a:solidFill>
                  <a:srgbClr val="FF0000"/>
                </a:solidFill>
              </a:rPr>
              <a:t>10</a:t>
            </a:r>
            <a:r>
              <a:rPr lang="ja-JP" altLang="en-US" dirty="0" smtClean="0">
                <a:solidFill>
                  <a:srgbClr val="FF0000"/>
                </a:solidFill>
              </a:rPr>
              <a:t>進緯度経度</a:t>
            </a:r>
            <a:r>
              <a:rPr lang="ja-JP" altLang="en-US" dirty="0" smtClean="0">
                <a:solidFill>
                  <a:schemeClr val="accent1">
                    <a:lumMod val="75000"/>
                  </a:schemeClr>
                </a:solidFill>
              </a:rPr>
              <a:t>（位置）</a:t>
            </a:r>
            <a:r>
              <a:rPr lang="ja-JP" altLang="en-US" dirty="0" smtClean="0"/>
              <a:t>で作成されています。レイヤーなどを重ね合わせて図を作成するだけなら位置あわせとして問題はないですが。測量をする際に問題となります。このためメートル</a:t>
            </a:r>
            <a:r>
              <a:rPr lang="ja-JP" altLang="en-US" dirty="0" smtClean="0">
                <a:solidFill>
                  <a:schemeClr val="accent1">
                    <a:lumMod val="75000"/>
                  </a:schemeClr>
                </a:solidFill>
              </a:rPr>
              <a:t>（距離）</a:t>
            </a:r>
            <a:r>
              <a:rPr lang="ja-JP" altLang="en-US" dirty="0" smtClean="0"/>
              <a:t>などに変換するために、</a:t>
            </a:r>
            <a:r>
              <a:rPr lang="ja-JP" altLang="en-US" dirty="0" smtClean="0">
                <a:solidFill>
                  <a:srgbClr val="FF0000"/>
                </a:solidFill>
              </a:rPr>
              <a:t>平面直角座標系</a:t>
            </a:r>
            <a:r>
              <a:rPr lang="ja-JP" altLang="en-US" dirty="0" smtClean="0"/>
              <a:t>や</a:t>
            </a:r>
            <a:r>
              <a:rPr lang="en-US" altLang="ja-JP" dirty="0" smtClean="0">
                <a:solidFill>
                  <a:srgbClr val="FF0000"/>
                </a:solidFill>
              </a:rPr>
              <a:t>UTM</a:t>
            </a:r>
            <a:r>
              <a:rPr lang="ja-JP" altLang="en-US" dirty="0" smtClean="0"/>
              <a:t>に変換してあげる必要があるのです。</a:t>
            </a:r>
            <a:endParaRPr lang="en-US" altLang="ja-JP" dirty="0" smtClean="0"/>
          </a:p>
        </p:txBody>
      </p:sp>
      <p:sp>
        <p:nvSpPr>
          <p:cNvPr id="4" name="スライド番号プレースホルダー 3"/>
          <p:cNvSpPr>
            <a:spLocks noGrp="1"/>
          </p:cNvSpPr>
          <p:nvPr>
            <p:ph type="sldNum" sz="quarter" idx="12"/>
          </p:nvPr>
        </p:nvSpPr>
        <p:spPr/>
        <p:txBody>
          <a:bodyPr/>
          <a:lstStyle/>
          <a:p>
            <a:fld id="{3156950C-162F-461C-9D45-87E1E52AE167}" type="slidenum">
              <a:rPr kumimoji="1" lang="ja-JP" altLang="en-US" smtClean="0"/>
              <a:t>10</a:t>
            </a:fld>
            <a:endParaRPr kumimoji="1" lang="ja-JP" altLang="en-US"/>
          </a:p>
        </p:txBody>
      </p:sp>
    </p:spTree>
    <p:extLst>
      <p:ext uri="{BB962C8B-B14F-4D97-AF65-F5344CB8AC3E}">
        <p14:creationId xmlns:p14="http://schemas.microsoft.com/office/powerpoint/2010/main" val="983574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変換作業！</a:t>
            </a:r>
            <a:r>
              <a:rPr lang="ja-JP" altLang="en-US" u="sng" dirty="0" smtClean="0"/>
              <a:t>～作業方法①～</a:t>
            </a:r>
            <a:endParaRPr kumimoji="1" lang="ja-JP" altLang="en-US" u="sng" dirty="0"/>
          </a:p>
        </p:txBody>
      </p:sp>
      <p:pic>
        <p:nvPicPr>
          <p:cNvPr id="8" name="コンテンツ プレースホルダー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368969" y="1551305"/>
            <a:ext cx="8604591" cy="4117975"/>
          </a:xfrm>
        </p:spPr>
      </p:pic>
      <p:sp>
        <p:nvSpPr>
          <p:cNvPr id="7" name="コンテンツ プレースホルダー 6"/>
          <p:cNvSpPr>
            <a:spLocks noGrp="1"/>
          </p:cNvSpPr>
          <p:nvPr>
            <p:ph sz="half" idx="1"/>
          </p:nvPr>
        </p:nvSpPr>
        <p:spPr>
          <a:xfrm>
            <a:off x="218440" y="1551305"/>
            <a:ext cx="5181600" cy="4351338"/>
          </a:xfrm>
        </p:spPr>
        <p:txBody>
          <a:bodyPr/>
          <a:lstStyle/>
          <a:p>
            <a:pPr marL="0" indent="0">
              <a:buNone/>
            </a:pPr>
            <a:r>
              <a:rPr kumimoji="1" lang="ja-JP" altLang="en-US" sz="1600" dirty="0" smtClean="0"/>
              <a:t>１</a:t>
            </a:r>
            <a:r>
              <a:rPr kumimoji="1" lang="en-US" altLang="ja-JP" sz="1600" dirty="0" smtClean="0"/>
              <a:t>.</a:t>
            </a:r>
            <a:r>
              <a:rPr kumimoji="1" lang="ja-JP" altLang="en-US" sz="1600" dirty="0" smtClean="0"/>
              <a:t>変換するファイルを選択</a:t>
            </a:r>
            <a:endParaRPr kumimoji="1" lang="en-US" altLang="ja-JP" sz="1600" dirty="0" smtClean="0"/>
          </a:p>
          <a:p>
            <a:pPr marL="0" indent="0">
              <a:buNone/>
            </a:pPr>
            <a:r>
              <a:rPr lang="en-US" altLang="ja-JP" sz="1600" dirty="0" smtClean="0"/>
              <a:t>2.</a:t>
            </a:r>
            <a:r>
              <a:rPr lang="ja-JP" altLang="en-US" sz="1600" dirty="0" smtClean="0"/>
              <a:t>「名前をつけて保存する</a:t>
            </a:r>
            <a:r>
              <a:rPr lang="en-US" altLang="ja-JP" sz="1600" dirty="0" smtClean="0"/>
              <a:t>…</a:t>
            </a:r>
            <a:r>
              <a:rPr lang="ja-JP" altLang="en-US" sz="1600" dirty="0" smtClean="0"/>
              <a:t>」を選択</a:t>
            </a:r>
            <a:endParaRPr kumimoji="1" lang="en-US" altLang="ja-JP" sz="1600" dirty="0" smtClean="0"/>
          </a:p>
          <a:p>
            <a:endParaRPr kumimoji="1" lang="ja-JP" altLang="en-US" dirty="0"/>
          </a:p>
        </p:txBody>
      </p:sp>
      <p:sp>
        <p:nvSpPr>
          <p:cNvPr id="3" name="スライド番号プレースホルダー 2"/>
          <p:cNvSpPr>
            <a:spLocks noGrp="1"/>
          </p:cNvSpPr>
          <p:nvPr>
            <p:ph type="sldNum" sz="quarter" idx="12"/>
          </p:nvPr>
        </p:nvSpPr>
        <p:spPr/>
        <p:txBody>
          <a:bodyPr/>
          <a:lstStyle/>
          <a:p>
            <a:fld id="{3156950C-162F-461C-9D45-87E1E52AE167}" type="slidenum">
              <a:rPr kumimoji="1" lang="ja-JP" altLang="en-US" smtClean="0"/>
              <a:t>11</a:t>
            </a:fld>
            <a:endParaRPr kumimoji="1" lang="ja-JP" altLang="en-US"/>
          </a:p>
        </p:txBody>
      </p:sp>
    </p:spTree>
    <p:extLst>
      <p:ext uri="{BB962C8B-B14F-4D97-AF65-F5344CB8AC3E}">
        <p14:creationId xmlns:p14="http://schemas.microsoft.com/office/powerpoint/2010/main" val="895276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dirty="0"/>
              <a:t>変換作業！～作業</a:t>
            </a:r>
            <a:r>
              <a:rPr lang="ja-JP" altLang="en-US" u="sng" dirty="0" smtClean="0"/>
              <a:t>方法②～</a:t>
            </a:r>
            <a:endParaRPr kumimoji="1" lang="ja-JP" altLang="en-US" u="sng" dirty="0"/>
          </a:p>
        </p:txBody>
      </p:sp>
      <p:pic>
        <p:nvPicPr>
          <p:cNvPr id="5" name="コンテンツ プレースホルダー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140200" y="2605088"/>
            <a:ext cx="7837082" cy="4080192"/>
          </a:xfrm>
        </p:spPr>
      </p:pic>
      <p:sp>
        <p:nvSpPr>
          <p:cNvPr id="4" name="コンテンツ プレースホルダー 3"/>
          <p:cNvSpPr>
            <a:spLocks noGrp="1"/>
          </p:cNvSpPr>
          <p:nvPr>
            <p:ph sz="half" idx="2"/>
          </p:nvPr>
        </p:nvSpPr>
        <p:spPr>
          <a:xfrm>
            <a:off x="553720" y="1690688"/>
            <a:ext cx="5603240" cy="4351338"/>
          </a:xfrm>
        </p:spPr>
        <p:txBody>
          <a:bodyPr>
            <a:normAutofit/>
          </a:bodyPr>
          <a:lstStyle/>
          <a:p>
            <a:pPr marL="0" indent="0">
              <a:buNone/>
            </a:pPr>
            <a:r>
              <a:rPr lang="en-US" altLang="ja-JP" sz="1200" dirty="0"/>
              <a:t>3</a:t>
            </a:r>
            <a:r>
              <a:rPr kumimoji="1" lang="en-US" altLang="ja-JP" sz="1200" dirty="0" smtClean="0"/>
              <a:t>.</a:t>
            </a:r>
            <a:r>
              <a:rPr kumimoji="1" lang="ja-JP" altLang="en-US" sz="1200" dirty="0" smtClean="0"/>
              <a:t>「パス」から保存先を選び名前をつけて保存</a:t>
            </a:r>
            <a:endParaRPr kumimoji="1" lang="en-US" altLang="ja-JP" sz="1200" dirty="0" smtClean="0"/>
          </a:p>
          <a:p>
            <a:pPr marL="0" indent="0">
              <a:buNone/>
            </a:pPr>
            <a:r>
              <a:rPr lang="en-US" altLang="ja-JP" sz="1200" dirty="0" smtClean="0"/>
              <a:t>4.CRS</a:t>
            </a:r>
            <a:r>
              <a:rPr lang="ja-JP" altLang="en-US" sz="1200" dirty="0" smtClean="0"/>
              <a:t>から変換する座標を選択</a:t>
            </a:r>
            <a:endParaRPr lang="en-US" altLang="ja-JP" sz="1200" dirty="0" smtClean="0"/>
          </a:p>
          <a:p>
            <a:pPr marL="0" indent="0">
              <a:buNone/>
            </a:pPr>
            <a:r>
              <a:rPr kumimoji="1" lang="ja-JP" altLang="en-US" sz="1200" dirty="0" smtClean="0"/>
              <a:t>＊</a:t>
            </a:r>
            <a:r>
              <a:rPr kumimoji="1" lang="ja-JP" altLang="en-US" sz="1200" dirty="0" smtClean="0">
                <a:solidFill>
                  <a:srgbClr val="FF0000"/>
                </a:solidFill>
              </a:rPr>
              <a:t>この作業を忘れると元の座標系で保存されてしまいますから注意してください！</a:t>
            </a:r>
            <a:endParaRPr kumimoji="1" lang="en-US" altLang="ja-JP" sz="1200" dirty="0" smtClean="0">
              <a:solidFill>
                <a:srgbClr val="FF0000"/>
              </a:solidFill>
            </a:endParaRPr>
          </a:p>
          <a:p>
            <a:pPr marL="0" indent="0">
              <a:buNone/>
            </a:pPr>
            <a:endParaRPr lang="en-US" altLang="ja-JP" sz="1200" dirty="0">
              <a:solidFill>
                <a:srgbClr val="FF0000"/>
              </a:solidFill>
            </a:endParaRPr>
          </a:p>
          <a:p>
            <a:pPr marL="0" indent="0">
              <a:buNone/>
            </a:pPr>
            <a:r>
              <a:rPr lang="ja-JP" altLang="en-US" sz="1200" dirty="0" smtClean="0"/>
              <a:t>「</a:t>
            </a:r>
            <a:r>
              <a:rPr lang="ja-JP" altLang="en-US" sz="1200" dirty="0" smtClean="0">
                <a:solidFill>
                  <a:schemeClr val="accent5"/>
                </a:solidFill>
              </a:rPr>
              <a:t>バッファや距離がうまく作成できない！</a:t>
            </a:r>
            <a:r>
              <a:rPr lang="ja-JP" altLang="en-US" sz="1200" dirty="0" smtClean="0"/>
              <a:t>」</a:t>
            </a:r>
            <a:endParaRPr lang="en-US" altLang="ja-JP" sz="1200" dirty="0" smtClean="0"/>
          </a:p>
          <a:p>
            <a:pPr marL="0" indent="0">
              <a:buNone/>
            </a:pPr>
            <a:r>
              <a:rPr lang="ja-JP" altLang="en-US" sz="1200" dirty="0"/>
              <a:t>－</a:t>
            </a:r>
            <a:r>
              <a:rPr lang="ja-JP" altLang="en-US" sz="1200" dirty="0" smtClean="0"/>
              <a:t>そんなときは、座標系をもう一度確認しましょう！</a:t>
            </a:r>
            <a:endParaRPr kumimoji="1" lang="ja-JP" altLang="en-US" sz="1200" dirty="0"/>
          </a:p>
        </p:txBody>
      </p:sp>
      <p:sp>
        <p:nvSpPr>
          <p:cNvPr id="3" name="スライド番号プレースホルダー 2"/>
          <p:cNvSpPr>
            <a:spLocks noGrp="1"/>
          </p:cNvSpPr>
          <p:nvPr>
            <p:ph type="sldNum" sz="quarter" idx="12"/>
          </p:nvPr>
        </p:nvSpPr>
        <p:spPr/>
        <p:txBody>
          <a:bodyPr/>
          <a:lstStyle/>
          <a:p>
            <a:fld id="{3156950C-162F-461C-9D45-87E1E52AE167}" type="slidenum">
              <a:rPr kumimoji="1" lang="ja-JP" altLang="en-US" smtClean="0"/>
              <a:t>12</a:t>
            </a:fld>
            <a:endParaRPr kumimoji="1" lang="ja-JP" altLang="en-US"/>
          </a:p>
        </p:txBody>
      </p:sp>
    </p:spTree>
    <p:extLst>
      <p:ext uri="{BB962C8B-B14F-4D97-AF65-F5344CB8AC3E}">
        <p14:creationId xmlns:p14="http://schemas.microsoft.com/office/powerpoint/2010/main" val="2730240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427355"/>
          </a:xfrm>
        </p:spPr>
        <p:txBody>
          <a:bodyPr>
            <a:normAutofit fontScale="90000"/>
          </a:bodyPr>
          <a:lstStyle/>
          <a:p>
            <a:r>
              <a:rPr lang="ja-JP" altLang="en-US" dirty="0"/>
              <a:t>演習</a:t>
            </a:r>
            <a:endParaRPr kumimoji="1" lang="ja-JP" altLang="en-US" dirty="0"/>
          </a:p>
        </p:txBody>
      </p:sp>
      <p:sp>
        <p:nvSpPr>
          <p:cNvPr id="6" name="縦書きテキスト プレースホルダー 5"/>
          <p:cNvSpPr>
            <a:spLocks noGrp="1"/>
          </p:cNvSpPr>
          <p:nvPr>
            <p:ph type="body" orient="vert" idx="1"/>
          </p:nvPr>
        </p:nvSpPr>
        <p:spPr>
          <a:xfrm>
            <a:off x="614680" y="1033145"/>
            <a:ext cx="10515600" cy="4351338"/>
          </a:xfrm>
        </p:spPr>
        <p:txBody>
          <a:bodyPr vert="horz"/>
          <a:lstStyle/>
          <a:p>
            <a:r>
              <a:rPr kumimoji="1" lang="ja-JP" altLang="en-US" dirty="0" smtClean="0"/>
              <a:t>「地図で見る統計」からメッシュファイルをダウンロードし、複数のレイヤーを一つに結合する作業をしてみよう！</a:t>
            </a:r>
            <a:endParaRPr kumimoji="1" lang="en-US" altLang="ja-JP" dirty="0" smtClean="0"/>
          </a:p>
          <a:p>
            <a:r>
              <a:rPr lang="ja-JP" altLang="en-US" sz="2000" dirty="0"/>
              <a:t>地図</a:t>
            </a:r>
            <a:r>
              <a:rPr lang="ja-JP" altLang="en-US" sz="2000" dirty="0" smtClean="0"/>
              <a:t>で見る</a:t>
            </a:r>
            <a:r>
              <a:rPr lang="ja-JP" altLang="en-US" sz="2000" dirty="0"/>
              <a:t>統計</a:t>
            </a:r>
            <a:endParaRPr kumimoji="1" lang="en-US" altLang="ja-JP" sz="2000" dirty="0" smtClean="0"/>
          </a:p>
          <a:p>
            <a:r>
              <a:rPr lang="en-US" altLang="ja-JP" sz="2000" dirty="0"/>
              <a:t>https://www.e-stat.go.jp/SG1/estat/toukeiChiri.do?method=init</a:t>
            </a:r>
            <a:endParaRPr kumimoji="1" lang="en-US" altLang="ja-JP" sz="2000" dirty="0" smtClean="0"/>
          </a:p>
          <a:p>
            <a:endParaRPr kumimoji="1" lang="ja-JP" altLang="en-US"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 y="2895283"/>
            <a:ext cx="5575818" cy="2906078"/>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800" y="2895283"/>
            <a:ext cx="5587999" cy="2976757"/>
          </a:xfrm>
          <a:prstGeom prst="rect">
            <a:avLst/>
          </a:prstGeom>
        </p:spPr>
      </p:pic>
      <p:sp>
        <p:nvSpPr>
          <p:cNvPr id="10" name="テキスト ボックス 9"/>
          <p:cNvSpPr txBox="1"/>
          <p:nvPr/>
        </p:nvSpPr>
        <p:spPr>
          <a:xfrm>
            <a:off x="2407920" y="6004560"/>
            <a:ext cx="9601200" cy="646331"/>
          </a:xfrm>
          <a:prstGeom prst="rect">
            <a:avLst/>
          </a:prstGeom>
          <a:noFill/>
        </p:spPr>
        <p:txBody>
          <a:bodyPr wrap="square" rtlCol="0">
            <a:spAutoFit/>
          </a:bodyPr>
          <a:lstStyle/>
          <a:p>
            <a:r>
              <a:rPr kumimoji="1" lang="ja-JP" altLang="en-US" dirty="0" smtClean="0"/>
              <a:t>こんなファイルを　　　　　　　　　　→　　　　　　　　　　　　　　　　　こんなファイルへ</a:t>
            </a:r>
            <a:endParaRPr kumimoji="1" lang="en-US" altLang="ja-JP" dirty="0" smtClean="0"/>
          </a:p>
          <a:p>
            <a:r>
              <a:rPr kumimoji="1" lang="ja-JP" altLang="en-US" dirty="0" smtClean="0"/>
              <a:t>きちんと投影変換されたときの</a:t>
            </a:r>
            <a:r>
              <a:rPr kumimoji="1" lang="en-US" altLang="ja-JP" dirty="0" smtClean="0"/>
              <a:t>Shape</a:t>
            </a:r>
            <a:r>
              <a:rPr kumimoji="1" lang="ja-JP" altLang="en-US" dirty="0" smtClean="0"/>
              <a:t>ファイルの歪み方の変化にも着目してやってみよう！</a:t>
            </a:r>
            <a:endParaRPr kumimoji="1" lang="ja-JP" altLang="en-US" dirty="0"/>
          </a:p>
        </p:txBody>
      </p:sp>
      <p:sp>
        <p:nvSpPr>
          <p:cNvPr id="3" name="スライド番号プレースホルダー 2"/>
          <p:cNvSpPr>
            <a:spLocks noGrp="1"/>
          </p:cNvSpPr>
          <p:nvPr>
            <p:ph type="sldNum" sz="quarter" idx="12"/>
          </p:nvPr>
        </p:nvSpPr>
        <p:spPr/>
        <p:txBody>
          <a:bodyPr/>
          <a:lstStyle/>
          <a:p>
            <a:fld id="{3156950C-162F-461C-9D45-87E1E52AE167}" type="slidenum">
              <a:rPr kumimoji="1" lang="ja-JP" altLang="en-US" smtClean="0"/>
              <a:t>13</a:t>
            </a:fld>
            <a:endParaRPr kumimoji="1" lang="ja-JP" altLang="en-US"/>
          </a:p>
        </p:txBody>
      </p:sp>
    </p:spTree>
    <p:extLst>
      <p:ext uri="{BB962C8B-B14F-4D97-AF65-F5344CB8AC3E}">
        <p14:creationId xmlns:p14="http://schemas.microsoft.com/office/powerpoint/2010/main" val="231196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lang="en-US" altLang="ja-JP" u="sng" dirty="0" smtClean="0"/>
              <a:t>CSV</a:t>
            </a:r>
            <a:r>
              <a:rPr lang="ja-JP" altLang="en-US" u="sng" dirty="0" smtClean="0"/>
              <a:t>結合</a:t>
            </a:r>
            <a:endParaRPr kumimoji="1" lang="ja-JP" altLang="en-US" u="sng" dirty="0"/>
          </a:p>
        </p:txBody>
      </p:sp>
      <p:sp>
        <p:nvSpPr>
          <p:cNvPr id="6" name="サブタイトル 5"/>
          <p:cNvSpPr>
            <a:spLocks noGrp="1"/>
          </p:cNvSpPr>
          <p:nvPr>
            <p:ph type="subTitle" idx="1"/>
          </p:nvPr>
        </p:nvSpPr>
        <p:spPr/>
        <p:txBody>
          <a:bodyPr/>
          <a:lstStyle/>
          <a:p>
            <a:endParaRPr kumimoji="1" lang="en-US" altLang="ja-JP" dirty="0" smtClean="0"/>
          </a:p>
          <a:p>
            <a:r>
              <a:rPr lang="ja-JP" altLang="en-US" dirty="0" smtClean="0"/>
              <a:t>ここでは</a:t>
            </a:r>
            <a:r>
              <a:rPr lang="en-US" altLang="ja-JP" dirty="0" smtClean="0"/>
              <a:t>Shape</a:t>
            </a:r>
            <a:r>
              <a:rPr lang="ja-JP" altLang="en-US" dirty="0" smtClean="0"/>
              <a:t>の結合の仕方について説明します。</a:t>
            </a:r>
            <a:endParaRPr kumimoji="1" lang="ja-JP" altLang="en-US" dirty="0"/>
          </a:p>
        </p:txBody>
      </p:sp>
      <p:sp>
        <p:nvSpPr>
          <p:cNvPr id="2" name="スライド番号プレースホルダー 1"/>
          <p:cNvSpPr>
            <a:spLocks noGrp="1"/>
          </p:cNvSpPr>
          <p:nvPr>
            <p:ph type="sldNum" sz="quarter" idx="12"/>
          </p:nvPr>
        </p:nvSpPr>
        <p:spPr/>
        <p:txBody>
          <a:bodyPr/>
          <a:lstStyle/>
          <a:p>
            <a:fld id="{3156950C-162F-461C-9D45-87E1E52AE167}" type="slidenum">
              <a:rPr kumimoji="1" lang="ja-JP" altLang="en-US" smtClean="0"/>
              <a:t>14</a:t>
            </a:fld>
            <a:endParaRPr kumimoji="1" lang="ja-JP" altLang="en-US"/>
          </a:p>
        </p:txBody>
      </p:sp>
    </p:spTree>
    <p:extLst>
      <p:ext uri="{BB962C8B-B14F-4D97-AF65-F5344CB8AC3E}">
        <p14:creationId xmlns:p14="http://schemas.microsoft.com/office/powerpoint/2010/main" val="2626738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25"/>
            <a:ext cx="12192000" cy="1158875"/>
          </a:xfrm>
        </p:spPr>
        <p:txBody>
          <a:bodyPr>
            <a:normAutofit/>
          </a:bodyPr>
          <a:lstStyle/>
          <a:p>
            <a:r>
              <a:rPr lang="en-US" altLang="ja-JP" sz="4000" u="sng" dirty="0" smtClean="0"/>
              <a:t>Q.</a:t>
            </a:r>
            <a:r>
              <a:rPr kumimoji="1" lang="ja-JP" altLang="en-US" sz="4000" u="sng" dirty="0" smtClean="0"/>
              <a:t>たとえば</a:t>
            </a:r>
            <a:r>
              <a:rPr kumimoji="1" lang="en-US" altLang="ja-JP" sz="4000" u="sng" dirty="0" smtClean="0"/>
              <a:t>Excel</a:t>
            </a:r>
            <a:r>
              <a:rPr kumimoji="1" lang="ja-JP" altLang="en-US" sz="4000" u="sng" dirty="0" smtClean="0"/>
              <a:t>などで計算した値の結合はどうするの？</a:t>
            </a:r>
            <a:endParaRPr kumimoji="1" lang="ja-JP" altLang="en-US" sz="4000" u="sng" dirty="0"/>
          </a:p>
        </p:txBody>
      </p:sp>
      <p:sp>
        <p:nvSpPr>
          <p:cNvPr id="3" name="コンテンツ プレースホルダー 2"/>
          <p:cNvSpPr>
            <a:spLocks noGrp="1"/>
          </p:cNvSpPr>
          <p:nvPr>
            <p:ph type="body" orient="vert" idx="1"/>
          </p:nvPr>
        </p:nvSpPr>
        <p:spPr/>
        <p:txBody>
          <a:bodyPr vert="horz">
            <a:normAutofit fontScale="62500" lnSpcReduction="20000"/>
          </a:bodyPr>
          <a:lstStyle/>
          <a:p>
            <a:pPr marL="0" indent="0">
              <a:buNone/>
            </a:pPr>
            <a:r>
              <a:rPr lang="en-US" altLang="ja-JP" sz="4600" u="sng" dirty="0" smtClean="0"/>
              <a:t>A.CSV</a:t>
            </a:r>
            <a:r>
              <a:rPr lang="ja-JP" altLang="en-US" sz="4600" u="sng" dirty="0" smtClean="0"/>
              <a:t>結合というテクニックを使います！</a:t>
            </a:r>
            <a:endParaRPr lang="en-US" altLang="ja-JP" sz="4600" u="sng" dirty="0" smtClean="0"/>
          </a:p>
          <a:p>
            <a:pPr marL="514350" indent="-514350">
              <a:buAutoNum type="alphaUcPeriod"/>
            </a:pPr>
            <a:endParaRPr lang="en-US" altLang="ja-JP" dirty="0" smtClean="0"/>
          </a:p>
          <a:p>
            <a:pPr marL="0" indent="0">
              <a:buNone/>
            </a:pPr>
            <a:r>
              <a:rPr kumimoji="1" lang="en-US" altLang="ja-JP" dirty="0"/>
              <a:t> </a:t>
            </a:r>
            <a:r>
              <a:rPr kumimoji="1" lang="ja-JP" altLang="en-US" dirty="0" smtClean="0"/>
              <a:t>　国勢調査や様々な統計処理で演算結果を出力する際、</a:t>
            </a:r>
            <a:r>
              <a:rPr kumimoji="1" lang="en-US" altLang="ja-JP" dirty="0" smtClean="0"/>
              <a:t>CSV</a:t>
            </a:r>
            <a:r>
              <a:rPr kumimoji="1" lang="ja-JP" altLang="en-US" dirty="0" smtClean="0"/>
              <a:t>ファイルというファイル形式があります。これはカンマ</a:t>
            </a:r>
            <a:r>
              <a:rPr lang="ja-JP" altLang="en-US" dirty="0" smtClean="0"/>
              <a:t>「</a:t>
            </a:r>
            <a:r>
              <a:rPr lang="en-US" altLang="ja-JP" dirty="0" smtClean="0"/>
              <a:t>,</a:t>
            </a:r>
            <a:r>
              <a:rPr lang="ja-JP" altLang="en-US" dirty="0" smtClean="0"/>
              <a:t>」で値を区切ってファイルにした形式です。たとえばテキスト内にカンマと改行してきちんとテーブルになっていれば。テキストファイルでも拡張子をカンマに変えるだけで、エディタなどをしようしなくても</a:t>
            </a:r>
            <a:r>
              <a:rPr lang="en-US" altLang="ja-JP" dirty="0" smtClean="0"/>
              <a:t>CSV</a:t>
            </a:r>
            <a:r>
              <a:rPr lang="ja-JP" altLang="en-US" dirty="0" smtClean="0"/>
              <a:t>にすることができます！</a:t>
            </a:r>
            <a:endParaRPr lang="en-US" altLang="ja-JP" dirty="0" smtClean="0"/>
          </a:p>
          <a:p>
            <a:pPr marL="0" indent="0">
              <a:buNone/>
            </a:pPr>
            <a:r>
              <a:rPr lang="ja-JP" altLang="en-US" dirty="0" smtClean="0"/>
              <a:t>→　</a:t>
            </a:r>
            <a:r>
              <a:rPr lang="en-US" altLang="ja-JP" dirty="0" smtClean="0"/>
              <a:t>Q.</a:t>
            </a:r>
            <a:r>
              <a:rPr lang="ja-JP" altLang="en-US" dirty="0" smtClean="0"/>
              <a:t>複数ファイルがあるときは？</a:t>
            </a:r>
            <a:endParaRPr lang="en-US" altLang="ja-JP" dirty="0" smtClean="0"/>
          </a:p>
          <a:p>
            <a:pPr marL="0" indent="0">
              <a:buNone/>
            </a:pPr>
            <a:r>
              <a:rPr lang="ja-JP" altLang="en-US" dirty="0" smtClean="0"/>
              <a:t>　　 </a:t>
            </a:r>
            <a:r>
              <a:rPr lang="en-US" altLang="ja-JP" dirty="0" smtClean="0"/>
              <a:t>A.</a:t>
            </a:r>
            <a:r>
              <a:rPr lang="ja-JP" altLang="en-US" dirty="0" smtClean="0"/>
              <a:t>　リネームソフトを</a:t>
            </a:r>
            <a:r>
              <a:rPr lang="ja-JP" altLang="en-US" dirty="0" smtClean="0"/>
              <a:t>使って一度に拡張子だけ変換の処理</a:t>
            </a:r>
            <a:r>
              <a:rPr lang="ja-JP" altLang="en-US" dirty="0" smtClean="0"/>
              <a:t>をかけます。</a:t>
            </a:r>
            <a:endParaRPr lang="en-US" altLang="ja-JP" dirty="0" smtClean="0"/>
          </a:p>
          <a:p>
            <a:pPr marL="0" indent="0">
              <a:buNone/>
            </a:pPr>
            <a:endParaRPr kumimoji="1" lang="en-US" altLang="ja-JP" dirty="0"/>
          </a:p>
          <a:p>
            <a:pPr marL="0" indent="0">
              <a:buNone/>
            </a:pPr>
            <a:r>
              <a:rPr lang="ja-JP" altLang="en-US" dirty="0" smtClean="0"/>
              <a:t>－注意－</a:t>
            </a:r>
            <a:endParaRPr lang="en-US" altLang="ja-JP" dirty="0" smtClean="0"/>
          </a:p>
          <a:p>
            <a:pPr marL="0" indent="0">
              <a:buNone/>
            </a:pPr>
            <a:r>
              <a:rPr lang="en-US" altLang="ja-JP" dirty="0" smtClean="0">
                <a:solidFill>
                  <a:srgbClr val="FF0000"/>
                </a:solidFill>
              </a:rPr>
              <a:t>DBF</a:t>
            </a:r>
            <a:r>
              <a:rPr lang="ja-JP" altLang="en-US" dirty="0" smtClean="0">
                <a:solidFill>
                  <a:srgbClr val="FF0000"/>
                </a:solidFill>
              </a:rPr>
              <a:t>ファイルは扱いに気をつけてください。</a:t>
            </a:r>
            <a:endParaRPr lang="en-US" altLang="ja-JP" dirty="0" smtClean="0">
              <a:solidFill>
                <a:srgbClr val="FF0000"/>
              </a:solidFill>
            </a:endParaRPr>
          </a:p>
          <a:p>
            <a:pPr marL="0" indent="0">
              <a:buNone/>
            </a:pPr>
            <a:r>
              <a:rPr lang="ja-JP" altLang="en-US" dirty="0" smtClean="0">
                <a:solidFill>
                  <a:schemeClr val="accent5">
                    <a:lumMod val="75000"/>
                  </a:schemeClr>
                </a:solidFill>
              </a:rPr>
              <a:t>少し編集しただけでファイルが動作しなくなってしまいます。</a:t>
            </a:r>
            <a:endParaRPr lang="en-US" altLang="ja-JP" dirty="0" smtClean="0">
              <a:solidFill>
                <a:schemeClr val="accent5">
                  <a:lumMod val="75000"/>
                </a:schemeClr>
              </a:solidFill>
            </a:endParaRPr>
          </a:p>
          <a:p>
            <a:pPr marL="0" indent="0">
              <a:buNone/>
            </a:pPr>
            <a:r>
              <a:rPr lang="ja-JP" altLang="en-US" dirty="0" smtClean="0">
                <a:solidFill>
                  <a:schemeClr val="accent5">
                    <a:lumMod val="75000"/>
                  </a:schemeClr>
                </a:solidFill>
              </a:rPr>
              <a:t>また</a:t>
            </a:r>
            <a:r>
              <a:rPr lang="en-US" altLang="ja-JP" dirty="0" smtClean="0">
                <a:solidFill>
                  <a:schemeClr val="accent5">
                    <a:lumMod val="75000"/>
                  </a:schemeClr>
                </a:solidFill>
              </a:rPr>
              <a:t>Excel2013</a:t>
            </a:r>
            <a:r>
              <a:rPr lang="ja-JP" altLang="en-US" dirty="0" smtClean="0">
                <a:solidFill>
                  <a:schemeClr val="accent5">
                    <a:lumMod val="75000"/>
                  </a:schemeClr>
                </a:solidFill>
              </a:rPr>
              <a:t>をお使いの方は</a:t>
            </a:r>
            <a:r>
              <a:rPr lang="en-US" altLang="ja-JP" dirty="0" smtClean="0">
                <a:solidFill>
                  <a:schemeClr val="accent5">
                    <a:lumMod val="75000"/>
                  </a:schemeClr>
                </a:solidFill>
              </a:rPr>
              <a:t>DBF</a:t>
            </a:r>
            <a:r>
              <a:rPr lang="ja-JP" altLang="en-US" dirty="0" smtClean="0">
                <a:solidFill>
                  <a:schemeClr val="accent5">
                    <a:lumMod val="75000"/>
                  </a:schemeClr>
                </a:solidFill>
              </a:rPr>
              <a:t>ファイルは閲覧できても保存できません。</a:t>
            </a:r>
            <a:endParaRPr lang="en-US" altLang="ja-JP" dirty="0" smtClean="0">
              <a:solidFill>
                <a:schemeClr val="accent5">
                  <a:lumMod val="75000"/>
                </a:schemeClr>
              </a:solidFill>
            </a:endParaRPr>
          </a:p>
          <a:p>
            <a:pPr marL="0" indent="0">
              <a:buNone/>
            </a:pPr>
            <a:r>
              <a:rPr lang="ja-JP" altLang="en-US" dirty="0" smtClean="0">
                <a:solidFill>
                  <a:schemeClr val="accent5">
                    <a:lumMod val="75000"/>
                  </a:schemeClr>
                </a:solidFill>
              </a:rPr>
              <a:t>絶対に強引に保存しようとしないでください！</a:t>
            </a:r>
            <a:endParaRPr kumimoji="1" lang="en-US" altLang="ja-JP" dirty="0">
              <a:solidFill>
                <a:schemeClr val="accent5">
                  <a:lumMod val="75000"/>
                </a:schemeClr>
              </a:solidFill>
            </a:endParaRPr>
          </a:p>
        </p:txBody>
      </p:sp>
      <p:sp>
        <p:nvSpPr>
          <p:cNvPr id="4" name="スライド番号プレースホルダー 3"/>
          <p:cNvSpPr>
            <a:spLocks noGrp="1"/>
          </p:cNvSpPr>
          <p:nvPr>
            <p:ph type="sldNum" sz="quarter" idx="12"/>
          </p:nvPr>
        </p:nvSpPr>
        <p:spPr/>
        <p:txBody>
          <a:bodyPr/>
          <a:lstStyle/>
          <a:p>
            <a:fld id="{3156950C-162F-461C-9D45-87E1E52AE167}" type="slidenum">
              <a:rPr kumimoji="1" lang="ja-JP" altLang="en-US" smtClean="0"/>
              <a:t>15</a:t>
            </a:fld>
            <a:endParaRPr kumimoji="1" lang="ja-JP" altLang="en-US"/>
          </a:p>
        </p:txBody>
      </p:sp>
    </p:spTree>
    <p:extLst>
      <p:ext uri="{BB962C8B-B14F-4D97-AF65-F5344CB8AC3E}">
        <p14:creationId xmlns:p14="http://schemas.microsoft.com/office/powerpoint/2010/main" val="220571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280" y="243840"/>
            <a:ext cx="12263120" cy="447039"/>
          </a:xfrm>
        </p:spPr>
        <p:txBody>
          <a:bodyPr>
            <a:noAutofit/>
          </a:bodyPr>
          <a:lstStyle/>
          <a:p>
            <a:r>
              <a:rPr lang="en-US" altLang="ja-JP" sz="4000" u="sng" dirty="0" smtClean="0"/>
              <a:t>Q.CSV</a:t>
            </a:r>
            <a:r>
              <a:rPr lang="ja-JP" altLang="en-US" sz="4000" u="sng" dirty="0" smtClean="0"/>
              <a:t>ファイルが複数あって結合が</a:t>
            </a:r>
            <a:r>
              <a:rPr lang="ja-JP" altLang="en-US" sz="4000" u="sng" dirty="0" smtClean="0"/>
              <a:t>大変ですよね？</a:t>
            </a:r>
            <a:endParaRPr kumimoji="1" lang="ja-JP" altLang="en-US" sz="4000" u="sng" dirty="0"/>
          </a:p>
        </p:txBody>
      </p:sp>
      <p:sp>
        <p:nvSpPr>
          <p:cNvPr id="5" name="縦書きテキスト プレースホルダー 4"/>
          <p:cNvSpPr>
            <a:spLocks noGrp="1"/>
          </p:cNvSpPr>
          <p:nvPr>
            <p:ph type="body" orient="vert" idx="1"/>
          </p:nvPr>
        </p:nvSpPr>
        <p:spPr>
          <a:xfrm>
            <a:off x="680720" y="1097280"/>
            <a:ext cx="10673080" cy="5079683"/>
          </a:xfrm>
        </p:spPr>
        <p:txBody>
          <a:bodyPr vert="horz">
            <a:normAutofit fontScale="92500" lnSpcReduction="20000"/>
          </a:bodyPr>
          <a:lstStyle/>
          <a:p>
            <a:pPr marL="0" indent="0">
              <a:buNone/>
            </a:pPr>
            <a:r>
              <a:rPr kumimoji="1" lang="en-US" altLang="ja-JP" sz="3000" u="sng" dirty="0" err="1" smtClean="0"/>
              <a:t>A.Dos</a:t>
            </a:r>
            <a:r>
              <a:rPr kumimoji="1" lang="ja-JP" altLang="en-US" sz="3000" u="sng" dirty="0" smtClean="0"/>
              <a:t>コマンド</a:t>
            </a:r>
            <a:r>
              <a:rPr lang="ja-JP" altLang="en-US" sz="3000" u="sng" dirty="0" smtClean="0"/>
              <a:t>を使って一気にファイル結合してしまいましょう！</a:t>
            </a:r>
            <a:endParaRPr lang="en-US" altLang="ja-JP" sz="3000" u="sng" dirty="0" smtClean="0"/>
          </a:p>
          <a:p>
            <a:pPr marL="514350" indent="-514350">
              <a:buAutoNum type="alphaUcPeriod"/>
            </a:pPr>
            <a:endParaRPr lang="en-US" altLang="ja-JP" sz="1400" dirty="0"/>
          </a:p>
          <a:p>
            <a:pPr marL="0" indent="0">
              <a:buNone/>
            </a:pPr>
            <a:r>
              <a:rPr lang="en-US" altLang="ja-JP" sz="1400" dirty="0" smtClean="0"/>
              <a:t>1.</a:t>
            </a:r>
            <a:r>
              <a:rPr lang="ja-JP" altLang="en-US" sz="1400" dirty="0" smtClean="0"/>
              <a:t>まずは</a:t>
            </a:r>
            <a:r>
              <a:rPr lang="en-US" altLang="ja-JP" sz="1400" dirty="0" smtClean="0"/>
              <a:t>C</a:t>
            </a:r>
            <a:r>
              <a:rPr lang="ja-JP" altLang="en-US" sz="1400" dirty="0" smtClean="0"/>
              <a:t>ドライブ直下にフォルダを作成</a:t>
            </a:r>
            <a:endParaRPr lang="en-US" altLang="ja-JP" sz="1400" dirty="0" smtClean="0"/>
          </a:p>
          <a:p>
            <a:pPr marL="0" indent="0">
              <a:buNone/>
            </a:pPr>
            <a:r>
              <a:rPr lang="ja-JP" altLang="en-US" sz="1400" dirty="0" smtClean="0"/>
              <a:t>　</a:t>
            </a:r>
            <a:r>
              <a:rPr lang="en-US" altLang="ja-JP" sz="1400" dirty="0" smtClean="0"/>
              <a:t>C://Data</a:t>
            </a:r>
          </a:p>
          <a:p>
            <a:pPr marL="0" indent="0">
              <a:buNone/>
            </a:pPr>
            <a:r>
              <a:rPr lang="ja-JP" altLang="en-US" sz="1400" dirty="0"/>
              <a:t>　</a:t>
            </a:r>
            <a:r>
              <a:rPr lang="en-US" altLang="ja-JP" sz="1400" dirty="0" smtClean="0"/>
              <a:t>C://Data/A</a:t>
            </a:r>
            <a:r>
              <a:rPr lang="ja-JP" altLang="en-US" sz="1400" dirty="0" smtClean="0"/>
              <a:t>ｌｌ</a:t>
            </a:r>
            <a:r>
              <a:rPr lang="en-US" altLang="ja-JP" sz="1400" dirty="0" smtClean="0"/>
              <a:t>Data</a:t>
            </a:r>
          </a:p>
          <a:p>
            <a:pPr marL="0" indent="0">
              <a:buNone/>
            </a:pPr>
            <a:r>
              <a:rPr lang="en-US" altLang="ja-JP" sz="1400" dirty="0" smtClean="0"/>
              <a:t>Data</a:t>
            </a:r>
            <a:r>
              <a:rPr lang="ja-JP" altLang="en-US" sz="1400" dirty="0" smtClean="0"/>
              <a:t>内に結合したいファイルをコピー</a:t>
            </a:r>
            <a:endParaRPr lang="en-US" altLang="ja-JP" sz="1400" dirty="0" smtClean="0"/>
          </a:p>
          <a:p>
            <a:pPr marL="0" indent="0">
              <a:buNone/>
            </a:pPr>
            <a:endParaRPr lang="en-US" altLang="ja-JP" sz="1400" dirty="0" smtClean="0"/>
          </a:p>
          <a:p>
            <a:pPr marL="0" indent="0">
              <a:buNone/>
            </a:pPr>
            <a:r>
              <a:rPr lang="en-US" altLang="ja-JP" sz="1400" dirty="0" smtClean="0"/>
              <a:t>2.</a:t>
            </a:r>
            <a:r>
              <a:rPr kumimoji="1" lang="ja-JP" altLang="en-US" sz="1400" dirty="0" smtClean="0"/>
              <a:t>スタートメニューから「</a:t>
            </a:r>
            <a:r>
              <a:rPr kumimoji="1" lang="en-US" altLang="ja-JP" sz="1400" dirty="0" err="1" smtClean="0"/>
              <a:t>cmd</a:t>
            </a:r>
            <a:r>
              <a:rPr kumimoji="1" lang="ja-JP" altLang="en-US" sz="1400" dirty="0" smtClean="0"/>
              <a:t>」でコマンドプロンプトを起動</a:t>
            </a:r>
            <a:endParaRPr kumimoji="1" lang="en-US" altLang="ja-JP" sz="1400" dirty="0" smtClean="0"/>
          </a:p>
          <a:p>
            <a:pPr marL="0" indent="0">
              <a:buNone/>
            </a:pPr>
            <a:r>
              <a:rPr lang="sv-SE" altLang="ja-JP" sz="1400" dirty="0"/>
              <a:t>cd c</a:t>
            </a:r>
            <a:r>
              <a:rPr lang="sv-SE" altLang="ja-JP" sz="1400" dirty="0" smtClean="0"/>
              <a:t>:\Data</a:t>
            </a:r>
            <a:r>
              <a:rPr lang="sv-SE" altLang="ja-JP" sz="1400" dirty="0"/>
              <a:t/>
            </a:r>
            <a:br>
              <a:rPr lang="sv-SE" altLang="ja-JP" sz="1400" dirty="0"/>
            </a:br>
            <a:r>
              <a:rPr lang="sv-SE" altLang="ja-JP" sz="1400" dirty="0"/>
              <a:t>type *.csv &gt; c</a:t>
            </a:r>
            <a:r>
              <a:rPr lang="sv-SE" altLang="ja-JP" sz="1400" dirty="0" smtClean="0"/>
              <a:t>:\Data/AllData/AllFile.csv</a:t>
            </a:r>
            <a:endParaRPr kumimoji="1" lang="sv-SE" altLang="ja-JP" sz="1400" dirty="0"/>
          </a:p>
          <a:p>
            <a:pPr marL="0" indent="0">
              <a:buNone/>
            </a:pPr>
            <a:r>
              <a:rPr lang="sv-SE" altLang="ja-JP" sz="1400" dirty="0" smtClean="0"/>
              <a:t>3.AllData</a:t>
            </a:r>
            <a:r>
              <a:rPr lang="ja-JP" altLang="en-US" sz="1400" dirty="0" smtClean="0"/>
              <a:t>内に</a:t>
            </a:r>
            <a:r>
              <a:rPr lang="ja-JP" altLang="en-US" sz="1400" dirty="0"/>
              <a:t>結合</a:t>
            </a:r>
            <a:r>
              <a:rPr lang="ja-JP" altLang="en-US" sz="1400" dirty="0" smtClean="0"/>
              <a:t>されたファイルがあることを確認！</a:t>
            </a:r>
            <a:endParaRPr lang="en-US" altLang="ja-JP" sz="1400" dirty="0" smtClean="0"/>
          </a:p>
          <a:p>
            <a:pPr marL="0" indent="0">
              <a:buNone/>
            </a:pPr>
            <a:endParaRPr lang="en-US" altLang="ja-JP" sz="1400" dirty="0"/>
          </a:p>
          <a:p>
            <a:pPr marL="0" indent="0">
              <a:buNone/>
            </a:pPr>
            <a:r>
              <a:rPr lang="en-US" altLang="ja-JP" sz="1400" dirty="0"/>
              <a:t>4</a:t>
            </a:r>
            <a:r>
              <a:rPr lang="en-US" altLang="ja-JP" sz="1400" dirty="0" smtClean="0"/>
              <a:t>.</a:t>
            </a:r>
            <a:r>
              <a:rPr lang="ja-JP" altLang="en-US" sz="1400" dirty="0"/>
              <a:t>作業</a:t>
            </a:r>
            <a:r>
              <a:rPr lang="ja-JP" altLang="en-US" sz="1400" dirty="0" smtClean="0"/>
              <a:t>で不要になったフォルダおよびファイルを削除して完成！</a:t>
            </a:r>
            <a:endParaRPr lang="en-US" altLang="ja-JP" sz="1400" dirty="0" smtClean="0"/>
          </a:p>
          <a:p>
            <a:pPr marL="0" indent="0">
              <a:buNone/>
            </a:pPr>
            <a:endParaRPr kumimoji="1" lang="en-US" altLang="ja-JP" sz="1400" dirty="0" smtClean="0"/>
          </a:p>
          <a:p>
            <a:pPr marL="0" indent="0">
              <a:buNone/>
            </a:pPr>
            <a:endParaRPr kumimoji="1" lang="en-US" altLang="ja-JP" sz="1400" dirty="0"/>
          </a:p>
          <a:p>
            <a:pPr marL="0" indent="0">
              <a:buNone/>
            </a:pPr>
            <a:r>
              <a:rPr lang="en-US" altLang="ja-JP" sz="1400" dirty="0" smtClean="0"/>
              <a:t>Q.</a:t>
            </a:r>
            <a:r>
              <a:rPr lang="ja-JP" altLang="en-US" sz="1400" dirty="0" smtClean="0"/>
              <a:t>重複したヘッダーなどはどうするの？</a:t>
            </a:r>
            <a:endParaRPr lang="en-US" altLang="ja-JP" sz="1400" dirty="0" smtClean="0"/>
          </a:p>
          <a:p>
            <a:pPr marL="0" indent="0">
              <a:buNone/>
            </a:pPr>
            <a:r>
              <a:rPr kumimoji="1" lang="en-US" altLang="ja-JP" sz="1400" dirty="0" err="1" smtClean="0"/>
              <a:t>A.Excel</a:t>
            </a:r>
            <a:r>
              <a:rPr kumimoji="1" lang="ja-JP" altLang="en-US" sz="1400" dirty="0" smtClean="0"/>
              <a:t>の重複したセルの削除の機能をつかって編集します！</a:t>
            </a:r>
            <a:endParaRPr kumimoji="1" lang="en-US" altLang="ja-JP" sz="1400" dirty="0" smtClean="0"/>
          </a:p>
          <a:p>
            <a:pPr marL="0" indent="0">
              <a:buNone/>
            </a:pPr>
            <a:endParaRPr lang="en-US" altLang="ja-JP" sz="1400" dirty="0"/>
          </a:p>
          <a:p>
            <a:pPr marL="0" indent="0">
              <a:buNone/>
            </a:pPr>
            <a:r>
              <a:rPr kumimoji="1" lang="ja-JP" altLang="en-US" sz="1400" dirty="0" smtClean="0"/>
              <a:t>とってもかんたん！</a:t>
            </a:r>
            <a:endParaRPr kumimoji="1" lang="ja-JP" altLang="en-US" sz="1400" dirty="0"/>
          </a:p>
        </p:txBody>
      </p:sp>
      <p:sp>
        <p:nvSpPr>
          <p:cNvPr id="3" name="スライド番号プレースホルダー 2"/>
          <p:cNvSpPr>
            <a:spLocks noGrp="1"/>
          </p:cNvSpPr>
          <p:nvPr>
            <p:ph type="sldNum" sz="quarter" idx="12"/>
          </p:nvPr>
        </p:nvSpPr>
        <p:spPr/>
        <p:txBody>
          <a:bodyPr/>
          <a:lstStyle/>
          <a:p>
            <a:fld id="{3156950C-162F-461C-9D45-87E1E52AE167}" type="slidenum">
              <a:rPr kumimoji="1" lang="ja-JP" altLang="en-US" smtClean="0"/>
              <a:t>16</a:t>
            </a:fld>
            <a:endParaRPr kumimoji="1" lang="ja-JP" altLang="en-US"/>
          </a:p>
        </p:txBody>
      </p:sp>
      <p:sp>
        <p:nvSpPr>
          <p:cNvPr id="6" name="円/楕円 5"/>
          <p:cNvSpPr/>
          <p:nvPr/>
        </p:nvSpPr>
        <p:spPr>
          <a:xfrm>
            <a:off x="5110480" y="1645920"/>
            <a:ext cx="7000240" cy="43141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テキストファイルデータの場合は</a:t>
            </a:r>
            <a:endParaRPr kumimoji="1" lang="en-US" altLang="ja-JP" dirty="0" smtClean="0"/>
          </a:p>
          <a:p>
            <a:pPr algn="ctr"/>
            <a:r>
              <a:rPr kumimoji="1" lang="ja-JP" altLang="en-US" dirty="0" smtClean="0"/>
              <a:t>次のような方法でやってください！</a:t>
            </a:r>
            <a:endParaRPr kumimoji="1" lang="en-US" altLang="ja-JP" dirty="0" smtClean="0"/>
          </a:p>
          <a:p>
            <a:pPr algn="ctr"/>
            <a:endParaRPr lang="en-US" altLang="ja-JP" dirty="0"/>
          </a:p>
          <a:p>
            <a:r>
              <a:rPr lang="sv-SE" altLang="ja-JP" sz="1400" dirty="0"/>
              <a:t>cd c:\Data</a:t>
            </a:r>
            <a:br>
              <a:rPr lang="sv-SE" altLang="ja-JP" sz="1400" dirty="0"/>
            </a:br>
            <a:r>
              <a:rPr lang="sv-SE" altLang="ja-JP" sz="1400" dirty="0"/>
              <a:t>type </a:t>
            </a:r>
            <a:r>
              <a:rPr lang="sv-SE" altLang="ja-JP" sz="1400" dirty="0" smtClean="0"/>
              <a:t>*.txt </a:t>
            </a:r>
            <a:r>
              <a:rPr lang="sv-SE" altLang="ja-JP" sz="1400" dirty="0"/>
              <a:t>&gt; c:\</a:t>
            </a:r>
            <a:r>
              <a:rPr lang="sv-SE" altLang="ja-JP" sz="1400" dirty="0" smtClean="0"/>
              <a:t>Data/AllData/AllFile.txt</a:t>
            </a:r>
          </a:p>
          <a:p>
            <a:endParaRPr lang="sv-SE" altLang="ja-JP" sz="1400" dirty="0"/>
          </a:p>
          <a:p>
            <a:r>
              <a:rPr lang="en-US" altLang="ja-JP" sz="1400" dirty="0" smtClean="0"/>
              <a:t>AllFile.txt</a:t>
            </a:r>
            <a:r>
              <a:rPr lang="ja-JP" altLang="en-US" sz="1400" dirty="0" err="1" smtClean="0"/>
              <a:t>の拡</a:t>
            </a:r>
            <a:r>
              <a:rPr lang="ja-JP" altLang="en-US" sz="1400" dirty="0" smtClean="0"/>
              <a:t>張子「</a:t>
            </a:r>
            <a:r>
              <a:rPr lang="en-US" altLang="ja-JP" sz="1400" dirty="0" smtClean="0"/>
              <a:t>.txt</a:t>
            </a:r>
            <a:r>
              <a:rPr lang="ja-JP" altLang="en-US" sz="1400" dirty="0" smtClean="0"/>
              <a:t>」を「</a:t>
            </a:r>
            <a:r>
              <a:rPr lang="en-US" altLang="ja-JP" sz="1400" dirty="0" smtClean="0"/>
              <a:t>.csv</a:t>
            </a:r>
            <a:r>
              <a:rPr lang="ja-JP" altLang="en-US" sz="1400" dirty="0" smtClean="0"/>
              <a:t>」に</a:t>
            </a:r>
            <a:endParaRPr lang="en-US" altLang="ja-JP" sz="1400" dirty="0" smtClean="0"/>
          </a:p>
          <a:p>
            <a:r>
              <a:rPr lang="ja-JP" altLang="en-US" sz="1400" dirty="0" smtClean="0"/>
              <a:t>名前の変更で強制的に変換してあげてください！</a:t>
            </a:r>
            <a:endParaRPr lang="en-US" altLang="ja-JP" sz="1400" dirty="0" smtClean="0"/>
          </a:p>
          <a:p>
            <a:endParaRPr lang="en-US" altLang="ja-JP" sz="1400" dirty="0"/>
          </a:p>
          <a:p>
            <a:r>
              <a:rPr lang="en-US" altLang="ja-JP" sz="1200" dirty="0" smtClean="0"/>
              <a:t>KEYCODE</a:t>
            </a:r>
            <a:r>
              <a:rPr lang="ja-JP" altLang="en-US" sz="1200" dirty="0" smtClean="0"/>
              <a:t>などのゾーンに</a:t>
            </a:r>
            <a:r>
              <a:rPr lang="en-US" altLang="ja-JP" sz="1200" dirty="0" smtClean="0"/>
              <a:t>0XXXX</a:t>
            </a:r>
            <a:r>
              <a:rPr lang="ja-JP" altLang="en-US" sz="1200" dirty="0" err="1" smtClean="0"/>
              <a:t>のような</a:t>
            </a:r>
            <a:r>
              <a:rPr lang="ja-JP" altLang="en-US" sz="1200" dirty="0" smtClean="0"/>
              <a:t>形式で頭文字に「</a:t>
            </a:r>
            <a:r>
              <a:rPr lang="en-US" altLang="ja-JP" sz="1200" dirty="0" smtClean="0"/>
              <a:t>0</a:t>
            </a:r>
            <a:r>
              <a:rPr lang="ja-JP" altLang="en-US" sz="1200" dirty="0" smtClean="0"/>
              <a:t>」が扱われていることがあり。</a:t>
            </a:r>
            <a:r>
              <a:rPr lang="en-US" altLang="ja-JP" sz="1200" dirty="0" smtClean="0"/>
              <a:t>Excel</a:t>
            </a:r>
            <a:r>
              <a:rPr lang="ja-JP" altLang="en-US" sz="1200" dirty="0" smtClean="0"/>
              <a:t>などで読み込んでしまうと「</a:t>
            </a:r>
            <a:r>
              <a:rPr lang="en-US" altLang="ja-JP" sz="1200" dirty="0" smtClean="0"/>
              <a:t>0</a:t>
            </a:r>
            <a:r>
              <a:rPr lang="ja-JP" altLang="en-US" sz="1200" dirty="0" smtClean="0"/>
              <a:t>」値が消えてしまうことがあるためです。</a:t>
            </a:r>
            <a:endParaRPr lang="sv-SE" altLang="ja-JP" sz="1200" dirty="0"/>
          </a:p>
          <a:p>
            <a:pPr algn="ctr"/>
            <a:endParaRPr kumimoji="1" lang="en-US" altLang="ja-JP" dirty="0" smtClean="0"/>
          </a:p>
          <a:p>
            <a:pPr algn="ctr"/>
            <a:endParaRPr kumimoji="1" lang="ja-JP" altLang="en-US" dirty="0"/>
          </a:p>
        </p:txBody>
      </p:sp>
    </p:spTree>
    <p:extLst>
      <p:ext uri="{BB962C8B-B14F-4D97-AF65-F5344CB8AC3E}">
        <p14:creationId xmlns:p14="http://schemas.microsoft.com/office/powerpoint/2010/main" val="1101688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u="sng" dirty="0" smtClean="0"/>
              <a:t>CSV</a:t>
            </a:r>
            <a:r>
              <a:rPr kumimoji="1" lang="ja-JP" altLang="en-US" u="sng" dirty="0" smtClean="0"/>
              <a:t>結合～</a:t>
            </a:r>
            <a:r>
              <a:rPr kumimoji="1" lang="ja-JP" altLang="en-US" u="sng" dirty="0" smtClean="0"/>
              <a:t>手順 </a:t>
            </a:r>
            <a:r>
              <a:rPr kumimoji="1" lang="en-US" altLang="ja-JP" u="sng" dirty="0" smtClean="0"/>
              <a:t>1/1</a:t>
            </a:r>
            <a:r>
              <a:rPr kumimoji="1" lang="ja-JP" altLang="en-US" u="sng" dirty="0" smtClean="0"/>
              <a:t>～</a:t>
            </a:r>
            <a:endParaRPr kumimoji="1" lang="ja-JP" altLang="en-US" u="sng" dirty="0"/>
          </a:p>
        </p:txBody>
      </p:sp>
      <p:sp>
        <p:nvSpPr>
          <p:cNvPr id="5" name="コンテンツ プレースホルダー 4"/>
          <p:cNvSpPr>
            <a:spLocks noGrp="1"/>
          </p:cNvSpPr>
          <p:nvPr>
            <p:ph sz="half" idx="1"/>
          </p:nvPr>
        </p:nvSpPr>
        <p:spPr>
          <a:xfrm>
            <a:off x="223520" y="1886585"/>
            <a:ext cx="6126480" cy="3295015"/>
          </a:xfrm>
        </p:spPr>
        <p:txBody>
          <a:bodyPr>
            <a:normAutofit/>
          </a:bodyPr>
          <a:lstStyle/>
          <a:p>
            <a:pPr marL="0" indent="0">
              <a:buNone/>
            </a:pPr>
            <a:r>
              <a:rPr kumimoji="1" lang="en-US" altLang="ja-JP" sz="1400" dirty="0" smtClean="0"/>
              <a:t>1.</a:t>
            </a:r>
            <a:r>
              <a:rPr lang="ja-JP" altLang="en-US" sz="1400" dirty="0"/>
              <a:t>結合</a:t>
            </a:r>
            <a:r>
              <a:rPr lang="ja-JP" altLang="en-US" sz="1400" dirty="0" smtClean="0"/>
              <a:t>するファイルと同じフォルダに</a:t>
            </a:r>
            <a:r>
              <a:rPr lang="en-US" altLang="ja-JP" sz="1400" dirty="0" smtClean="0"/>
              <a:t>CSV</a:t>
            </a:r>
            <a:r>
              <a:rPr lang="ja-JP" altLang="en-US" sz="1400" dirty="0" smtClean="0"/>
              <a:t>と同じ名前の</a:t>
            </a:r>
            <a:r>
              <a:rPr lang="en-US" altLang="ja-JP" sz="1400" dirty="0" smtClean="0"/>
              <a:t>CSVT</a:t>
            </a:r>
            <a:r>
              <a:rPr lang="ja-JP" altLang="en-US" sz="1400" dirty="0" smtClean="0"/>
              <a:t>ファイルを作成してください</a:t>
            </a:r>
            <a:r>
              <a:rPr lang="ja-JP" altLang="en-US" sz="1400" dirty="0" smtClean="0"/>
              <a:t>。</a:t>
            </a:r>
            <a:endParaRPr lang="en-US" altLang="ja-JP" sz="1400" dirty="0" smtClean="0"/>
          </a:p>
          <a:p>
            <a:pPr marL="0" indent="0">
              <a:buNone/>
            </a:pPr>
            <a:r>
              <a:rPr lang="ja-JP" altLang="en-US" sz="1400" dirty="0" smtClean="0"/>
              <a:t>→</a:t>
            </a:r>
            <a:r>
              <a:rPr lang="en-US" altLang="ja-JP" sz="1400" dirty="0" smtClean="0"/>
              <a:t>Excel</a:t>
            </a:r>
            <a:r>
              <a:rPr lang="ja-JP" altLang="en-US" sz="1400" dirty="0" smtClean="0"/>
              <a:t>でもテキストエディタでも作成は大丈夫です！</a:t>
            </a:r>
            <a:endParaRPr lang="en-US" altLang="ja-JP" sz="1400" dirty="0" smtClean="0"/>
          </a:p>
          <a:p>
            <a:pPr marL="0" indent="0">
              <a:buNone/>
            </a:pPr>
            <a:r>
              <a:rPr lang="en-US" altLang="ja-JP" sz="1400" dirty="0" smtClean="0"/>
              <a:t>2.CSVT</a:t>
            </a:r>
            <a:r>
              <a:rPr lang="ja-JP" altLang="en-US" sz="1400" dirty="0" smtClean="0"/>
              <a:t>ファイルの中身は</a:t>
            </a:r>
            <a:r>
              <a:rPr lang="en-US" altLang="ja-JP" sz="1400" dirty="0" smtClean="0"/>
              <a:t>”</a:t>
            </a:r>
            <a:r>
              <a:rPr lang="en-US" altLang="ja-JP" sz="1400" dirty="0" err="1" smtClean="0"/>
              <a:t>String”,”Integer”,”real</a:t>
            </a:r>
            <a:r>
              <a:rPr lang="en-US" altLang="ja-JP" sz="1400" dirty="0" smtClean="0"/>
              <a:t>”</a:t>
            </a:r>
            <a:r>
              <a:rPr lang="ja-JP" altLang="en-US" sz="1400" dirty="0" smtClean="0"/>
              <a:t>の型を明記し宣言してください</a:t>
            </a:r>
            <a:r>
              <a:rPr lang="ja-JP" altLang="en-US" sz="1400" dirty="0" smtClean="0"/>
              <a:t>。</a:t>
            </a:r>
            <a:endParaRPr lang="en-US" altLang="ja-JP" sz="1400" dirty="0" smtClean="0"/>
          </a:p>
          <a:p>
            <a:pPr marL="0" indent="0">
              <a:buNone/>
            </a:pPr>
            <a:r>
              <a:rPr lang="ja-JP" altLang="en-US" sz="1400" dirty="0" smtClean="0"/>
              <a:t>→列に対してどのような形式なのかを教えてあげる作業になります。</a:t>
            </a:r>
            <a:endParaRPr lang="en-US" altLang="ja-JP" sz="1400" dirty="0"/>
          </a:p>
          <a:p>
            <a:pPr marL="0" indent="0">
              <a:buNone/>
            </a:pPr>
            <a:r>
              <a:rPr lang="en-US" altLang="ja-JP" sz="1400" dirty="0" smtClean="0"/>
              <a:t>3.</a:t>
            </a:r>
            <a:r>
              <a:rPr lang="ja-JP" altLang="en-US" sz="1400" dirty="0" smtClean="0"/>
              <a:t>作成したファイル</a:t>
            </a:r>
            <a:r>
              <a:rPr lang="ja-JP" altLang="en-US" sz="1400" dirty="0" smtClean="0"/>
              <a:t>を対応させるファイルと同じ名前にして「</a:t>
            </a:r>
            <a:r>
              <a:rPr lang="en-US" altLang="ja-JP" sz="1400" dirty="0" smtClean="0"/>
              <a:t>.</a:t>
            </a:r>
            <a:r>
              <a:rPr lang="en-US" altLang="ja-JP" sz="1400" dirty="0" err="1" smtClean="0"/>
              <a:t>csvt</a:t>
            </a:r>
            <a:r>
              <a:rPr lang="ja-JP" altLang="en-US" sz="1400" dirty="0" smtClean="0"/>
              <a:t>」という拡張子で</a:t>
            </a:r>
            <a:r>
              <a:rPr lang="en-US" altLang="ja-JP" sz="1400" dirty="0" smtClean="0"/>
              <a:t>CSV</a:t>
            </a:r>
            <a:r>
              <a:rPr lang="ja-JP" altLang="en-US" sz="1400" dirty="0" smtClean="0"/>
              <a:t>ファイルと同じ場所に保存してください</a:t>
            </a:r>
            <a:endParaRPr lang="en-US" altLang="ja-JP" sz="1400" dirty="0" smtClean="0"/>
          </a:p>
          <a:p>
            <a:pPr marL="0" indent="0">
              <a:buNone/>
            </a:pPr>
            <a:r>
              <a:rPr lang="en-US" altLang="ja-JP" sz="1400" dirty="0"/>
              <a:t>4</a:t>
            </a:r>
            <a:r>
              <a:rPr kumimoji="1" lang="en-US" altLang="ja-JP" sz="1400" dirty="0" smtClean="0"/>
              <a:t>.CSV</a:t>
            </a:r>
            <a:r>
              <a:rPr kumimoji="1" lang="ja-JP" altLang="en-US" sz="1400" dirty="0" smtClean="0"/>
              <a:t>ファイル</a:t>
            </a:r>
            <a:r>
              <a:rPr kumimoji="1" lang="ja-JP" altLang="en-US" sz="1400" dirty="0" smtClean="0"/>
              <a:t>を</a:t>
            </a:r>
            <a:r>
              <a:rPr kumimoji="1" lang="en-US" altLang="ja-JP" sz="1400" dirty="0" smtClean="0"/>
              <a:t>QGIS</a:t>
            </a:r>
            <a:r>
              <a:rPr kumimoji="1" lang="ja-JP" altLang="en-US" sz="1400" dirty="0" smtClean="0"/>
              <a:t>に読み込ませます</a:t>
            </a:r>
            <a:endParaRPr kumimoji="1" lang="en-US" altLang="ja-JP" sz="1400" dirty="0" smtClean="0"/>
          </a:p>
          <a:p>
            <a:pPr marL="0" indent="0">
              <a:buNone/>
            </a:pPr>
            <a:r>
              <a:rPr lang="en-US" altLang="ja-JP" sz="1400" dirty="0"/>
              <a:t>5</a:t>
            </a:r>
            <a:r>
              <a:rPr kumimoji="1" lang="en-US" altLang="ja-JP" sz="1400" dirty="0" smtClean="0"/>
              <a:t>.</a:t>
            </a:r>
            <a:r>
              <a:rPr kumimoji="1" lang="ja-JP" altLang="en-US" sz="1400" dirty="0" smtClean="0"/>
              <a:t>対応させる</a:t>
            </a:r>
            <a:r>
              <a:rPr kumimoji="1" lang="en-US" altLang="ja-JP" sz="1400" dirty="0" smtClean="0"/>
              <a:t>Shape</a:t>
            </a:r>
            <a:r>
              <a:rPr kumimoji="1" lang="ja-JP" altLang="en-US" sz="1400" dirty="0" smtClean="0"/>
              <a:t>ファイルの「</a:t>
            </a:r>
            <a:r>
              <a:rPr kumimoji="1" lang="ja-JP" altLang="en-US" sz="1400" dirty="0" smtClean="0"/>
              <a:t>プロパティ」を選択します</a:t>
            </a:r>
            <a:endParaRPr kumimoji="1" lang="en-US" altLang="ja-JP" sz="1400" dirty="0" smtClean="0"/>
          </a:p>
          <a:p>
            <a:pPr marL="0" indent="0">
              <a:buNone/>
            </a:pPr>
            <a:r>
              <a:rPr lang="en-US" altLang="ja-JP" sz="1400" dirty="0"/>
              <a:t>6</a:t>
            </a:r>
            <a:r>
              <a:rPr lang="en-US" altLang="ja-JP" sz="1400" dirty="0" smtClean="0"/>
              <a:t>.</a:t>
            </a:r>
            <a:r>
              <a:rPr lang="ja-JP" altLang="en-US" sz="1400" dirty="0" smtClean="0"/>
              <a:t>「結合」から対応させるファイルを選び結合させる値</a:t>
            </a:r>
            <a:r>
              <a:rPr lang="ja-JP" altLang="en-US" sz="1400" dirty="0" smtClean="0"/>
              <a:t>を選択</a:t>
            </a:r>
            <a:r>
              <a:rPr lang="ja-JP" altLang="en-US" sz="1400" dirty="0" smtClean="0"/>
              <a:t>します</a:t>
            </a:r>
            <a:endParaRPr lang="en-US" altLang="ja-JP" sz="1400" dirty="0" smtClean="0"/>
          </a:p>
          <a:p>
            <a:pPr marL="0" indent="0">
              <a:buNone/>
            </a:pPr>
            <a:r>
              <a:rPr lang="en-US" altLang="ja-JP" sz="1400" dirty="0"/>
              <a:t>7</a:t>
            </a:r>
            <a:r>
              <a:rPr kumimoji="1" lang="en-US" altLang="ja-JP" sz="1400" dirty="0" smtClean="0"/>
              <a:t>.</a:t>
            </a:r>
            <a:r>
              <a:rPr kumimoji="1" lang="ja-JP" altLang="en-US" sz="1400" dirty="0" smtClean="0"/>
              <a:t>属性テーブルを確認して結合してあることを確認してください</a:t>
            </a:r>
            <a:endParaRPr kumimoji="1" lang="ja-JP" altLang="en-US" sz="1400" dirty="0"/>
          </a:p>
        </p:txBody>
      </p:sp>
      <p:pic>
        <p:nvPicPr>
          <p:cNvPr id="7" name="コンテンツ プレースホルダー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29400" y="2554911"/>
            <a:ext cx="5181600" cy="2750525"/>
          </a:xfrm>
        </p:spPr>
      </p:pic>
      <p:sp>
        <p:nvSpPr>
          <p:cNvPr id="2" name="スライド番号プレースホルダー 1"/>
          <p:cNvSpPr>
            <a:spLocks noGrp="1"/>
          </p:cNvSpPr>
          <p:nvPr>
            <p:ph type="sldNum" sz="quarter" idx="12"/>
          </p:nvPr>
        </p:nvSpPr>
        <p:spPr/>
        <p:txBody>
          <a:bodyPr/>
          <a:lstStyle/>
          <a:p>
            <a:fld id="{3156950C-162F-461C-9D45-87E1E52AE167}" type="slidenum">
              <a:rPr kumimoji="1" lang="ja-JP" altLang="en-US" smtClean="0"/>
              <a:t>17</a:t>
            </a:fld>
            <a:endParaRPr kumimoji="1" lang="ja-JP" altLang="en-US"/>
          </a:p>
        </p:txBody>
      </p:sp>
      <p:sp>
        <p:nvSpPr>
          <p:cNvPr id="3" name="円/楕円 2"/>
          <p:cNvSpPr/>
          <p:nvPr/>
        </p:nvSpPr>
        <p:spPr>
          <a:xfrm>
            <a:off x="132080" y="5377497"/>
            <a:ext cx="11978640" cy="134397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結合させる型が同じでないと結合ができません！</a:t>
            </a:r>
            <a:endParaRPr kumimoji="1" lang="en-US" altLang="ja-JP" dirty="0" smtClean="0"/>
          </a:p>
          <a:p>
            <a:pPr algn="ctr"/>
            <a:r>
              <a:rPr lang="ja-JP" altLang="en-US" dirty="0" smtClean="0"/>
              <a:t>文字列（</a:t>
            </a:r>
            <a:r>
              <a:rPr lang="en-US" altLang="ja-JP" dirty="0" smtClean="0"/>
              <a:t>String</a:t>
            </a:r>
            <a:r>
              <a:rPr lang="ja-JP" altLang="en-US" dirty="0" smtClean="0"/>
              <a:t>型）</a:t>
            </a:r>
            <a:r>
              <a:rPr lang="ja-JP" altLang="en-US" dirty="0" err="1" smtClean="0"/>
              <a:t>か整</a:t>
            </a:r>
            <a:r>
              <a:rPr lang="ja-JP" altLang="en-US" dirty="0" smtClean="0"/>
              <a:t>数値（</a:t>
            </a:r>
            <a:r>
              <a:rPr lang="en-US" altLang="ja-JP" dirty="0" err="1" smtClean="0"/>
              <a:t>Int</a:t>
            </a:r>
            <a:r>
              <a:rPr lang="ja-JP" altLang="en-US" dirty="0" smtClean="0"/>
              <a:t>型）もしくは小数値（</a:t>
            </a:r>
            <a:r>
              <a:rPr lang="en-US" altLang="ja-JP" dirty="0" smtClean="0"/>
              <a:t>Real</a:t>
            </a:r>
            <a:r>
              <a:rPr lang="ja-JP" altLang="en-US" dirty="0" smtClean="0"/>
              <a:t>）型か確認してください！</a:t>
            </a:r>
            <a:endParaRPr kumimoji="1" lang="ja-JP" altLang="en-US" dirty="0"/>
          </a:p>
        </p:txBody>
      </p:sp>
    </p:spTree>
    <p:extLst>
      <p:ext uri="{BB962C8B-B14F-4D97-AF65-F5344CB8AC3E}">
        <p14:creationId xmlns:p14="http://schemas.microsoft.com/office/powerpoint/2010/main" val="3931689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dirty="0" smtClean="0"/>
              <a:t>クラス</a:t>
            </a:r>
            <a:r>
              <a:rPr lang="ja-JP" altLang="en-US" u="sng" dirty="0" smtClean="0"/>
              <a:t>分類</a:t>
            </a:r>
            <a:r>
              <a:rPr lang="ja-JP" altLang="en-US" u="sng" dirty="0"/>
              <a:t>～</a:t>
            </a:r>
            <a:r>
              <a:rPr lang="ja-JP" altLang="en-US" u="sng" dirty="0" smtClean="0"/>
              <a:t>手順～</a:t>
            </a:r>
            <a:endParaRPr kumimoji="1" lang="ja-JP" altLang="en-US" u="sng" dirty="0"/>
          </a:p>
        </p:txBody>
      </p:sp>
      <p:sp>
        <p:nvSpPr>
          <p:cNvPr id="4" name="コンテンツ プレースホルダー 3"/>
          <p:cNvSpPr>
            <a:spLocks noGrp="1"/>
          </p:cNvSpPr>
          <p:nvPr>
            <p:ph sz="half" idx="1"/>
          </p:nvPr>
        </p:nvSpPr>
        <p:spPr>
          <a:xfrm>
            <a:off x="111760" y="1808480"/>
            <a:ext cx="4551680" cy="4368483"/>
          </a:xfrm>
        </p:spPr>
        <p:txBody>
          <a:bodyPr>
            <a:normAutofit fontScale="85000" lnSpcReduction="20000"/>
          </a:bodyPr>
          <a:lstStyle/>
          <a:p>
            <a:r>
              <a:rPr kumimoji="1" lang="en-US" altLang="ja-JP" sz="1400" dirty="0" smtClean="0"/>
              <a:t>1</a:t>
            </a:r>
            <a:r>
              <a:rPr kumimoji="1" lang="en-US" altLang="ja-JP" sz="1400" dirty="0" smtClean="0"/>
              <a:t>.</a:t>
            </a:r>
            <a:r>
              <a:rPr kumimoji="1" lang="ja-JP" altLang="en-US" sz="1400" dirty="0" smtClean="0"/>
              <a:t>クラス分類したいファイルを選択してください</a:t>
            </a:r>
            <a:endParaRPr kumimoji="1" lang="en-US" altLang="ja-JP" sz="1400" dirty="0" smtClean="0"/>
          </a:p>
          <a:p>
            <a:r>
              <a:rPr kumimoji="1" lang="en-US" altLang="ja-JP" sz="1400" dirty="0" smtClean="0"/>
              <a:t>2.</a:t>
            </a:r>
            <a:r>
              <a:rPr kumimoji="1" lang="ja-JP" altLang="en-US" sz="1400" dirty="0" smtClean="0"/>
              <a:t>プロパティ</a:t>
            </a:r>
            <a:r>
              <a:rPr kumimoji="1" lang="ja-JP" altLang="en-US" sz="1400" dirty="0" smtClean="0"/>
              <a:t>を選択してください</a:t>
            </a:r>
            <a:endParaRPr kumimoji="1" lang="en-US" altLang="ja-JP" sz="1400" dirty="0" smtClean="0"/>
          </a:p>
          <a:p>
            <a:r>
              <a:rPr lang="ja-JP" altLang="en-US" sz="1400" dirty="0" smtClean="0"/>
              <a:t>スタイル</a:t>
            </a:r>
            <a:r>
              <a:rPr lang="ja-JP" altLang="en-US" sz="1400" dirty="0" smtClean="0"/>
              <a:t>から色分けの方法を選択</a:t>
            </a:r>
            <a:r>
              <a:rPr lang="ja-JP" altLang="en-US" sz="1400" dirty="0" smtClean="0"/>
              <a:t>してください</a:t>
            </a:r>
            <a:endParaRPr lang="en-US" altLang="ja-JP" sz="1400" dirty="0" smtClean="0"/>
          </a:p>
          <a:p>
            <a:endParaRPr kumimoji="1" lang="en-US" altLang="ja-JP" sz="1400" dirty="0"/>
          </a:p>
          <a:p>
            <a:pPr marL="0" indent="0">
              <a:buNone/>
            </a:pPr>
            <a:endParaRPr lang="en-US" altLang="ja-JP" sz="1400" dirty="0" smtClean="0"/>
          </a:p>
          <a:p>
            <a:pPr marL="0" indent="0">
              <a:buNone/>
            </a:pPr>
            <a:endParaRPr lang="en-US" altLang="ja-JP" sz="1400" dirty="0"/>
          </a:p>
          <a:p>
            <a:pPr marL="0" indent="0">
              <a:buNone/>
            </a:pPr>
            <a:endParaRPr lang="en-US" altLang="ja-JP" sz="1400" dirty="0" smtClean="0"/>
          </a:p>
          <a:p>
            <a:pPr marL="0" indent="0">
              <a:buNone/>
            </a:pPr>
            <a:r>
              <a:rPr lang="ja-JP" altLang="en-US" sz="1400" dirty="0" smtClean="0"/>
              <a:t>右の図は次のように作成してあります</a:t>
            </a:r>
            <a:endParaRPr lang="en-US" altLang="ja-JP" sz="1400" dirty="0" smtClean="0"/>
          </a:p>
          <a:p>
            <a:pPr marL="0" indent="0">
              <a:buNone/>
            </a:pPr>
            <a:r>
              <a:rPr kumimoji="1" lang="ja-JP" altLang="en-US" sz="1400" dirty="0" smtClean="0"/>
              <a:t>分類＝</a:t>
            </a:r>
            <a:r>
              <a:rPr kumimoji="1" lang="en-US" altLang="ja-JP" sz="1400" dirty="0" smtClean="0"/>
              <a:t>10</a:t>
            </a:r>
          </a:p>
          <a:p>
            <a:pPr marL="0" indent="0">
              <a:buNone/>
            </a:pPr>
            <a:r>
              <a:rPr lang="ja-JP" altLang="en-US" sz="1400" dirty="0" smtClean="0"/>
              <a:t>モード</a:t>
            </a:r>
            <a:r>
              <a:rPr lang="en-US" altLang="ja-JP" sz="1400" dirty="0" smtClean="0"/>
              <a:t>=</a:t>
            </a:r>
            <a:r>
              <a:rPr lang="ja-JP" altLang="en-US" sz="1400" dirty="0" smtClean="0"/>
              <a:t>自然なブレイク</a:t>
            </a:r>
            <a:endParaRPr lang="en-US" altLang="ja-JP" sz="1400" dirty="0" smtClean="0"/>
          </a:p>
          <a:p>
            <a:pPr marL="0" indent="0">
              <a:buNone/>
            </a:pPr>
            <a:r>
              <a:rPr kumimoji="1" lang="ja-JP" altLang="en-US" sz="1400" dirty="0" smtClean="0"/>
              <a:t>カラムは「</a:t>
            </a:r>
            <a:r>
              <a:rPr kumimoji="1" lang="en-US" altLang="ja-JP" sz="1400" dirty="0" smtClean="0"/>
              <a:t>CSV</a:t>
            </a:r>
            <a:r>
              <a:rPr kumimoji="1" lang="ja-JP" altLang="en-US" sz="1400" dirty="0" smtClean="0"/>
              <a:t>のファイル名＋</a:t>
            </a:r>
            <a:r>
              <a:rPr lang="en-US" altLang="ja-JP" sz="1400" dirty="0" smtClean="0"/>
              <a:t>T000001001</a:t>
            </a:r>
            <a:r>
              <a:rPr kumimoji="1" lang="ja-JP" altLang="en-US" sz="1400" dirty="0" smtClean="0"/>
              <a:t>」</a:t>
            </a:r>
            <a:endParaRPr kumimoji="1" lang="en-US" altLang="ja-JP" sz="1400" dirty="0" smtClean="0"/>
          </a:p>
          <a:p>
            <a:pPr marL="0" indent="0">
              <a:buNone/>
            </a:pPr>
            <a:r>
              <a:rPr lang="en-US" altLang="ja-JP" sz="1400" dirty="0" smtClean="0"/>
              <a:t>T000001001</a:t>
            </a:r>
            <a:r>
              <a:rPr lang="ja-JP" altLang="en-US" sz="1400" dirty="0" smtClean="0"/>
              <a:t>は総人口です</a:t>
            </a:r>
            <a:endParaRPr lang="en-US" altLang="ja-JP" sz="1400" dirty="0" smtClean="0"/>
          </a:p>
          <a:p>
            <a:pPr marL="0" indent="0">
              <a:buNone/>
            </a:pPr>
            <a:endParaRPr kumimoji="1" lang="en-US" altLang="ja-JP" sz="1400" dirty="0"/>
          </a:p>
          <a:p>
            <a:pPr marL="0" indent="0">
              <a:buNone/>
            </a:pPr>
            <a:r>
              <a:rPr kumimoji="1" lang="ja-JP" altLang="en-US" sz="1400" dirty="0" smtClean="0"/>
              <a:t>プロジェクトから「新規プリントコンポーザ」を選択します。</a:t>
            </a:r>
            <a:endParaRPr kumimoji="1" lang="en-US" altLang="ja-JP" sz="1400" dirty="0" smtClean="0"/>
          </a:p>
          <a:p>
            <a:pPr marL="0" indent="0">
              <a:buNone/>
            </a:pPr>
            <a:r>
              <a:rPr kumimoji="1" lang="ja-JP" altLang="en-US" sz="1400" dirty="0" smtClean="0"/>
              <a:t>そうすれば地図を描写する画面へ切り替わります！</a:t>
            </a:r>
            <a:endParaRPr kumimoji="1" lang="en-US" altLang="ja-JP" sz="1400" dirty="0" smtClean="0"/>
          </a:p>
          <a:p>
            <a:pPr marL="0" indent="0">
              <a:buNone/>
            </a:pPr>
            <a:endParaRPr lang="en-US" altLang="ja-JP" sz="1400" dirty="0"/>
          </a:p>
          <a:p>
            <a:pPr marL="0" indent="0">
              <a:buNone/>
            </a:pPr>
            <a:r>
              <a:rPr kumimoji="1" lang="ja-JP" altLang="en-US" sz="1400" dirty="0" smtClean="0"/>
              <a:t>凡例や縮尺スケールを追加し</a:t>
            </a:r>
            <a:r>
              <a:rPr lang="ja-JP" altLang="en-US" sz="1400" dirty="0"/>
              <a:t>地図</a:t>
            </a:r>
            <a:r>
              <a:rPr lang="ja-JP" altLang="en-US" sz="1400" dirty="0" smtClean="0"/>
              <a:t>をかんせいさせてください！</a:t>
            </a:r>
            <a:endParaRPr kumimoji="1" lang="ja-JP" altLang="en-US" sz="1400" dirty="0"/>
          </a:p>
        </p:txBody>
      </p:sp>
      <p:sp>
        <p:nvSpPr>
          <p:cNvPr id="3" name="スライド番号プレースホルダー 2"/>
          <p:cNvSpPr>
            <a:spLocks noGrp="1"/>
          </p:cNvSpPr>
          <p:nvPr>
            <p:ph type="sldNum" sz="quarter" idx="12"/>
          </p:nvPr>
        </p:nvSpPr>
        <p:spPr/>
        <p:txBody>
          <a:bodyPr/>
          <a:lstStyle/>
          <a:p>
            <a:fld id="{3156950C-162F-461C-9D45-87E1E52AE167}" type="slidenum">
              <a:rPr kumimoji="1" lang="ja-JP" altLang="en-US" smtClean="0"/>
              <a:t>18</a:t>
            </a:fld>
            <a:endParaRPr kumimoji="1" lang="ja-JP" altLang="en-US"/>
          </a:p>
        </p:txBody>
      </p:sp>
      <p:pic>
        <p:nvPicPr>
          <p:cNvPr id="7" name="コンテンツ プレースホルダー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82160" y="1370158"/>
            <a:ext cx="7132320" cy="4986192"/>
          </a:xfrm>
        </p:spPr>
      </p:pic>
    </p:spTree>
    <p:extLst>
      <p:ext uri="{BB962C8B-B14F-4D97-AF65-F5344CB8AC3E}">
        <p14:creationId xmlns:p14="http://schemas.microsoft.com/office/powerpoint/2010/main" val="3133835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QGIS</a:t>
            </a:r>
            <a:r>
              <a:rPr lang="ja-JP" altLang="en-US" dirty="0"/>
              <a:t>をまとめたサイト</a:t>
            </a:r>
            <a:endParaRPr lang="en-US" altLang="ja-JP" dirty="0"/>
          </a:p>
        </p:txBody>
      </p:sp>
      <p:sp>
        <p:nvSpPr>
          <p:cNvPr id="3" name="コンテンツ プレースホルダー 2"/>
          <p:cNvSpPr>
            <a:spLocks noGrp="1"/>
          </p:cNvSpPr>
          <p:nvPr>
            <p:ph idx="1"/>
          </p:nvPr>
        </p:nvSpPr>
        <p:spPr/>
        <p:txBody>
          <a:bodyPr/>
          <a:lstStyle/>
          <a:p>
            <a:pPr lvl="1"/>
            <a:r>
              <a:rPr lang="en-US" altLang="ja-JP" dirty="0" smtClean="0"/>
              <a:t>QGIS</a:t>
            </a:r>
            <a:r>
              <a:rPr lang="ja-JP" altLang="en-US" dirty="0"/>
              <a:t>逆引辞典</a:t>
            </a:r>
            <a:r>
              <a:rPr lang="en-US" altLang="ja-JP" dirty="0" smtClean="0"/>
              <a:t>Wiki</a:t>
            </a:r>
          </a:p>
          <a:p>
            <a:pPr lvl="2"/>
            <a:r>
              <a:rPr lang="en-US" altLang="ja-JP" dirty="0" smtClean="0"/>
              <a:t>https</a:t>
            </a:r>
            <a:r>
              <a:rPr lang="en-US" altLang="ja-JP" dirty="0" smtClean="0"/>
              <a:t>://</a:t>
            </a:r>
            <a:r>
              <a:rPr lang="en-US" altLang="ja-JP" dirty="0" smtClean="0"/>
              <a:t>sites.google.com/site/qgismemo/home</a:t>
            </a:r>
            <a:endParaRPr lang="en-US" altLang="ja-JP" dirty="0"/>
          </a:p>
          <a:p>
            <a:pPr lvl="1"/>
            <a:r>
              <a:rPr lang="en-US" altLang="ja-JP" dirty="0" smtClean="0"/>
              <a:t>GeoPacific.org</a:t>
            </a:r>
          </a:p>
          <a:p>
            <a:pPr lvl="2"/>
            <a:r>
              <a:rPr lang="en-US" altLang="ja-JP" dirty="0"/>
              <a:t>http://www.geopacific.org/</a:t>
            </a:r>
          </a:p>
          <a:p>
            <a:pPr lvl="1"/>
            <a:r>
              <a:rPr lang="en-US" altLang="ja-JP" dirty="0"/>
              <a:t>QGIS 2.2 </a:t>
            </a:r>
          </a:p>
          <a:p>
            <a:pPr lvl="2"/>
            <a:r>
              <a:rPr lang="en-US" altLang="ja-JP" dirty="0"/>
              <a:t>http://</a:t>
            </a:r>
            <a:r>
              <a:rPr lang="en-US" altLang="ja-JP" dirty="0" smtClean="0"/>
              <a:t>docs.qgis.org/2.2/ja/docs/index.html</a:t>
            </a:r>
            <a:endParaRPr lang="en-US" altLang="ja-JP" dirty="0"/>
          </a:p>
          <a:p>
            <a:pPr lvl="2"/>
            <a:endParaRPr lang="en-US" altLang="ja-JP" dirty="0" smtClean="0"/>
          </a:p>
        </p:txBody>
      </p:sp>
      <p:sp>
        <p:nvSpPr>
          <p:cNvPr id="4" name="スライド番号プレースホルダー 3"/>
          <p:cNvSpPr>
            <a:spLocks noGrp="1"/>
          </p:cNvSpPr>
          <p:nvPr>
            <p:ph type="sldNum" sz="quarter" idx="12"/>
          </p:nvPr>
        </p:nvSpPr>
        <p:spPr/>
        <p:txBody>
          <a:bodyPr/>
          <a:lstStyle/>
          <a:p>
            <a:fld id="{3156950C-162F-461C-9D45-87E1E52AE167}" type="slidenum">
              <a:rPr kumimoji="1" lang="ja-JP" altLang="en-US" smtClean="0"/>
              <a:t>19</a:t>
            </a:fld>
            <a:endParaRPr kumimoji="1" lang="ja-JP" altLang="en-US"/>
          </a:p>
        </p:txBody>
      </p:sp>
    </p:spTree>
    <p:extLst>
      <p:ext uri="{BB962C8B-B14F-4D97-AF65-F5344CB8AC3E}">
        <p14:creationId xmlns:p14="http://schemas.microsoft.com/office/powerpoint/2010/main" val="296934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dirty="0" smtClean="0"/>
              <a:t>概要です。</a:t>
            </a:r>
            <a:endParaRPr kumimoji="1" lang="ja-JP" altLang="en-US" u="sng"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１　</a:t>
            </a:r>
            <a:r>
              <a:rPr kumimoji="1" lang="en-US" altLang="ja-JP" dirty="0" smtClean="0"/>
              <a:t>GIS</a:t>
            </a:r>
            <a:r>
              <a:rPr kumimoji="1" lang="ja-JP" altLang="en-US" dirty="0" smtClean="0"/>
              <a:t>について</a:t>
            </a:r>
            <a:endParaRPr kumimoji="1" lang="en-US" altLang="ja-JP" dirty="0" smtClean="0"/>
          </a:p>
          <a:p>
            <a:pPr lvl="1"/>
            <a:r>
              <a:rPr lang="en-US" altLang="ja-JP" dirty="0" smtClean="0"/>
              <a:t>GIS</a:t>
            </a:r>
            <a:r>
              <a:rPr lang="ja-JP" altLang="en-US" dirty="0" smtClean="0"/>
              <a:t>という</a:t>
            </a:r>
            <a:r>
              <a:rPr lang="ja-JP" altLang="en-US" dirty="0"/>
              <a:t>ソフト</a:t>
            </a:r>
            <a:r>
              <a:rPr lang="ja-JP" altLang="en-US" dirty="0" smtClean="0"/>
              <a:t>について説明します。</a:t>
            </a:r>
            <a:endParaRPr kumimoji="1" lang="en-US" altLang="ja-JP" dirty="0" smtClean="0"/>
          </a:p>
          <a:p>
            <a:r>
              <a:rPr lang="ja-JP" altLang="en-US" dirty="0" smtClean="0"/>
              <a:t>２　ファイル結合</a:t>
            </a:r>
            <a:endParaRPr lang="en-US" altLang="ja-JP" dirty="0" smtClean="0"/>
          </a:p>
          <a:p>
            <a:pPr lvl="1"/>
            <a:r>
              <a:rPr lang="ja-JP" altLang="en-US" dirty="0" smtClean="0"/>
              <a:t>複数あるファイルの処理のしかたについて説明します。</a:t>
            </a:r>
            <a:endParaRPr lang="en-US" altLang="ja-JP" dirty="0" smtClean="0"/>
          </a:p>
          <a:p>
            <a:r>
              <a:rPr kumimoji="1" lang="ja-JP" altLang="en-US" dirty="0" smtClean="0"/>
              <a:t>３　投影変換作業</a:t>
            </a:r>
            <a:endParaRPr kumimoji="1" lang="en-US" altLang="ja-JP" dirty="0" smtClean="0"/>
          </a:p>
          <a:p>
            <a:pPr lvl="1"/>
            <a:r>
              <a:rPr lang="ja-JP" altLang="en-US" dirty="0"/>
              <a:t>ファイル</a:t>
            </a:r>
            <a:r>
              <a:rPr lang="ja-JP" altLang="en-US" dirty="0" smtClean="0"/>
              <a:t>を計算できる形に変換する方法を説明します。</a:t>
            </a:r>
            <a:endParaRPr kumimoji="1" lang="en-US" altLang="ja-JP" dirty="0" smtClean="0"/>
          </a:p>
          <a:p>
            <a:r>
              <a:rPr lang="ja-JP" altLang="en-US" dirty="0" smtClean="0"/>
              <a:t>４　テーブル結合</a:t>
            </a:r>
            <a:endParaRPr lang="en-US" altLang="ja-JP" dirty="0" smtClean="0"/>
          </a:p>
          <a:p>
            <a:pPr lvl="1"/>
            <a:r>
              <a:rPr lang="ja-JP" altLang="en-US" dirty="0" smtClean="0"/>
              <a:t>計算した値やデータを追加したいときに処理する方法を説明します。</a:t>
            </a:r>
            <a:endParaRPr lang="en-US" altLang="ja-JP" dirty="0" smtClean="0"/>
          </a:p>
          <a:p>
            <a:r>
              <a:rPr kumimoji="1" lang="ja-JP" altLang="en-US" dirty="0" smtClean="0"/>
              <a:t>５　地図の作成</a:t>
            </a:r>
            <a:endParaRPr kumimoji="1" lang="en-US" altLang="ja-JP" dirty="0" smtClean="0"/>
          </a:p>
          <a:p>
            <a:pPr lvl="1"/>
            <a:r>
              <a:rPr lang="ja-JP" altLang="en-US" dirty="0" smtClean="0"/>
              <a:t>処理したデータを図にしてみます。</a:t>
            </a:r>
            <a:endParaRPr kumimoji="1" lang="ja-JP" altLang="en-US" dirty="0"/>
          </a:p>
        </p:txBody>
      </p:sp>
      <p:sp>
        <p:nvSpPr>
          <p:cNvPr id="4" name="スライド番号プレースホルダー 3"/>
          <p:cNvSpPr>
            <a:spLocks noGrp="1"/>
          </p:cNvSpPr>
          <p:nvPr>
            <p:ph type="sldNum" sz="quarter" idx="12"/>
          </p:nvPr>
        </p:nvSpPr>
        <p:spPr/>
        <p:txBody>
          <a:bodyPr/>
          <a:lstStyle/>
          <a:p>
            <a:fld id="{3156950C-162F-461C-9D45-87E1E52AE167}" type="slidenum">
              <a:rPr kumimoji="1" lang="ja-JP" altLang="en-US" smtClean="0"/>
              <a:t>2</a:t>
            </a:fld>
            <a:endParaRPr kumimoji="1" lang="ja-JP" altLang="en-US"/>
          </a:p>
        </p:txBody>
      </p:sp>
    </p:spTree>
    <p:extLst>
      <p:ext uri="{BB962C8B-B14F-4D97-AF65-F5344CB8AC3E}">
        <p14:creationId xmlns:p14="http://schemas.microsoft.com/office/powerpoint/2010/main" val="467607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u="sng" dirty="0" smtClean="0"/>
              <a:t>Q.</a:t>
            </a:r>
            <a:r>
              <a:rPr kumimoji="1" lang="ja-JP" altLang="en-US" u="sng" dirty="0" smtClean="0"/>
              <a:t>ＧＩＳ</a:t>
            </a:r>
            <a:r>
              <a:rPr kumimoji="1" lang="ja-JP" altLang="en-US" u="sng" dirty="0" smtClean="0"/>
              <a:t>と</a:t>
            </a:r>
            <a:r>
              <a:rPr kumimoji="1" lang="ja-JP" altLang="en-US" u="sng" dirty="0" smtClean="0"/>
              <a:t>は？</a:t>
            </a:r>
            <a:endParaRPr kumimoji="1" lang="ja-JP" altLang="en-US" u="sng" dirty="0"/>
          </a:p>
        </p:txBody>
      </p:sp>
      <p:sp>
        <p:nvSpPr>
          <p:cNvPr id="3" name="コンテンツ プレースホルダー 2"/>
          <p:cNvSpPr>
            <a:spLocks noGrp="1"/>
          </p:cNvSpPr>
          <p:nvPr>
            <p:ph idx="1"/>
          </p:nvPr>
        </p:nvSpPr>
        <p:spPr/>
        <p:txBody>
          <a:bodyPr>
            <a:normAutofit/>
          </a:bodyPr>
          <a:lstStyle/>
          <a:p>
            <a:pPr marL="0" indent="0">
              <a:buNone/>
            </a:pPr>
            <a:r>
              <a:rPr lang="en-US" altLang="ja-JP" sz="3200" dirty="0" smtClean="0"/>
              <a:t>A.</a:t>
            </a:r>
            <a:r>
              <a:rPr lang="ja-JP" altLang="en-US" sz="3200" dirty="0" smtClean="0"/>
              <a:t>地理</a:t>
            </a:r>
            <a:r>
              <a:rPr lang="ja-JP" altLang="en-US" sz="3200" dirty="0"/>
              <a:t>情報システム（</a:t>
            </a:r>
            <a:r>
              <a:rPr lang="en-US" altLang="ja-JP" sz="3200" dirty="0"/>
              <a:t>GIS</a:t>
            </a:r>
            <a:r>
              <a:rPr lang="ja-JP" altLang="en-US" sz="3200" dirty="0"/>
              <a:t>：</a:t>
            </a:r>
            <a:r>
              <a:rPr lang="en-US" altLang="ja-JP" sz="3200" dirty="0"/>
              <a:t>Geographic Information System</a:t>
            </a:r>
            <a:r>
              <a:rPr lang="ja-JP" altLang="en-US" sz="3200" dirty="0"/>
              <a:t>）</a:t>
            </a:r>
            <a:r>
              <a:rPr lang="ja-JP" altLang="en-US" sz="3200" dirty="0" smtClean="0"/>
              <a:t>は</a:t>
            </a:r>
            <a:r>
              <a:rPr lang="en-US" altLang="ja-JP" sz="3200" dirty="0"/>
              <a:t> </a:t>
            </a:r>
            <a:r>
              <a:rPr lang="ja-JP" altLang="en-US" sz="3200" dirty="0" smtClean="0"/>
              <a:t>地理的</a:t>
            </a:r>
            <a:r>
              <a:rPr lang="ja-JP" altLang="en-US" sz="3200" dirty="0"/>
              <a:t>位置を手がかりに</a:t>
            </a:r>
            <a:r>
              <a:rPr lang="ja-JP" altLang="en-US" sz="3200" dirty="0" smtClean="0"/>
              <a:t>、空間データを</a:t>
            </a:r>
            <a:r>
              <a:rPr lang="ja-JP" altLang="en-US" sz="3200" dirty="0"/>
              <a:t>総合的に管理・加工し、視覚的に</a:t>
            </a:r>
            <a:r>
              <a:rPr lang="ja-JP" altLang="en-US" sz="3200" dirty="0" smtClean="0"/>
              <a:t>表示することで</a:t>
            </a:r>
            <a:r>
              <a:rPr lang="ja-JP" altLang="en-US" sz="3200" dirty="0" smtClean="0">
                <a:solidFill>
                  <a:srgbClr val="0070C0"/>
                </a:solidFill>
              </a:rPr>
              <a:t>解析</a:t>
            </a:r>
            <a:r>
              <a:rPr lang="ja-JP" altLang="en-US" sz="3200" dirty="0" smtClean="0"/>
              <a:t>や</a:t>
            </a:r>
            <a:r>
              <a:rPr lang="ja-JP" altLang="en-US" sz="3200" dirty="0" smtClean="0">
                <a:solidFill>
                  <a:srgbClr val="0070C0"/>
                </a:solidFill>
              </a:rPr>
              <a:t>シュミレーション</a:t>
            </a:r>
            <a:r>
              <a:rPr lang="ja-JP" altLang="en-US" sz="3200" dirty="0" smtClean="0"/>
              <a:t>などの判断につかうツールです。</a:t>
            </a:r>
            <a:endParaRPr lang="en-US" altLang="ja-JP" sz="3200" dirty="0" smtClean="0"/>
          </a:p>
          <a:p>
            <a:pPr marL="0" indent="0">
              <a:buNone/>
            </a:pPr>
            <a:endParaRPr kumimoji="1" lang="en-US" altLang="ja-JP" sz="3200" dirty="0" smtClean="0"/>
          </a:p>
          <a:p>
            <a:pPr marL="0" indent="0">
              <a:buNone/>
            </a:pPr>
            <a:r>
              <a:rPr lang="en-US" altLang="ja-JP" sz="1700" dirty="0" smtClean="0"/>
              <a:t>Q.</a:t>
            </a:r>
            <a:r>
              <a:rPr lang="ja-JP" altLang="en-US" sz="1700" dirty="0" smtClean="0"/>
              <a:t>どんなものがありますか？</a:t>
            </a:r>
            <a:endParaRPr kumimoji="1" lang="en-US" altLang="ja-JP" sz="1700" dirty="0"/>
          </a:p>
          <a:p>
            <a:pPr marL="0" indent="0">
              <a:buNone/>
            </a:pPr>
            <a:r>
              <a:rPr lang="en-US" altLang="ja-JP" sz="1700" dirty="0" smtClean="0"/>
              <a:t>A.</a:t>
            </a:r>
            <a:r>
              <a:rPr lang="ja-JP" altLang="en-US" sz="1700" dirty="0" smtClean="0"/>
              <a:t>ＡｒｃＧＩＳ</a:t>
            </a:r>
            <a:r>
              <a:rPr lang="en-US" altLang="ja-JP" sz="1700" dirty="0" smtClean="0"/>
              <a:t>/</a:t>
            </a:r>
            <a:r>
              <a:rPr kumimoji="1" lang="ja-JP" altLang="en-US" sz="1700" dirty="0" smtClean="0"/>
              <a:t>ＱＧＩＳ</a:t>
            </a:r>
            <a:r>
              <a:rPr lang="en-US" altLang="ja-JP" sz="1700" dirty="0"/>
              <a:t>/</a:t>
            </a:r>
            <a:r>
              <a:rPr lang="en-US" altLang="ja-JP" sz="1700" dirty="0" err="1" smtClean="0">
                <a:latin typeface="ＭＳ Ｐゴシック 本文"/>
              </a:rPr>
              <a:t>PostGIS</a:t>
            </a:r>
            <a:r>
              <a:rPr lang="en-US" altLang="ja-JP" sz="1700" dirty="0" smtClean="0">
                <a:latin typeface="ＭＳ Ｐゴシック 本文"/>
              </a:rPr>
              <a:t>/</a:t>
            </a:r>
            <a:r>
              <a:rPr kumimoji="1" lang="ja-JP" altLang="en-US" sz="1700" dirty="0" smtClean="0"/>
              <a:t>地図</a:t>
            </a:r>
            <a:r>
              <a:rPr kumimoji="1" lang="ja-JP" altLang="en-US" sz="1700" dirty="0" smtClean="0"/>
              <a:t>太郎など様々なツールがあります。</a:t>
            </a:r>
            <a:endParaRPr kumimoji="1" lang="en-US" altLang="ja-JP" sz="1700" dirty="0" smtClean="0"/>
          </a:p>
        </p:txBody>
      </p:sp>
      <p:sp>
        <p:nvSpPr>
          <p:cNvPr id="4" name="スライド番号プレースホルダー 3"/>
          <p:cNvSpPr>
            <a:spLocks noGrp="1"/>
          </p:cNvSpPr>
          <p:nvPr>
            <p:ph type="sldNum" sz="quarter" idx="12"/>
          </p:nvPr>
        </p:nvSpPr>
        <p:spPr/>
        <p:txBody>
          <a:bodyPr/>
          <a:lstStyle/>
          <a:p>
            <a:fld id="{3156950C-162F-461C-9D45-87E1E52AE167}" type="slidenum">
              <a:rPr kumimoji="1" lang="ja-JP" altLang="en-US" smtClean="0"/>
              <a:t>3</a:t>
            </a:fld>
            <a:endParaRPr kumimoji="1" lang="ja-JP" altLang="en-US" dirty="0"/>
          </a:p>
        </p:txBody>
      </p:sp>
    </p:spTree>
    <p:extLst>
      <p:ext uri="{BB962C8B-B14F-4D97-AF65-F5344CB8AC3E}">
        <p14:creationId xmlns:p14="http://schemas.microsoft.com/office/powerpoint/2010/main" val="1834089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u="sng" dirty="0" smtClean="0"/>
              <a:t>Q.</a:t>
            </a:r>
            <a:r>
              <a:rPr kumimoji="1" lang="ja-JP" altLang="en-US" u="sng" dirty="0" smtClean="0"/>
              <a:t>どんなファイルが扱えますか？</a:t>
            </a:r>
            <a:endParaRPr kumimoji="1" lang="ja-JP" altLang="en-US" u="sng" dirty="0"/>
          </a:p>
        </p:txBody>
      </p:sp>
      <p:sp>
        <p:nvSpPr>
          <p:cNvPr id="3" name="コンテンツ プレースホルダー 2"/>
          <p:cNvSpPr>
            <a:spLocks noGrp="1"/>
          </p:cNvSpPr>
          <p:nvPr>
            <p:ph idx="1"/>
          </p:nvPr>
        </p:nvSpPr>
        <p:spPr/>
        <p:txBody>
          <a:bodyPr/>
          <a:lstStyle/>
          <a:p>
            <a:pPr marL="0" indent="0">
              <a:buNone/>
            </a:pPr>
            <a:r>
              <a:rPr kumimoji="1" lang="en-US" altLang="ja-JP" u="sng" dirty="0" smtClean="0"/>
              <a:t>A.</a:t>
            </a:r>
            <a:r>
              <a:rPr kumimoji="1" lang="ja-JP" altLang="en-US" u="sng" dirty="0" smtClean="0"/>
              <a:t>主に</a:t>
            </a:r>
            <a:r>
              <a:rPr kumimoji="1" lang="ja-JP" altLang="en-US" u="sng" dirty="0" smtClean="0">
                <a:solidFill>
                  <a:srgbClr val="FF0000"/>
                </a:solidFill>
              </a:rPr>
              <a:t>ベクターデータ</a:t>
            </a:r>
            <a:r>
              <a:rPr kumimoji="1" lang="ja-JP" altLang="en-US" u="sng" dirty="0" smtClean="0"/>
              <a:t>と</a:t>
            </a:r>
            <a:r>
              <a:rPr kumimoji="1" lang="ja-JP" altLang="en-US" u="sng" dirty="0" smtClean="0">
                <a:solidFill>
                  <a:srgbClr val="FF0000"/>
                </a:solidFill>
              </a:rPr>
              <a:t>ラスターデータ</a:t>
            </a:r>
            <a:r>
              <a:rPr kumimoji="1" lang="ja-JP" altLang="en-US" u="sng" dirty="0" smtClean="0"/>
              <a:t>というデータを扱います。</a:t>
            </a:r>
            <a:endParaRPr kumimoji="1" lang="en-US" altLang="ja-JP" u="sng" dirty="0" smtClean="0"/>
          </a:p>
          <a:p>
            <a:pPr lvl="1"/>
            <a:r>
              <a:rPr lang="ja-JP" altLang="en-US" dirty="0" smtClean="0"/>
              <a:t>ベクターデータ</a:t>
            </a:r>
            <a:endParaRPr lang="en-US" altLang="ja-JP" dirty="0" smtClean="0"/>
          </a:p>
          <a:p>
            <a:pPr lvl="1"/>
            <a:r>
              <a:rPr lang="en-US" altLang="ja-JP" dirty="0" smtClean="0"/>
              <a:t>Shape</a:t>
            </a:r>
            <a:r>
              <a:rPr lang="ja-JP" altLang="en-US" dirty="0" smtClean="0"/>
              <a:t>ファイルというものが代表的です。</a:t>
            </a:r>
            <a:endParaRPr lang="en-US" altLang="ja-JP" dirty="0" smtClean="0"/>
          </a:p>
          <a:p>
            <a:pPr lvl="2"/>
            <a:r>
              <a:rPr lang="ja-JP" altLang="en-US" dirty="0" smtClean="0"/>
              <a:t>線・ポリゴン・ラインなどがあります。</a:t>
            </a:r>
            <a:endParaRPr lang="en-US" altLang="ja-JP" dirty="0" smtClean="0"/>
          </a:p>
          <a:p>
            <a:pPr lvl="1"/>
            <a:endParaRPr lang="en-US" altLang="ja-JP" dirty="0" smtClean="0"/>
          </a:p>
          <a:p>
            <a:pPr lvl="1"/>
            <a:r>
              <a:rPr lang="ja-JP" altLang="en-US" dirty="0" smtClean="0"/>
              <a:t>ラスターデータ</a:t>
            </a:r>
            <a:endParaRPr lang="en-US" altLang="ja-JP" dirty="0" smtClean="0"/>
          </a:p>
          <a:p>
            <a:pPr lvl="1"/>
            <a:r>
              <a:rPr lang="en-US" altLang="ja-JP" dirty="0" smtClean="0"/>
              <a:t>TIFF</a:t>
            </a:r>
            <a:r>
              <a:rPr lang="ja-JP" altLang="en-US" dirty="0" smtClean="0"/>
              <a:t>データ（データを保有した画像）が代表的です。</a:t>
            </a:r>
            <a:endParaRPr lang="en-US" altLang="ja-JP" dirty="0" smtClean="0"/>
          </a:p>
          <a:p>
            <a:pPr lvl="2"/>
            <a:r>
              <a:rPr lang="en-US" altLang="ja-JP" dirty="0" smtClean="0"/>
              <a:t>DEM</a:t>
            </a:r>
          </a:p>
          <a:p>
            <a:pPr lvl="2"/>
            <a:r>
              <a:rPr lang="en-US" altLang="ja-JP" dirty="0" err="1" smtClean="0"/>
              <a:t>GeoTIFF</a:t>
            </a:r>
            <a:endParaRPr lang="en-US" altLang="ja-JP" dirty="0" smtClean="0"/>
          </a:p>
          <a:p>
            <a:pPr lvl="2"/>
            <a:r>
              <a:rPr lang="ja-JP" altLang="en-US" dirty="0" smtClean="0"/>
              <a:t>衛星画像（バンド保有データ）</a:t>
            </a:r>
            <a:endParaRPr lang="en-US" altLang="ja-JP" dirty="0"/>
          </a:p>
        </p:txBody>
      </p:sp>
      <p:sp>
        <p:nvSpPr>
          <p:cNvPr id="4" name="スライド番号プレースホルダー 3"/>
          <p:cNvSpPr>
            <a:spLocks noGrp="1"/>
          </p:cNvSpPr>
          <p:nvPr>
            <p:ph type="sldNum" sz="quarter" idx="12"/>
          </p:nvPr>
        </p:nvSpPr>
        <p:spPr/>
        <p:txBody>
          <a:bodyPr/>
          <a:lstStyle/>
          <a:p>
            <a:fld id="{3156950C-162F-461C-9D45-87E1E52AE167}" type="slidenum">
              <a:rPr kumimoji="1" lang="ja-JP" altLang="en-US" smtClean="0"/>
              <a:t>4</a:t>
            </a:fld>
            <a:endParaRPr kumimoji="1" lang="ja-JP" altLang="en-US"/>
          </a:p>
        </p:txBody>
      </p:sp>
    </p:spTree>
    <p:extLst>
      <p:ext uri="{BB962C8B-B14F-4D97-AF65-F5344CB8AC3E}">
        <p14:creationId xmlns:p14="http://schemas.microsoft.com/office/powerpoint/2010/main" val="122742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u="sng" dirty="0" err="1"/>
              <a:t>ShapeFile</a:t>
            </a:r>
            <a:r>
              <a:rPr lang="ja-JP" altLang="en-US" u="sng" dirty="0"/>
              <a:t>結合</a:t>
            </a:r>
            <a:endParaRPr kumimoji="1" lang="ja-JP" altLang="en-US" dirty="0"/>
          </a:p>
        </p:txBody>
      </p:sp>
      <p:sp>
        <p:nvSpPr>
          <p:cNvPr id="5" name="サブタイトル 4"/>
          <p:cNvSpPr>
            <a:spLocks noGrp="1"/>
          </p:cNvSpPr>
          <p:nvPr>
            <p:ph type="subTitle" idx="1"/>
          </p:nvPr>
        </p:nvSpPr>
        <p:spPr/>
        <p:txBody>
          <a:bodyPr/>
          <a:lstStyle/>
          <a:p>
            <a:endParaRPr kumimoji="1" lang="en-US" altLang="ja-JP" dirty="0" smtClean="0"/>
          </a:p>
          <a:p>
            <a:r>
              <a:rPr lang="ja-JP" altLang="en-US" dirty="0" smtClean="0"/>
              <a:t>ここでは</a:t>
            </a:r>
            <a:r>
              <a:rPr lang="en-US" altLang="ja-JP" dirty="0" err="1" smtClean="0"/>
              <a:t>ShapeFile</a:t>
            </a:r>
            <a:r>
              <a:rPr lang="ja-JP" altLang="en-US" dirty="0" smtClean="0"/>
              <a:t>の結合の仕方について説明します。</a:t>
            </a:r>
            <a:endParaRPr kumimoji="1" lang="ja-JP" altLang="en-US" dirty="0"/>
          </a:p>
        </p:txBody>
      </p:sp>
      <p:sp>
        <p:nvSpPr>
          <p:cNvPr id="4" name="スライド番号プレースホルダー 3"/>
          <p:cNvSpPr>
            <a:spLocks noGrp="1"/>
          </p:cNvSpPr>
          <p:nvPr>
            <p:ph type="sldNum" sz="quarter" idx="12"/>
          </p:nvPr>
        </p:nvSpPr>
        <p:spPr/>
        <p:txBody>
          <a:bodyPr/>
          <a:lstStyle/>
          <a:p>
            <a:fld id="{3156950C-162F-461C-9D45-87E1E52AE167}" type="slidenum">
              <a:rPr kumimoji="1" lang="ja-JP" altLang="en-US" smtClean="0"/>
              <a:t>5</a:t>
            </a:fld>
            <a:endParaRPr kumimoji="1" lang="ja-JP" altLang="en-US"/>
          </a:p>
        </p:txBody>
      </p:sp>
    </p:spTree>
    <p:extLst>
      <p:ext uri="{BB962C8B-B14F-4D97-AF65-F5344CB8AC3E}">
        <p14:creationId xmlns:p14="http://schemas.microsoft.com/office/powerpoint/2010/main" val="201419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u="sng" dirty="0"/>
              <a:t>Q. </a:t>
            </a:r>
            <a:r>
              <a:rPr lang="ja-JP" altLang="en-US" u="sng" dirty="0"/>
              <a:t>ファイル結合とは？</a:t>
            </a:r>
            <a:endParaRPr lang="en-US" altLang="ja-JP" u="sng" dirty="0"/>
          </a:p>
        </p:txBody>
      </p:sp>
      <p:sp>
        <p:nvSpPr>
          <p:cNvPr id="4" name="縦書きテキスト プレースホルダー 3"/>
          <p:cNvSpPr>
            <a:spLocks noGrp="1"/>
          </p:cNvSpPr>
          <p:nvPr>
            <p:ph type="body" orient="vert" idx="1"/>
          </p:nvPr>
        </p:nvSpPr>
        <p:spPr/>
        <p:txBody>
          <a:bodyPr vert="horz"/>
          <a:lstStyle/>
          <a:p>
            <a:pPr marL="0" indent="0">
              <a:buNone/>
            </a:pPr>
            <a:r>
              <a:rPr kumimoji="1" lang="en-US" altLang="ja-JP" u="sng" dirty="0" smtClean="0"/>
              <a:t>A</a:t>
            </a:r>
            <a:r>
              <a:rPr kumimoji="1" lang="en-US" altLang="ja-JP" u="sng" dirty="0" smtClean="0"/>
              <a:t>. </a:t>
            </a:r>
            <a:r>
              <a:rPr kumimoji="1" lang="ja-JP" altLang="en-US" u="sng" dirty="0" smtClean="0"/>
              <a:t>複数ある</a:t>
            </a:r>
            <a:r>
              <a:rPr lang="en-US" altLang="ja-JP" u="sng" dirty="0" smtClean="0"/>
              <a:t>Shapefile</a:t>
            </a:r>
            <a:r>
              <a:rPr lang="ja-JP" altLang="en-US" u="sng" dirty="0" smtClean="0"/>
              <a:t>を一つに結合する作業です。</a:t>
            </a:r>
            <a:endParaRPr lang="en-US" altLang="ja-JP" u="sng" dirty="0" smtClean="0"/>
          </a:p>
          <a:p>
            <a:endParaRPr lang="en-US" altLang="ja-JP" dirty="0" smtClean="0"/>
          </a:p>
          <a:p>
            <a:r>
              <a:rPr lang="ja-JP" altLang="en-US" sz="1600" dirty="0" smtClean="0">
                <a:solidFill>
                  <a:srgbClr val="FF0000"/>
                </a:solidFill>
              </a:rPr>
              <a:t>＊注意　</a:t>
            </a:r>
            <a:r>
              <a:rPr lang="en-US" altLang="ja-JP" sz="1600" dirty="0" smtClean="0">
                <a:solidFill>
                  <a:srgbClr val="FF0000"/>
                </a:solidFill>
              </a:rPr>
              <a:t>C</a:t>
            </a:r>
            <a:r>
              <a:rPr lang="ja-JP" altLang="en-US" sz="1600" dirty="0" smtClean="0">
                <a:solidFill>
                  <a:srgbClr val="FF0000"/>
                </a:solidFill>
              </a:rPr>
              <a:t>ドライブ直下や日本語表記（</a:t>
            </a:r>
            <a:r>
              <a:rPr lang="en-US" altLang="ja-JP" sz="1600" dirty="0" smtClean="0">
                <a:solidFill>
                  <a:srgbClr val="FF0000"/>
                </a:solidFill>
              </a:rPr>
              <a:t>1</a:t>
            </a:r>
            <a:r>
              <a:rPr lang="ja-JP" altLang="en-US" sz="1600" dirty="0" smtClean="0">
                <a:solidFill>
                  <a:srgbClr val="FF0000"/>
                </a:solidFill>
              </a:rPr>
              <a:t>文字に</a:t>
            </a:r>
            <a:r>
              <a:rPr lang="en-US" altLang="ja-JP" sz="1600" dirty="0" smtClean="0">
                <a:solidFill>
                  <a:srgbClr val="FF0000"/>
                </a:solidFill>
              </a:rPr>
              <a:t>2</a:t>
            </a:r>
            <a:r>
              <a:rPr lang="ja-JP" altLang="en-US" sz="1600" dirty="0" smtClean="0">
                <a:solidFill>
                  <a:srgbClr val="FF0000"/>
                </a:solidFill>
              </a:rPr>
              <a:t>バイト以上必要とする文字列）は避けて扱ってください。</a:t>
            </a:r>
            <a:endParaRPr lang="en-US" altLang="ja-JP" sz="1600" dirty="0" smtClean="0">
              <a:solidFill>
                <a:srgbClr val="FF0000"/>
              </a:solidFill>
            </a:endParaRPr>
          </a:p>
          <a:p>
            <a:pPr marL="0" indent="0">
              <a:buNone/>
            </a:pPr>
            <a:r>
              <a:rPr lang="ja-JP" altLang="en-US" sz="1600" dirty="0"/>
              <a:t>　</a:t>
            </a:r>
            <a:r>
              <a:rPr lang="ja-JP" altLang="en-US" sz="1600" dirty="0" smtClean="0"/>
              <a:t>→　</a:t>
            </a:r>
            <a:r>
              <a:rPr kumimoji="1" lang="en-US" altLang="ja-JP" sz="1600" dirty="0" smtClean="0"/>
              <a:t>QGIS</a:t>
            </a:r>
            <a:r>
              <a:rPr kumimoji="1" lang="ja-JP" altLang="en-US" sz="1600" dirty="0" smtClean="0"/>
              <a:t>は</a:t>
            </a:r>
            <a:r>
              <a:rPr kumimoji="1" lang="en-US" altLang="ja-JP" sz="1600" dirty="0" smtClean="0"/>
              <a:t>Linux</a:t>
            </a:r>
            <a:r>
              <a:rPr kumimoji="1" lang="ja-JP" altLang="en-US" sz="1600" dirty="0" smtClean="0"/>
              <a:t>用に設計されていたため、ファイル階層内での処理やコマンド処理を得意とする反面</a:t>
            </a:r>
            <a:endParaRPr kumimoji="1" lang="en-US" altLang="ja-JP" sz="1600" dirty="0" smtClean="0"/>
          </a:p>
          <a:p>
            <a:pPr marL="0" indent="0">
              <a:buNone/>
            </a:pPr>
            <a:r>
              <a:rPr lang="ja-JP" altLang="en-US" sz="1600" dirty="0"/>
              <a:t>　</a:t>
            </a:r>
            <a:r>
              <a:rPr lang="ja-JP" altLang="en-US" sz="1600" dirty="0" smtClean="0"/>
              <a:t>　　</a:t>
            </a:r>
            <a:r>
              <a:rPr kumimoji="1" lang="en-US" altLang="ja-JP" sz="1600" dirty="0" smtClean="0"/>
              <a:t>JIS</a:t>
            </a:r>
            <a:r>
              <a:rPr kumimoji="1" lang="ja-JP" altLang="en-US" sz="1600" dirty="0" smtClean="0"/>
              <a:t>コードなどの</a:t>
            </a:r>
            <a:r>
              <a:rPr kumimoji="1" lang="en-US" altLang="ja-JP" sz="1600" dirty="0" smtClean="0"/>
              <a:t>2</a:t>
            </a:r>
            <a:r>
              <a:rPr kumimoji="1" lang="ja-JP" altLang="en-US" sz="1600" dirty="0" smtClean="0"/>
              <a:t>バイト以上文字列が非常に</a:t>
            </a:r>
            <a:r>
              <a:rPr kumimoji="1" lang="ja-JP" altLang="en-US" sz="1600" dirty="0" smtClean="0"/>
              <a:t>苦手です</a:t>
            </a:r>
            <a:endParaRPr kumimoji="1" lang="en-US" altLang="ja-JP" sz="1600" dirty="0" smtClean="0"/>
          </a:p>
          <a:p>
            <a:endParaRPr kumimoji="1" lang="ja-JP" altLang="en-US" dirty="0"/>
          </a:p>
        </p:txBody>
      </p:sp>
      <p:sp>
        <p:nvSpPr>
          <p:cNvPr id="3" name="スライド番号プレースホルダー 2"/>
          <p:cNvSpPr>
            <a:spLocks noGrp="1"/>
          </p:cNvSpPr>
          <p:nvPr>
            <p:ph type="sldNum" sz="quarter" idx="12"/>
          </p:nvPr>
        </p:nvSpPr>
        <p:spPr/>
        <p:txBody>
          <a:bodyPr/>
          <a:lstStyle/>
          <a:p>
            <a:fld id="{3156950C-162F-461C-9D45-87E1E52AE167}" type="slidenum">
              <a:rPr kumimoji="1" lang="ja-JP" altLang="en-US" smtClean="0"/>
              <a:t>6</a:t>
            </a:fld>
            <a:endParaRPr kumimoji="1" lang="ja-JP" altLang="en-US"/>
          </a:p>
        </p:txBody>
      </p:sp>
    </p:spTree>
    <p:extLst>
      <p:ext uri="{BB962C8B-B14F-4D97-AF65-F5344CB8AC3E}">
        <p14:creationId xmlns:p14="http://schemas.microsoft.com/office/powerpoint/2010/main" val="3213748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1200" y="365125"/>
            <a:ext cx="10642600" cy="305435"/>
          </a:xfrm>
        </p:spPr>
        <p:txBody>
          <a:bodyPr>
            <a:normAutofit fontScale="90000"/>
          </a:bodyPr>
          <a:lstStyle/>
          <a:p>
            <a:r>
              <a:rPr kumimoji="1" lang="en-US" altLang="ja-JP" dirty="0" err="1" smtClean="0"/>
              <a:t>ShapeFile</a:t>
            </a:r>
            <a:r>
              <a:rPr kumimoji="1" lang="ja-JP" altLang="en-US" dirty="0" smtClean="0"/>
              <a:t>結合～作業</a:t>
            </a:r>
            <a:r>
              <a:rPr kumimoji="1" lang="ja-JP" altLang="en-US" dirty="0" smtClean="0"/>
              <a:t>方法 </a:t>
            </a:r>
            <a:r>
              <a:rPr kumimoji="1" lang="en-US" altLang="ja-JP" dirty="0" smtClean="0"/>
              <a:t>1/2</a:t>
            </a:r>
            <a:r>
              <a:rPr kumimoji="1" lang="ja-JP" altLang="en-US" dirty="0" smtClean="0"/>
              <a:t>～</a:t>
            </a:r>
            <a:endParaRPr kumimoji="1" lang="ja-JP" altLang="en-US" dirty="0"/>
          </a:p>
        </p:txBody>
      </p:sp>
      <p:sp>
        <p:nvSpPr>
          <p:cNvPr id="3" name="コンテンツ プレースホルダー 2"/>
          <p:cNvSpPr>
            <a:spLocks noGrp="1"/>
          </p:cNvSpPr>
          <p:nvPr>
            <p:ph sz="half" idx="1"/>
          </p:nvPr>
        </p:nvSpPr>
        <p:spPr>
          <a:xfrm>
            <a:off x="167639" y="1069758"/>
            <a:ext cx="3418841" cy="4351338"/>
          </a:xfrm>
        </p:spPr>
        <p:txBody>
          <a:bodyPr>
            <a:normAutofit/>
          </a:bodyPr>
          <a:lstStyle/>
          <a:p>
            <a:pPr marL="0" indent="0">
              <a:buNone/>
            </a:pPr>
            <a:r>
              <a:rPr kumimoji="1" lang="ja-JP" altLang="en-US" sz="1100" dirty="0" smtClean="0"/>
              <a:t>　　「ベクタ」を選択</a:t>
            </a:r>
            <a:endParaRPr kumimoji="1" lang="en-US" altLang="ja-JP" sz="1100" dirty="0" smtClean="0"/>
          </a:p>
          <a:p>
            <a:pPr marL="0" indent="0">
              <a:buNone/>
            </a:pPr>
            <a:r>
              <a:rPr kumimoji="1" lang="ja-JP" altLang="en-US" sz="1100" dirty="0" smtClean="0"/>
              <a:t>→　「データマネジメントツール」</a:t>
            </a:r>
            <a:endParaRPr kumimoji="1" lang="en-US" altLang="ja-JP" sz="1100" dirty="0" smtClean="0"/>
          </a:p>
          <a:p>
            <a:pPr marL="0" indent="0">
              <a:buNone/>
            </a:pPr>
            <a:r>
              <a:rPr kumimoji="1" lang="ja-JP" altLang="en-US" sz="1100" dirty="0" smtClean="0"/>
              <a:t>→　「複数の</a:t>
            </a:r>
            <a:r>
              <a:rPr lang="ja-JP" altLang="en-US" sz="1100" dirty="0" smtClean="0"/>
              <a:t>シェープファイルを一つに結合する</a:t>
            </a:r>
            <a:r>
              <a:rPr kumimoji="1" lang="ja-JP" altLang="en-US" sz="1100" dirty="0" smtClean="0"/>
              <a:t>」を選択</a:t>
            </a:r>
            <a:endParaRPr kumimoji="1" lang="ja-JP" altLang="en-US" sz="1100" dirty="0"/>
          </a:p>
        </p:txBody>
      </p:sp>
      <p:pic>
        <p:nvPicPr>
          <p:cNvPr id="7" name="コンテンツ プレースホルダー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697861" y="1239520"/>
            <a:ext cx="8574743" cy="4572000"/>
          </a:xfrm>
        </p:spPr>
      </p:pic>
      <p:sp>
        <p:nvSpPr>
          <p:cNvPr id="4" name="スライド番号プレースホルダー 3"/>
          <p:cNvSpPr>
            <a:spLocks noGrp="1"/>
          </p:cNvSpPr>
          <p:nvPr>
            <p:ph type="sldNum" sz="quarter" idx="12"/>
          </p:nvPr>
        </p:nvSpPr>
        <p:spPr/>
        <p:txBody>
          <a:bodyPr/>
          <a:lstStyle/>
          <a:p>
            <a:fld id="{3156950C-162F-461C-9D45-87E1E52AE167}" type="slidenum">
              <a:rPr kumimoji="1" lang="ja-JP" altLang="en-US" smtClean="0"/>
              <a:t>7</a:t>
            </a:fld>
            <a:endParaRPr kumimoji="1" lang="ja-JP" altLang="en-US"/>
          </a:p>
        </p:txBody>
      </p:sp>
    </p:spTree>
    <p:extLst>
      <p:ext uri="{BB962C8B-B14F-4D97-AF65-F5344CB8AC3E}">
        <p14:creationId xmlns:p14="http://schemas.microsoft.com/office/powerpoint/2010/main" val="1919702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8760" y="233045"/>
            <a:ext cx="10515600" cy="315595"/>
          </a:xfrm>
        </p:spPr>
        <p:txBody>
          <a:bodyPr>
            <a:normAutofit fontScale="90000"/>
          </a:bodyPr>
          <a:lstStyle/>
          <a:p>
            <a:r>
              <a:rPr lang="en-US" altLang="ja-JP" dirty="0" err="1"/>
              <a:t>ShapeFile</a:t>
            </a:r>
            <a:r>
              <a:rPr lang="ja-JP" altLang="en-US" dirty="0"/>
              <a:t>結合～作業</a:t>
            </a:r>
            <a:r>
              <a:rPr lang="ja-JP" altLang="en-US" dirty="0" smtClean="0"/>
              <a:t>方法 </a:t>
            </a:r>
            <a:r>
              <a:rPr lang="en-US" altLang="ja-JP" dirty="0" smtClean="0"/>
              <a:t>2/2</a:t>
            </a:r>
            <a:r>
              <a:rPr lang="ja-JP" altLang="en-US" dirty="0" smtClean="0"/>
              <a:t>～</a:t>
            </a:r>
            <a:endParaRPr kumimoji="1" lang="ja-JP" altLang="en-US" dirty="0"/>
          </a:p>
        </p:txBody>
      </p:sp>
      <p:sp>
        <p:nvSpPr>
          <p:cNvPr id="4" name="コンテンツ プレースホルダー 3"/>
          <p:cNvSpPr>
            <a:spLocks noGrp="1"/>
          </p:cNvSpPr>
          <p:nvPr>
            <p:ph sz="half" idx="1"/>
          </p:nvPr>
        </p:nvSpPr>
        <p:spPr>
          <a:xfrm>
            <a:off x="238760" y="1114425"/>
            <a:ext cx="4485640" cy="4351338"/>
          </a:xfrm>
        </p:spPr>
        <p:txBody>
          <a:bodyPr>
            <a:normAutofit/>
          </a:bodyPr>
          <a:lstStyle/>
          <a:p>
            <a:pPr marL="0" indent="0">
              <a:buNone/>
            </a:pPr>
            <a:r>
              <a:rPr kumimoji="1" lang="ja-JP" altLang="en-US" sz="1100" dirty="0" smtClean="0"/>
              <a:t>入力ディレクトリ</a:t>
            </a:r>
            <a:endParaRPr kumimoji="1" lang="en-US" altLang="ja-JP" sz="1100" dirty="0" smtClean="0"/>
          </a:p>
          <a:p>
            <a:pPr marL="0" indent="0">
              <a:buNone/>
            </a:pPr>
            <a:r>
              <a:rPr lang="ja-JP" altLang="en-US" sz="1100" dirty="0" smtClean="0"/>
              <a:t>→</a:t>
            </a:r>
            <a:r>
              <a:rPr lang="en-US" altLang="ja-JP" sz="1100" dirty="0" err="1" smtClean="0"/>
              <a:t>ShapeFile</a:t>
            </a:r>
            <a:r>
              <a:rPr lang="ja-JP" altLang="en-US" sz="1100" dirty="0" smtClean="0"/>
              <a:t>があるファイルを選択</a:t>
            </a:r>
            <a:endParaRPr lang="en-US" altLang="ja-JP" sz="1100" dirty="0" smtClean="0"/>
          </a:p>
          <a:p>
            <a:pPr marL="0" indent="0">
              <a:buNone/>
            </a:pPr>
            <a:r>
              <a:rPr kumimoji="1" lang="ja-JP" altLang="en-US" sz="1100" dirty="0" smtClean="0"/>
              <a:t>出力ディレクトリ</a:t>
            </a:r>
            <a:endParaRPr kumimoji="1" lang="en-US" altLang="ja-JP" sz="1100" dirty="0" smtClean="0"/>
          </a:p>
          <a:p>
            <a:pPr marL="0" indent="0">
              <a:buNone/>
            </a:pPr>
            <a:r>
              <a:rPr lang="ja-JP" altLang="en-US" sz="1100" dirty="0" smtClean="0"/>
              <a:t>→</a:t>
            </a:r>
            <a:r>
              <a:rPr lang="en-US" altLang="ja-JP" sz="1100" dirty="0" err="1" smtClean="0"/>
              <a:t>ShapeFile</a:t>
            </a:r>
            <a:r>
              <a:rPr lang="ja-JP" altLang="en-US" sz="1100" dirty="0" smtClean="0"/>
              <a:t>が出力されるファイルとファイル名を作成</a:t>
            </a:r>
            <a:endParaRPr lang="en-US" altLang="ja-JP" sz="1100" dirty="0" smtClean="0"/>
          </a:p>
          <a:p>
            <a:pPr marL="0" indent="0">
              <a:buNone/>
            </a:pPr>
            <a:endParaRPr kumimoji="1" lang="en-US" altLang="ja-JP" sz="1100" dirty="0"/>
          </a:p>
          <a:p>
            <a:pPr marL="0" indent="0">
              <a:buNone/>
            </a:pPr>
            <a:r>
              <a:rPr lang="ja-JP" altLang="en-US" sz="1100" dirty="0" smtClean="0"/>
              <a:t>－注意－</a:t>
            </a:r>
            <a:endParaRPr lang="en-US" altLang="ja-JP" sz="1100" dirty="0" smtClean="0"/>
          </a:p>
          <a:p>
            <a:pPr marL="0" indent="0">
              <a:buNone/>
            </a:pPr>
            <a:r>
              <a:rPr lang="ja-JP" altLang="en-US" sz="1100" dirty="0"/>
              <a:t>結合するファイルは</a:t>
            </a:r>
            <a:r>
              <a:rPr lang="en-US" altLang="ja-JP" sz="1100" dirty="0"/>
              <a:t>1</a:t>
            </a:r>
            <a:r>
              <a:rPr lang="ja-JP" altLang="en-US" sz="1100" dirty="0" err="1"/>
              <a:t>つの</a:t>
            </a:r>
            <a:r>
              <a:rPr lang="ja-JP" altLang="en-US" sz="1100" dirty="0"/>
              <a:t>フォルダにまとめて格納して</a:t>
            </a:r>
            <a:r>
              <a:rPr lang="ja-JP" altLang="en-US" sz="1100" dirty="0" smtClean="0"/>
              <a:t>ください！</a:t>
            </a:r>
            <a:endParaRPr lang="en-US" altLang="ja-JP" sz="1100" dirty="0" smtClean="0"/>
          </a:p>
          <a:p>
            <a:pPr marL="0" indent="0">
              <a:buNone/>
            </a:pPr>
            <a:r>
              <a:rPr lang="en-US" altLang="ja-JP" sz="1100" dirty="0" smtClean="0"/>
              <a:t>QGIS</a:t>
            </a:r>
            <a:r>
              <a:rPr lang="ja-JP" altLang="en-US" sz="1100" dirty="0" smtClean="0"/>
              <a:t>はファイル内の</a:t>
            </a:r>
            <a:r>
              <a:rPr lang="en-US" altLang="ja-JP" sz="1100" dirty="0" err="1" smtClean="0"/>
              <a:t>ShapeFile</a:t>
            </a:r>
            <a:r>
              <a:rPr lang="ja-JP" altLang="en-US" sz="1100" dirty="0" smtClean="0"/>
              <a:t>を自動で取り込んで一つのファイルに結合させます。</a:t>
            </a:r>
            <a:endParaRPr lang="en-US" altLang="ja-JP" sz="1100" dirty="0" smtClean="0"/>
          </a:p>
        </p:txBody>
      </p:sp>
      <p:pic>
        <p:nvPicPr>
          <p:cNvPr id="6" name="コンテンツ プレースホルダー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31080" y="1262432"/>
            <a:ext cx="6822440" cy="3627210"/>
          </a:xfrm>
        </p:spPr>
      </p:pic>
      <p:sp>
        <p:nvSpPr>
          <p:cNvPr id="3" name="スライド番号プレースホルダー 2"/>
          <p:cNvSpPr>
            <a:spLocks noGrp="1"/>
          </p:cNvSpPr>
          <p:nvPr>
            <p:ph type="sldNum" sz="quarter" idx="12"/>
          </p:nvPr>
        </p:nvSpPr>
        <p:spPr/>
        <p:txBody>
          <a:bodyPr/>
          <a:lstStyle/>
          <a:p>
            <a:fld id="{3156950C-162F-461C-9D45-87E1E52AE167}" type="slidenum">
              <a:rPr kumimoji="1" lang="ja-JP" altLang="en-US" smtClean="0"/>
              <a:t>8</a:t>
            </a:fld>
            <a:endParaRPr kumimoji="1" lang="ja-JP" altLang="en-US"/>
          </a:p>
        </p:txBody>
      </p:sp>
      <p:sp>
        <p:nvSpPr>
          <p:cNvPr id="5" name="円/楕円 4"/>
          <p:cNvSpPr/>
          <p:nvPr/>
        </p:nvSpPr>
        <p:spPr>
          <a:xfrm>
            <a:off x="121920" y="5603434"/>
            <a:ext cx="11684000" cy="1077277"/>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dirty="0" smtClean="0"/>
              <a:t>「マップキャンバスに結果を追加する」にチェックが入っていない場合</a:t>
            </a:r>
            <a:endParaRPr lang="en-US" altLang="ja-JP" dirty="0" smtClean="0"/>
          </a:p>
          <a:p>
            <a:pPr algn="ctr"/>
            <a:r>
              <a:rPr lang="ja-JP" altLang="en-US" dirty="0" smtClean="0"/>
              <a:t>自動的に作成したファイルが読み込まれませんので注意してください！</a:t>
            </a:r>
            <a:endParaRPr lang="en-US" altLang="ja-JP" dirty="0" smtClean="0"/>
          </a:p>
        </p:txBody>
      </p:sp>
    </p:spTree>
    <p:extLst>
      <p:ext uri="{BB962C8B-B14F-4D97-AF65-F5344CB8AC3E}">
        <p14:creationId xmlns:p14="http://schemas.microsoft.com/office/powerpoint/2010/main" val="2592405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座標</a:t>
            </a:r>
            <a:r>
              <a:rPr lang="ja-JP" altLang="en-US" dirty="0" smtClean="0"/>
              <a:t>の変換作業</a:t>
            </a:r>
            <a:endParaRPr kumimoji="1" lang="ja-JP" altLang="en-US" dirty="0"/>
          </a:p>
        </p:txBody>
      </p:sp>
      <p:sp>
        <p:nvSpPr>
          <p:cNvPr id="4" name="サブタイトル 3"/>
          <p:cNvSpPr>
            <a:spLocks noGrp="1"/>
          </p:cNvSpPr>
          <p:nvPr>
            <p:ph type="subTitle" idx="1"/>
          </p:nvPr>
        </p:nvSpPr>
        <p:spPr/>
        <p:txBody>
          <a:bodyPr/>
          <a:lstStyle/>
          <a:p>
            <a:endParaRPr kumimoji="1" lang="en-US" altLang="ja-JP" dirty="0" smtClean="0"/>
          </a:p>
          <a:p>
            <a:r>
              <a:rPr lang="ja-JP" altLang="en-US" dirty="0" smtClean="0"/>
              <a:t>ここでは座標の変換の仕方について説明します</a:t>
            </a:r>
            <a:endParaRPr kumimoji="1" lang="ja-JP" altLang="en-US" dirty="0"/>
          </a:p>
        </p:txBody>
      </p:sp>
      <p:sp>
        <p:nvSpPr>
          <p:cNvPr id="3" name="スライド番号プレースホルダー 2"/>
          <p:cNvSpPr>
            <a:spLocks noGrp="1"/>
          </p:cNvSpPr>
          <p:nvPr>
            <p:ph type="sldNum" sz="quarter" idx="12"/>
          </p:nvPr>
        </p:nvSpPr>
        <p:spPr/>
        <p:txBody>
          <a:bodyPr/>
          <a:lstStyle/>
          <a:p>
            <a:fld id="{3156950C-162F-461C-9D45-87E1E52AE167}" type="slidenum">
              <a:rPr kumimoji="1" lang="ja-JP" altLang="en-US" smtClean="0"/>
              <a:t>9</a:t>
            </a:fld>
            <a:endParaRPr kumimoji="1" lang="ja-JP" altLang="en-US"/>
          </a:p>
        </p:txBody>
      </p:sp>
    </p:spTree>
    <p:extLst>
      <p:ext uri="{BB962C8B-B14F-4D97-AF65-F5344CB8AC3E}">
        <p14:creationId xmlns:p14="http://schemas.microsoft.com/office/powerpoint/2010/main" val="2005107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889</Words>
  <Application>Microsoft Office PowerPoint</Application>
  <PresentationFormat>ワイド画面</PresentationFormat>
  <Paragraphs>177</Paragraphs>
  <Slides>19</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ＭＳ Ｐゴシック</vt:lpstr>
      <vt:lpstr>ＭＳ Ｐゴシック 本文</vt:lpstr>
      <vt:lpstr>Arial</vt:lpstr>
      <vt:lpstr>Calibri</vt:lpstr>
      <vt:lpstr>Calibri Light</vt:lpstr>
      <vt:lpstr>Office テーマ</vt:lpstr>
      <vt:lpstr>ＱＧＩＳの操作方法について</vt:lpstr>
      <vt:lpstr>概要です。</vt:lpstr>
      <vt:lpstr>Q.ＧＩＳとは？</vt:lpstr>
      <vt:lpstr>Q.どんなファイルが扱えますか？</vt:lpstr>
      <vt:lpstr>ShapeFile結合</vt:lpstr>
      <vt:lpstr>Q. ファイル結合とは？</vt:lpstr>
      <vt:lpstr>ShapeFile結合～作業方法 1/2～</vt:lpstr>
      <vt:lpstr>ShapeFile結合～作業方法 2/2～</vt:lpstr>
      <vt:lpstr>座標の変換作業</vt:lpstr>
      <vt:lpstr>Q．なぜ座標の変換が必要なのか？</vt:lpstr>
      <vt:lpstr>変換作業！～作業方法①～</vt:lpstr>
      <vt:lpstr>変換作業！～作業方法②～</vt:lpstr>
      <vt:lpstr>演習</vt:lpstr>
      <vt:lpstr>CSV結合</vt:lpstr>
      <vt:lpstr>Q.たとえばExcelなどで計算した値の結合はどうするの？</vt:lpstr>
      <vt:lpstr>Q.CSVファイルが複数あって結合が大変ですよね？</vt:lpstr>
      <vt:lpstr>CSV結合～手順 1/1～</vt:lpstr>
      <vt:lpstr>クラス分類～手順～</vt:lpstr>
      <vt:lpstr>QGISをまとめたサイト</vt:lpstr>
    </vt:vector>
  </TitlesOfParts>
  <Company>筑波大学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QGISを用いた最短経路問題について</dc:title>
  <dc:creator>SIS</dc:creator>
  <cp:lastModifiedBy>SIS</cp:lastModifiedBy>
  <cp:revision>29</cp:revision>
  <dcterms:created xsi:type="dcterms:W3CDTF">2016-02-25T08:14:18Z</dcterms:created>
  <dcterms:modified xsi:type="dcterms:W3CDTF">2016-03-09T11:05:32Z</dcterms:modified>
</cp:coreProperties>
</file>