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72" r:id="rId4"/>
    <p:sldId id="273" r:id="rId5"/>
    <p:sldId id="274" r:id="rId6"/>
    <p:sldId id="276" r:id="rId7"/>
    <p:sldId id="277" r:id="rId8"/>
    <p:sldId id="278" r:id="rId9"/>
    <p:sldId id="279" r:id="rId10"/>
    <p:sldId id="280" r:id="rId11"/>
    <p:sldId id="281" r:id="rId12"/>
    <p:sldId id="282" r:id="rId13"/>
    <p:sldId id="283" r:id="rId14"/>
    <p:sldId id="284" r:id="rId15"/>
    <p:sldId id="286" r:id="rId16"/>
    <p:sldId id="288" r:id="rId17"/>
    <p:sldId id="285" r:id="rId18"/>
    <p:sldId id="275" r:id="rId19"/>
    <p:sldId id="289" r:id="rId20"/>
    <p:sldId id="290" r:id="rId21"/>
    <p:sldId id="291" r:id="rId22"/>
    <p:sldId id="292" r:id="rId23"/>
    <p:sldId id="293" r:id="rId24"/>
    <p:sldId id="296" r:id="rId25"/>
    <p:sldId id="297" r:id="rId26"/>
    <p:sldId id="298" r:id="rId27"/>
    <p:sldId id="299" r:id="rId28"/>
    <p:sldId id="300" r:id="rId29"/>
    <p:sldId id="301" r:id="rId30"/>
    <p:sldId id="302" r:id="rId31"/>
    <p:sldId id="303" r:id="rId32"/>
    <p:sldId id="305" r:id="rId33"/>
    <p:sldId id="306" r:id="rId34"/>
    <p:sldId id="307" r:id="rId3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35">
          <p15:clr>
            <a:srgbClr val="A4A3A4"/>
          </p15:clr>
        </p15:guide>
        <p15:guide id="2" pos="2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CC"/>
    <a:srgbClr val="66FFCC"/>
    <a:srgbClr val="FF0066"/>
    <a:srgbClr val="003300"/>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20"/>
      </p:cViewPr>
      <p:guideLst>
        <p:guide orient="horz" pos="2135"/>
        <p:guide pos="2859"/>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4.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68AC26A9-A0D0-4A6F-8A3E-71B71D94EE60}" type="datetimeFigureOut">
              <a:rPr lang="zh-CN" altLang="en-US"/>
              <a:pPr>
                <a:defRPr/>
              </a:pPr>
              <a:t>2018/11/30</a:t>
            </a:fld>
            <a:endParaRPr lang="en-US" altLang="ja-JP"/>
          </a:p>
        </p:txBody>
      </p:sp>
      <p:sp>
        <p:nvSpPr>
          <p:cNvPr id="2052" name="Rectangle 4"/>
          <p:cNvSpPr>
            <a:spLocks noGrp="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en-US" altLang="ja-JP"/>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A65BC2A6-89F2-4057-B5B0-CBDA312B8004}" type="slidenum">
              <a:rPr lang="zh-CN"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EACC785F-1530-49E8-9776-6179281F9CFB}" type="datetime1">
              <a:rPr lang="zh-CN" altLang="en-US"/>
              <a:pPr>
                <a:defRPr/>
              </a:pPr>
              <a:t>2018/11/30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3B9E0C-02D2-4F32-AA6A-546B5F9FE9C5}" type="slidenum">
              <a:rPr lang="zh-CN" altLang="en-US"/>
              <a:pPr>
                <a:defRPr/>
              </a:pPr>
              <a:t>‹#›</a:t>
            </a:fld>
            <a:endParaRPr lang="en-US" altLang="ja-JP"/>
          </a:p>
        </p:txBody>
      </p:sp>
    </p:spTree>
    <p:extLst>
      <p:ext uri="{BB962C8B-B14F-4D97-AF65-F5344CB8AC3E}">
        <p14:creationId xmlns:p14="http://schemas.microsoft.com/office/powerpoint/2010/main" val="164550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E48CA331-2747-4419-B10A-8DBCDB52A951}" type="datetime1">
              <a:rPr lang="zh-CN" altLang="en-US"/>
              <a:pPr>
                <a:defRPr/>
              </a:pPr>
              <a:t>2018/11/30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3524EE0-E2B9-4E18-B61C-95A69BC315AB}" type="slidenum">
              <a:rPr lang="zh-CN" altLang="en-US"/>
              <a:pPr>
                <a:defRPr/>
              </a:pPr>
              <a:t>‹#›</a:t>
            </a:fld>
            <a:endParaRPr lang="en-US" altLang="ja-JP"/>
          </a:p>
        </p:txBody>
      </p:sp>
    </p:spTree>
    <p:extLst>
      <p:ext uri="{BB962C8B-B14F-4D97-AF65-F5344CB8AC3E}">
        <p14:creationId xmlns:p14="http://schemas.microsoft.com/office/powerpoint/2010/main" val="302726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82E3C72-C155-4DA2-B213-F93408C81821}" type="datetime1">
              <a:rPr lang="zh-CN" altLang="en-US"/>
              <a:pPr>
                <a:defRPr/>
              </a:pPr>
              <a:t>2018/11/30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A1134-F29F-45CC-A922-DB4AEECAC178}" type="slidenum">
              <a:rPr lang="zh-CN" altLang="en-US"/>
              <a:pPr>
                <a:defRPr/>
              </a:pPr>
              <a:t>‹#›</a:t>
            </a:fld>
            <a:endParaRPr lang="en-US" altLang="ja-JP"/>
          </a:p>
        </p:txBody>
      </p:sp>
    </p:spTree>
    <p:extLst>
      <p:ext uri="{BB962C8B-B14F-4D97-AF65-F5344CB8AC3E}">
        <p14:creationId xmlns:p14="http://schemas.microsoft.com/office/powerpoint/2010/main" val="40538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3621DBB-3730-4595-A22E-5A9B40D57722}" type="datetime1">
              <a:rPr lang="zh-CN" altLang="en-US"/>
              <a:pPr>
                <a:defRPr/>
              </a:pPr>
              <a:t>2018/11/30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F413F55-D05A-4C4F-9BD2-AC511F052E4F}" type="slidenum">
              <a:rPr lang="zh-CN" altLang="en-US"/>
              <a:pPr>
                <a:defRPr/>
              </a:pPr>
              <a:t>‹#›</a:t>
            </a:fld>
            <a:endParaRPr lang="en-US" altLang="ja-JP"/>
          </a:p>
        </p:txBody>
      </p:sp>
    </p:spTree>
    <p:extLst>
      <p:ext uri="{BB962C8B-B14F-4D97-AF65-F5344CB8AC3E}">
        <p14:creationId xmlns:p14="http://schemas.microsoft.com/office/powerpoint/2010/main" val="376344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DE4086D-D0D5-4585-92BB-4DE3EBA9B1FF}" type="datetime1">
              <a:rPr lang="zh-CN" altLang="en-US"/>
              <a:pPr>
                <a:defRPr/>
              </a:pPr>
              <a:t>2018/11/30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7675B3-8DC4-43AD-A751-688B8F6EFDD3}" type="slidenum">
              <a:rPr lang="zh-CN" altLang="en-US"/>
              <a:pPr>
                <a:defRPr/>
              </a:pPr>
              <a:t>‹#›</a:t>
            </a:fld>
            <a:endParaRPr lang="en-US" altLang="ja-JP"/>
          </a:p>
        </p:txBody>
      </p:sp>
    </p:spTree>
    <p:extLst>
      <p:ext uri="{BB962C8B-B14F-4D97-AF65-F5344CB8AC3E}">
        <p14:creationId xmlns:p14="http://schemas.microsoft.com/office/powerpoint/2010/main" val="428289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18902824-EF24-4941-9741-FDC895565B27}" type="datetime1">
              <a:rPr lang="zh-CN" altLang="en-US"/>
              <a:pPr>
                <a:defRPr/>
              </a:pPr>
              <a:t>2018/11/30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E5B523B-AA29-40DF-B678-643042FE44B9}" type="slidenum">
              <a:rPr lang="zh-CN" altLang="en-US"/>
              <a:pPr>
                <a:defRPr/>
              </a:pPr>
              <a:t>‹#›</a:t>
            </a:fld>
            <a:endParaRPr lang="en-US" altLang="ja-JP"/>
          </a:p>
        </p:txBody>
      </p:sp>
    </p:spTree>
    <p:extLst>
      <p:ext uri="{BB962C8B-B14F-4D97-AF65-F5344CB8AC3E}">
        <p14:creationId xmlns:p14="http://schemas.microsoft.com/office/powerpoint/2010/main" val="313876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A8C6B43D-9521-49D0-A53D-D88191D8170E}" type="datetime1">
              <a:rPr lang="zh-CN" altLang="en-US"/>
              <a:pPr>
                <a:defRPr/>
              </a:pPr>
              <a:t>2018/11/30</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A61BFBE-5B63-4206-B15C-36CDB38225DB}" type="slidenum">
              <a:rPr lang="zh-CN" altLang="en-US"/>
              <a:pPr>
                <a:defRPr/>
              </a:pPr>
              <a:t>‹#›</a:t>
            </a:fld>
            <a:endParaRPr lang="en-US" altLang="ja-JP"/>
          </a:p>
        </p:txBody>
      </p:sp>
    </p:spTree>
    <p:extLst>
      <p:ext uri="{BB962C8B-B14F-4D97-AF65-F5344CB8AC3E}">
        <p14:creationId xmlns:p14="http://schemas.microsoft.com/office/powerpoint/2010/main" val="221421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8509FD53-102E-4044-BB8F-68859ABDAAB7}" type="datetime1">
              <a:rPr lang="zh-CN" altLang="en-US"/>
              <a:pPr>
                <a:defRPr/>
              </a:pPr>
              <a:t>2018/11/30</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1BF3D59-444F-4BDE-B816-9A969873A8DE}" type="slidenum">
              <a:rPr lang="zh-CN" altLang="en-US"/>
              <a:pPr>
                <a:defRPr/>
              </a:pPr>
              <a:t>‹#›</a:t>
            </a:fld>
            <a:endParaRPr lang="en-US" altLang="ja-JP"/>
          </a:p>
        </p:txBody>
      </p:sp>
    </p:spTree>
    <p:extLst>
      <p:ext uri="{BB962C8B-B14F-4D97-AF65-F5344CB8AC3E}">
        <p14:creationId xmlns:p14="http://schemas.microsoft.com/office/powerpoint/2010/main" val="228608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C088141-2054-4E0C-8100-0945BB9A596D}" type="datetime1">
              <a:rPr lang="zh-CN" altLang="en-US"/>
              <a:pPr>
                <a:defRPr/>
              </a:pPr>
              <a:t>2018/11/30</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2F7D6E0-36D3-4EA5-A669-6779E18F1F96}" type="slidenum">
              <a:rPr lang="zh-CN" altLang="en-US"/>
              <a:pPr>
                <a:defRPr/>
              </a:pPr>
              <a:t>‹#›</a:t>
            </a:fld>
            <a:endParaRPr lang="en-US" altLang="ja-JP"/>
          </a:p>
        </p:txBody>
      </p:sp>
    </p:spTree>
    <p:extLst>
      <p:ext uri="{BB962C8B-B14F-4D97-AF65-F5344CB8AC3E}">
        <p14:creationId xmlns:p14="http://schemas.microsoft.com/office/powerpoint/2010/main" val="162731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AE25A479-7AA9-4566-9938-762EC1C652F4}" type="datetime1">
              <a:rPr lang="zh-CN" altLang="en-US"/>
              <a:pPr>
                <a:defRPr/>
              </a:pPr>
              <a:t>2018/11/30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030A6F9-5811-4942-A608-5BDD66E2C0E0}" type="slidenum">
              <a:rPr lang="zh-CN" altLang="en-US"/>
              <a:pPr>
                <a:defRPr/>
              </a:pPr>
              <a:t>‹#›</a:t>
            </a:fld>
            <a:endParaRPr lang="en-US" altLang="ja-JP"/>
          </a:p>
        </p:txBody>
      </p:sp>
    </p:spTree>
    <p:extLst>
      <p:ext uri="{BB962C8B-B14F-4D97-AF65-F5344CB8AC3E}">
        <p14:creationId xmlns:p14="http://schemas.microsoft.com/office/powerpoint/2010/main" val="2211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FA00389-DCA9-4E8A-9CB2-FA300AF1F86A}" type="datetime1">
              <a:rPr lang="zh-CN" altLang="en-US"/>
              <a:pPr>
                <a:defRPr/>
              </a:pPr>
              <a:t>2018/11/30</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B41DB1A-A86F-4FCF-8B2A-FA88E2AF8C83}" type="slidenum">
              <a:rPr lang="zh-CN" altLang="en-US"/>
              <a:pPr>
                <a:defRPr/>
              </a:pPr>
              <a:t>‹#›</a:t>
            </a:fld>
            <a:endParaRPr lang="en-US" altLang="ja-JP"/>
          </a:p>
        </p:txBody>
      </p:sp>
    </p:spTree>
    <p:extLst>
      <p:ext uri="{BB962C8B-B14F-4D97-AF65-F5344CB8AC3E}">
        <p14:creationId xmlns:p14="http://schemas.microsoft.com/office/powerpoint/2010/main" val="398466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smtClean="0"/>
              <a:t>单击此处编辑母版文本样式</a:t>
            </a:r>
          </a:p>
          <a:p>
            <a:pPr lvl="1"/>
            <a:r>
              <a:rPr lang="zh-CN" altLang="ja-JP" smtClean="0"/>
              <a:t>第二级</a:t>
            </a:r>
          </a:p>
          <a:p>
            <a:pPr lvl="2"/>
            <a:r>
              <a:rPr lang="zh-CN" altLang="ja-JP" smtClean="0"/>
              <a:t>第三级</a:t>
            </a:r>
          </a:p>
          <a:p>
            <a:pPr lvl="3"/>
            <a:r>
              <a:rPr lang="zh-CN" altLang="ja-JP" smtClean="0"/>
              <a:t>第四级</a:t>
            </a:r>
          </a:p>
          <a:p>
            <a:pPr lvl="4"/>
            <a:r>
              <a:rPr lang="zh-CN" altLang="ja-JP"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smtClean="0"/>
            </a:lvl1pPr>
          </a:lstStyle>
          <a:p>
            <a:pPr>
              <a:defRPr/>
            </a:pPr>
            <a:fld id="{1689DA77-E319-4D87-B3FF-6779989EE01C}" type="datetime1">
              <a:rPr lang="zh-CN" altLang="en-US"/>
              <a:pPr>
                <a:defRPr/>
              </a:pPr>
              <a:t>2018/11/30</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smtClean="0"/>
            </a:lvl1pPr>
          </a:lstStyle>
          <a:p>
            <a:pPr>
              <a:defRPr/>
            </a:pPr>
            <a:fld id="{B1C45F78-614B-4496-A743-D8EF648A17C9}" type="slidenum">
              <a:rPr lang="zh-CN"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3.wmf"/><Relationship Id="rId3" Type="http://schemas.openxmlformats.org/officeDocument/2006/relationships/image" Target="../media/image12.png"/><Relationship Id="rId7" Type="http://schemas.openxmlformats.org/officeDocument/2006/relationships/oleObject" Target="../embeddings/oleObject10.bin"/><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png"/><Relationship Id="rId11" Type="http://schemas.openxmlformats.org/officeDocument/2006/relationships/image" Target="../media/image32.wmf"/><Relationship Id="rId5" Type="http://schemas.openxmlformats.org/officeDocument/2006/relationships/image" Target="../media/image14.png"/><Relationship Id="rId10" Type="http://schemas.openxmlformats.org/officeDocument/2006/relationships/oleObject" Target="../embeddings/oleObject12.bin"/><Relationship Id="rId4" Type="http://schemas.openxmlformats.org/officeDocument/2006/relationships/image" Target="../media/image13.png"/><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2.png"/><Relationship Id="rId7" Type="http://schemas.openxmlformats.org/officeDocument/2006/relationships/oleObject" Target="../embeddings/oleObject14.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png"/><Relationship Id="rId11" Type="http://schemas.openxmlformats.org/officeDocument/2006/relationships/oleObject" Target="../embeddings/oleObject16.bin"/><Relationship Id="rId5" Type="http://schemas.openxmlformats.org/officeDocument/2006/relationships/image" Target="../media/image14.png"/><Relationship Id="rId10" Type="http://schemas.openxmlformats.org/officeDocument/2006/relationships/image" Target="../media/image35.wmf"/><Relationship Id="rId4" Type="http://schemas.openxmlformats.org/officeDocument/2006/relationships/image" Target="../media/image13.png"/><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1.wm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3.png"/><Relationship Id="rId7" Type="http://schemas.openxmlformats.org/officeDocument/2006/relationships/image" Target="../media/image5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png"/><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oleObject" Target="../embeddings/oleObject5.bin"/><Relationship Id="rId5" Type="http://schemas.openxmlformats.org/officeDocument/2006/relationships/image" Target="../media/image14.png"/><Relationship Id="rId10" Type="http://schemas.openxmlformats.org/officeDocument/2006/relationships/image" Target="../media/image24.wmf"/><Relationship Id="rId4" Type="http://schemas.openxmlformats.org/officeDocument/2006/relationships/image" Target="../media/image13.png"/><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9.bin"/><Relationship Id="rId3" Type="http://schemas.openxmlformats.org/officeDocument/2006/relationships/image" Target="../media/image12.png"/><Relationship Id="rId7" Type="http://schemas.openxmlformats.org/officeDocument/2006/relationships/oleObject" Target="../embeddings/oleObject6.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11" Type="http://schemas.openxmlformats.org/officeDocument/2006/relationships/oleObject" Target="../embeddings/oleObject8.bin"/><Relationship Id="rId5" Type="http://schemas.openxmlformats.org/officeDocument/2006/relationships/image" Target="../media/image14.png"/><Relationship Id="rId10" Type="http://schemas.openxmlformats.org/officeDocument/2006/relationships/image" Target="../media/image27.wmf"/><Relationship Id="rId4" Type="http://schemas.openxmlformats.org/officeDocument/2006/relationships/image" Target="../media/image13.png"/><Relationship Id="rId9" Type="http://schemas.openxmlformats.org/officeDocument/2006/relationships/oleObject" Target="../embeddings/oleObject7.bin"/><Relationship Id="rId1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グループ化 33"/>
          <p:cNvGrpSpPr>
            <a:grpSpLocks noChangeAspect="1"/>
          </p:cNvGrpSpPr>
          <p:nvPr/>
        </p:nvGrpSpPr>
        <p:grpSpPr bwMode="auto">
          <a:xfrm>
            <a:off x="-4033838" y="-860425"/>
            <a:ext cx="10067926" cy="10360025"/>
            <a:chOff x="0" y="0"/>
            <a:chExt cx="10074925" cy="10360381"/>
          </a:xfrm>
        </p:grpSpPr>
        <p:grpSp>
          <p:nvGrpSpPr>
            <p:cNvPr id="3082" name="グループ化 19"/>
            <p:cNvGrpSpPr>
              <a:grpSpLocks noChangeAspect="1"/>
            </p:cNvGrpSpPr>
            <p:nvPr/>
          </p:nvGrpSpPr>
          <p:grpSpPr bwMode="auto">
            <a:xfrm>
              <a:off x="0" y="0"/>
              <a:ext cx="10074925" cy="10360381"/>
              <a:chOff x="0" y="0"/>
              <a:chExt cx="10074925" cy="10360381"/>
            </a:xfrm>
          </p:grpSpPr>
          <p:pic>
            <p:nvPicPr>
              <p:cNvPr id="3087"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4925" cy="10360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8" name="図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746" y="4010325"/>
                <a:ext cx="2377243" cy="2499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9" name="図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9332" y="3162913"/>
                <a:ext cx="2208352" cy="2005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0" name="図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151" y="5134947"/>
                <a:ext cx="2194492" cy="1901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083" name="図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57" y="3199511"/>
              <a:ext cx="2268000" cy="1980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4" name="図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302" y="5592616"/>
              <a:ext cx="2408129" cy="257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5" name="図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9035" y="2288538"/>
              <a:ext cx="2572735" cy="1944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6" name="図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332" y="5080743"/>
              <a:ext cx="2238849" cy="1961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75" name="Text Box 12"/>
          <p:cNvSpPr txBox="1">
            <a:spLocks noChangeArrowheads="1"/>
          </p:cNvSpPr>
          <p:nvPr/>
        </p:nvSpPr>
        <p:spPr bwMode="auto">
          <a:xfrm>
            <a:off x="6361113" y="257175"/>
            <a:ext cx="25479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r" eaLnBrk="1" hangingPunct="1"/>
            <a:r>
              <a:rPr lang="ja-JP" altLang="en-US">
                <a:latin typeface="ＭＳ Ｐ明朝" panose="02020600040205080304" pitchFamily="18" charset="-128"/>
                <a:ea typeface="ＭＳ Ｐ明朝" panose="02020600040205080304" pitchFamily="18" charset="-128"/>
              </a:rPr>
              <a:t>2015年7月16日</a:t>
            </a:r>
          </a:p>
          <a:p>
            <a:pPr algn="r" eaLnBrk="1" hangingPunct="1"/>
            <a:r>
              <a:rPr lang="ja-JP" altLang="en-US">
                <a:latin typeface="ＭＳ Ｐ明朝" panose="02020600040205080304" pitchFamily="18" charset="-128"/>
                <a:ea typeface="ＭＳ Ｐ明朝" panose="02020600040205080304" pitchFamily="18" charset="-128"/>
              </a:rPr>
              <a:t>第128回GIS研究会</a:t>
            </a:r>
          </a:p>
          <a:p>
            <a:pPr algn="r" eaLnBrk="1" hangingPunct="1"/>
            <a:r>
              <a:rPr lang="ja-JP" altLang="en-US">
                <a:latin typeface="ＭＳ Ｐ明朝" panose="02020600040205080304" pitchFamily="18" charset="-128"/>
                <a:ea typeface="ＭＳ Ｐ明朝" panose="02020600040205080304" pitchFamily="18" charset="-128"/>
              </a:rPr>
              <a:t>於　総A219室</a:t>
            </a:r>
            <a:r>
              <a:rPr lang="ja-JP" altLang="en-US"/>
              <a:t>　</a:t>
            </a:r>
          </a:p>
          <a:p>
            <a:pPr eaLnBrk="1" hangingPunct="1"/>
            <a:endParaRPr lang="ja-JP" altLang="en-US"/>
          </a:p>
        </p:txBody>
      </p:sp>
      <p:sp>
        <p:nvSpPr>
          <p:cNvPr id="3076" name="Text Box 13"/>
          <p:cNvSpPr txBox="1">
            <a:spLocks noChangeArrowheads="1"/>
          </p:cNvSpPr>
          <p:nvPr/>
        </p:nvSpPr>
        <p:spPr bwMode="auto">
          <a:xfrm>
            <a:off x="4344988" y="1447800"/>
            <a:ext cx="45640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r" eaLnBrk="1" hangingPunct="1"/>
            <a:r>
              <a:rPr lang="ja-JP" altLang="en-US">
                <a:latin typeface="ＭＳ Ｐ明朝" panose="02020600040205080304" pitchFamily="18" charset="-128"/>
                <a:ea typeface="ＭＳ Ｐ明朝" panose="02020600040205080304" pitchFamily="18" charset="-128"/>
              </a:rPr>
              <a:t>Matlabによる行列演算とその地理学的応用</a:t>
            </a:r>
          </a:p>
          <a:p>
            <a:pPr eaLnBrk="1" hangingPunct="1"/>
            <a:endParaRPr lang="ja-JP" altLang="en-US">
              <a:latin typeface="ＭＳ Ｐ明朝" panose="02020600040205080304" pitchFamily="18" charset="-128"/>
              <a:ea typeface="ＭＳ Ｐ明朝" panose="02020600040205080304" pitchFamily="18" charset="-128"/>
            </a:endParaRPr>
          </a:p>
        </p:txBody>
      </p:sp>
      <p:sp>
        <p:nvSpPr>
          <p:cNvPr id="3077" name="Text Box 14"/>
          <p:cNvSpPr txBox="1">
            <a:spLocks noChangeArrowheads="1"/>
          </p:cNvSpPr>
          <p:nvPr/>
        </p:nvSpPr>
        <p:spPr bwMode="auto">
          <a:xfrm>
            <a:off x="3538538" y="2087563"/>
            <a:ext cx="5370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r" eaLnBrk="1" hangingPunct="1"/>
            <a:r>
              <a:rPr lang="ja-JP" altLang="en-US">
                <a:latin typeface="Times New Roman" panose="02020603050405020304" pitchFamily="18" charset="0"/>
                <a:ea typeface="ＭＳ Ｐ明朝" panose="02020600040205080304" pitchFamily="18" charset="-128"/>
              </a:rPr>
              <a:t>Matrix</a:t>
            </a:r>
            <a:r>
              <a:rPr lang="zh-CN" altLang="en-US">
                <a:latin typeface="Times New Roman" panose="02020603050405020304" pitchFamily="18" charset="0"/>
                <a:ea typeface="ＭＳ Ｐ明朝" panose="02020600040205080304" pitchFamily="18" charset="-128"/>
              </a:rPr>
              <a:t> Operation and Geographical Application </a:t>
            </a:r>
          </a:p>
          <a:p>
            <a:pPr algn="r" eaLnBrk="1" hangingPunct="1"/>
            <a:r>
              <a:rPr lang="zh-CN" altLang="en-US">
                <a:latin typeface="Times New Roman" panose="02020603050405020304" pitchFamily="18" charset="0"/>
                <a:ea typeface="ＭＳ Ｐ明朝" panose="02020600040205080304" pitchFamily="18" charset="-128"/>
              </a:rPr>
              <a:t>by Using Matlab</a:t>
            </a:r>
            <a:endParaRPr lang="ja-JP" altLang="en-US">
              <a:latin typeface="Times New Roman" panose="02020603050405020304" pitchFamily="18" charset="0"/>
              <a:ea typeface="ＭＳ Ｐ明朝" panose="02020600040205080304" pitchFamily="18" charset="-128"/>
            </a:endParaRPr>
          </a:p>
        </p:txBody>
      </p:sp>
      <p:sp>
        <p:nvSpPr>
          <p:cNvPr id="3078" name="TextBox 5"/>
          <p:cNvSpPr>
            <a:spLocks noChangeArrowheads="1"/>
          </p:cNvSpPr>
          <p:nvPr/>
        </p:nvSpPr>
        <p:spPr bwMode="auto">
          <a:xfrm>
            <a:off x="4249738" y="3417888"/>
            <a:ext cx="46593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ja-JP" altLang="en-US" sz="1800">
                <a:solidFill>
                  <a:srgbClr val="000000"/>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zh-CN" altLang="en-US" sz="1800">
                <a:solidFill>
                  <a:srgbClr val="000000"/>
                </a:solidFill>
                <a:latin typeface="ＭＳ Ｐ明朝" panose="02020600040205080304" pitchFamily="18" charset="-128"/>
                <a:ea typeface="ＭＳ Ｐ明朝" panose="02020600040205080304" pitchFamily="18" charset="-128"/>
                <a:sym typeface="ＭＳ Ｐゴシック" panose="020B0600070205080204" pitchFamily="50" charset="-128"/>
              </a:rPr>
              <a:t>空間情報科学分野</a:t>
            </a:r>
            <a:r>
              <a:rPr lang="ja-JP" altLang="en-US" sz="1800">
                <a:solidFill>
                  <a:srgbClr val="000000"/>
                </a:solidFill>
                <a:latin typeface="ＭＳ Ｐ明朝" panose="02020600040205080304" pitchFamily="18" charset="-128"/>
                <a:ea typeface="ＭＳ Ｐ明朝" panose="02020600040205080304" pitchFamily="18" charset="-128"/>
                <a:sym typeface="ＭＳ Ｐゴシック" panose="020B0600070205080204" pitchFamily="50" charset="-128"/>
              </a:rPr>
              <a:t>　　</a:t>
            </a:r>
            <a:r>
              <a:rPr lang="en-US" altLang="ja-JP" sz="1800">
                <a:solidFill>
                  <a:srgbClr val="000000"/>
                </a:solidFill>
                <a:latin typeface="ＭＳ Ｐ明朝" panose="02020600040205080304" pitchFamily="18" charset="-128"/>
                <a:ea typeface="ＭＳ Ｐ明朝" panose="02020600040205080304" pitchFamily="18" charset="-128"/>
                <a:sym typeface="ＭＳ Ｐゴシック" panose="020B0600070205080204" pitchFamily="50" charset="-128"/>
              </a:rPr>
              <a:t>D1</a:t>
            </a:r>
            <a:r>
              <a:rPr lang="ja-JP" altLang="en-US" sz="1800">
                <a:solidFill>
                  <a:srgbClr val="000000"/>
                </a:solidFill>
                <a:latin typeface="ＭＳ Ｐ明朝" panose="02020600040205080304" pitchFamily="18" charset="-128"/>
                <a:ea typeface="ＭＳ Ｐ明朝" panose="02020600040205080304" pitchFamily="18" charset="-128"/>
                <a:sym typeface="ＭＳ Ｐゴシック" panose="020B0600070205080204" pitchFamily="50" charset="-128"/>
              </a:rPr>
              <a:t>　</a:t>
            </a:r>
            <a:r>
              <a:rPr lang="zh-CN" altLang="en-US" sz="1800">
                <a:solidFill>
                  <a:srgbClr val="000000"/>
                </a:solidFill>
                <a:latin typeface="ＭＳ Ｐ明朝" panose="02020600040205080304" pitchFamily="18" charset="-128"/>
                <a:ea typeface="ＭＳ Ｐ明朝" panose="02020600040205080304" pitchFamily="18" charset="-128"/>
                <a:sym typeface="ＭＳ Ｐゴシック" panose="020B0600070205080204" pitchFamily="50" charset="-128"/>
              </a:rPr>
              <a:t>柳 鍇</a:t>
            </a:r>
            <a:endParaRPr lang="ja-JP" altLang="en-US" sz="1800">
              <a:solidFill>
                <a:srgbClr val="000000"/>
              </a:solidFill>
              <a:latin typeface="ＭＳ Ｐ明朝" panose="02020600040205080304" pitchFamily="18" charset="-128"/>
              <a:ea typeface="ＭＳ Ｐ明朝" panose="02020600040205080304" pitchFamily="18" charset="-128"/>
              <a:sym typeface="ＭＳ Ｐゴシック" panose="020B0600070205080204" pitchFamily="50" charset="-128"/>
            </a:endParaRPr>
          </a:p>
        </p:txBody>
      </p:sp>
      <p:pic>
        <p:nvPicPr>
          <p:cNvPr id="3079" name="図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088" y="6061075"/>
            <a:ext cx="1866900"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0" name="図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3700" y="5792788"/>
            <a:ext cx="909638"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1" name="テキスト ボックス 50"/>
          <p:cNvSpPr>
            <a:spLocks noChangeArrowheads="1"/>
          </p:cNvSpPr>
          <p:nvPr/>
        </p:nvSpPr>
        <p:spPr bwMode="auto">
          <a:xfrm>
            <a:off x="449263" y="6248400"/>
            <a:ext cx="55848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r" eaLnBrk="1" hangingPunct="1"/>
            <a:r>
              <a:rPr lang="en-US" altLang="ja-JP" sz="1400" b="1" i="1">
                <a:solidFill>
                  <a:srgbClr val="000000"/>
                </a:solidFill>
                <a:latin typeface="Times New Roman" panose="02020603050405020304" pitchFamily="18" charset="0"/>
                <a:sym typeface="Times New Roman" panose="02020603050405020304" pitchFamily="18" charset="0"/>
              </a:rPr>
              <a:t>Division of Spatial Information Science,</a:t>
            </a:r>
            <a:endParaRPr lang="ja-JP" altLang="en-US" sz="1400" b="1" i="1">
              <a:solidFill>
                <a:srgbClr val="000000"/>
              </a:solidFill>
              <a:latin typeface="Times New Roman" panose="02020603050405020304" pitchFamily="18" charset="0"/>
              <a:sym typeface="Times New Roman" panose="02020603050405020304" pitchFamily="18" charset="0"/>
            </a:endParaRPr>
          </a:p>
          <a:p>
            <a:pPr algn="r" eaLnBrk="1" hangingPunct="1"/>
            <a:r>
              <a:rPr lang="en-US" altLang="ja-JP" sz="1400" b="1" i="1">
                <a:solidFill>
                  <a:srgbClr val="000000"/>
                </a:solidFill>
                <a:latin typeface="Times New Roman" panose="02020603050405020304" pitchFamily="18" charset="0"/>
                <a:sym typeface="Times New Roman" panose="02020603050405020304" pitchFamily="18" charset="0"/>
              </a:rPr>
              <a:t>Graduate School of Life and Environmental Science,</a:t>
            </a:r>
            <a:endParaRPr lang="ja-JP" altLang="en-US" sz="1400" b="1" i="1">
              <a:solidFill>
                <a:srgbClr val="000000"/>
              </a:solidFill>
              <a:latin typeface="Times New Roman" panose="02020603050405020304" pitchFamily="18" charset="0"/>
              <a:sym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2295"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2296" name="Text Box 8"/>
          <p:cNvSpPr txBox="1">
            <a:spLocks noChangeArrowheads="1"/>
          </p:cNvSpPr>
          <p:nvPr/>
        </p:nvSpPr>
        <p:spPr bwMode="auto">
          <a:xfrm>
            <a:off x="3640138" y="1220788"/>
            <a:ext cx="1800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400"/>
              <a:t>Demo(3)</a:t>
            </a:r>
          </a:p>
        </p:txBody>
      </p:sp>
      <p:pic>
        <p:nvPicPr>
          <p:cNvPr id="12297" name="Picture 9" descr="行列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3" y="1146175"/>
            <a:ext cx="8650287" cy="573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additive="base">
                                        <p:cTn id="7" dur="500" fill="hold"/>
                                        <p:tgtEl>
                                          <p:spTgt spid="12297"/>
                                        </p:tgtEl>
                                        <p:attrNameLst>
                                          <p:attrName>ppt_x</p:attrName>
                                        </p:attrNameLst>
                                      </p:cBhvr>
                                      <p:tavLst>
                                        <p:tav tm="0">
                                          <p:val>
                                            <p:strVal val="#ppt_x"/>
                                          </p:val>
                                        </p:tav>
                                        <p:tav tm="100000">
                                          <p:val>
                                            <p:strVal val="#ppt_x"/>
                                          </p:val>
                                        </p:tav>
                                      </p:tavLst>
                                    </p:anim>
                                    <p:anim calcmode="lin" valueType="num">
                                      <p:cBhvr additive="base">
                                        <p:cTn id="8"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図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図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3319"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3320" name="Text Box 8"/>
          <p:cNvSpPr txBox="1">
            <a:spLocks noChangeArrowheads="1"/>
          </p:cNvSpPr>
          <p:nvPr/>
        </p:nvSpPr>
        <p:spPr bwMode="auto">
          <a:xfrm>
            <a:off x="3414713" y="3125788"/>
            <a:ext cx="231616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a:t>●</a:t>
            </a:r>
            <a:r>
              <a:rPr lang="ja-JP" altLang="en-US" sz="2800">
                <a:ea typeface="ＭＳ Ｐ明朝" panose="02020600040205080304" pitchFamily="18" charset="-128"/>
              </a:rPr>
              <a:t>行列転置</a:t>
            </a:r>
            <a:r>
              <a:rPr lang="ja-JP" altLang="en-US" sz="2800"/>
              <a:t>　</a:t>
            </a:r>
            <a:endParaRPr lang="ja-JP" altLang="en-US"/>
          </a:p>
        </p:txBody>
      </p:sp>
      <p:graphicFrame>
        <p:nvGraphicFramePr>
          <p:cNvPr id="13321" name="Object 9"/>
          <p:cNvGraphicFramePr>
            <a:graphicFrameLocks noChangeAspect="1"/>
          </p:cNvGraphicFramePr>
          <p:nvPr/>
        </p:nvGraphicFramePr>
        <p:xfrm>
          <a:off x="746125" y="1081088"/>
          <a:ext cx="2155825" cy="2044700"/>
        </p:xfrm>
        <a:graphic>
          <a:graphicData uri="http://schemas.openxmlformats.org/presentationml/2006/ole">
            <mc:AlternateContent xmlns:mc="http://schemas.openxmlformats.org/markup-compatibility/2006">
              <mc:Choice xmlns:v="urn:schemas-microsoft-com:vml" Requires="v">
                <p:oleObj spid="_x0000_s13336" r:id="rId7" imgW="750046" imgH="711841" progId="">
                  <p:embed/>
                </p:oleObj>
              </mc:Choice>
              <mc:Fallback>
                <p:oleObj r:id="rId7" imgW="750046" imgH="711841"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125" y="1081088"/>
                        <a:ext cx="2155825" cy="204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2" name="Text Box 10"/>
          <p:cNvSpPr txBox="1">
            <a:spLocks noChangeArrowheads="1"/>
          </p:cNvSpPr>
          <p:nvPr/>
        </p:nvSpPr>
        <p:spPr bwMode="auto">
          <a:xfrm>
            <a:off x="3419475" y="3763963"/>
            <a:ext cx="196056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a:t>●</a:t>
            </a:r>
            <a:r>
              <a:rPr lang="ja-JP" altLang="en-US" sz="2800">
                <a:ea typeface="ＭＳ Ｐ明朝" panose="02020600040205080304" pitchFamily="18" charset="-128"/>
              </a:rPr>
              <a:t>元素濾過</a:t>
            </a:r>
          </a:p>
        </p:txBody>
      </p:sp>
      <p:graphicFrame>
        <p:nvGraphicFramePr>
          <p:cNvPr id="13323" name="Object 11"/>
          <p:cNvGraphicFramePr>
            <a:graphicFrameLocks noChangeAspect="1"/>
          </p:cNvGraphicFramePr>
          <p:nvPr/>
        </p:nvGraphicFramePr>
        <p:xfrm>
          <a:off x="466725" y="4281488"/>
          <a:ext cx="2155825" cy="2044700"/>
        </p:xfrm>
        <a:graphic>
          <a:graphicData uri="http://schemas.openxmlformats.org/presentationml/2006/ole">
            <mc:AlternateContent xmlns:mc="http://schemas.openxmlformats.org/markup-compatibility/2006">
              <mc:Choice xmlns:v="urn:schemas-microsoft-com:vml" Requires="v">
                <p:oleObj spid="_x0000_s13337" r:id="rId9" imgW="750046" imgH="711841" progId="">
                  <p:embed/>
                </p:oleObj>
              </mc:Choice>
              <mc:Fallback>
                <p:oleObj r:id="rId9" imgW="750046" imgH="711841"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5" y="4281488"/>
                        <a:ext cx="2155825" cy="204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4" name="AutoShape 12"/>
          <p:cNvSpPr>
            <a:spLocks noChangeArrowheads="1"/>
          </p:cNvSpPr>
          <p:nvPr/>
        </p:nvSpPr>
        <p:spPr bwMode="auto">
          <a:xfrm>
            <a:off x="3152775" y="1927225"/>
            <a:ext cx="382588" cy="184150"/>
          </a:xfrm>
          <a:prstGeom prst="rightArrow">
            <a:avLst>
              <a:gd name="adj1" fmla="val 50000"/>
              <a:gd name="adj2" fmla="val 51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3325" name="AutoShape 13"/>
          <p:cNvSpPr>
            <a:spLocks noChangeArrowheads="1"/>
          </p:cNvSpPr>
          <p:nvPr/>
        </p:nvSpPr>
        <p:spPr bwMode="auto">
          <a:xfrm>
            <a:off x="2768600" y="5273675"/>
            <a:ext cx="384175" cy="184150"/>
          </a:xfrm>
          <a:prstGeom prst="rightArrow">
            <a:avLst>
              <a:gd name="adj1" fmla="val 50000"/>
              <a:gd name="adj2" fmla="val 521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graphicFrame>
        <p:nvGraphicFramePr>
          <p:cNvPr id="13326" name="Object 14"/>
          <p:cNvGraphicFramePr>
            <a:graphicFrameLocks noChangeAspect="1"/>
          </p:cNvGraphicFramePr>
          <p:nvPr/>
        </p:nvGraphicFramePr>
        <p:xfrm>
          <a:off x="5810250" y="1081088"/>
          <a:ext cx="2152650" cy="2044700"/>
        </p:xfrm>
        <a:graphic>
          <a:graphicData uri="http://schemas.openxmlformats.org/presentationml/2006/ole">
            <mc:AlternateContent xmlns:mc="http://schemas.openxmlformats.org/markup-compatibility/2006">
              <mc:Choice xmlns:v="urn:schemas-microsoft-com:vml" Requires="v">
                <p:oleObj spid="_x0000_s13338" r:id="rId10" imgW="750046" imgH="711841" progId="">
                  <p:embed/>
                </p:oleObj>
              </mc:Choice>
              <mc:Fallback>
                <p:oleObj r:id="rId10" imgW="750046" imgH="711841" progId="">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0250" y="1081088"/>
                        <a:ext cx="2152650" cy="204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7" name="AutoShape 15"/>
          <p:cNvSpPr>
            <a:spLocks noChangeArrowheads="1"/>
          </p:cNvSpPr>
          <p:nvPr/>
        </p:nvSpPr>
        <p:spPr bwMode="auto">
          <a:xfrm>
            <a:off x="5264150" y="1927225"/>
            <a:ext cx="382588" cy="184150"/>
          </a:xfrm>
          <a:prstGeom prst="rightArrow">
            <a:avLst>
              <a:gd name="adj1" fmla="val 50000"/>
              <a:gd name="adj2" fmla="val 51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3328" name="AutoShape 16"/>
          <p:cNvSpPr>
            <a:spLocks noChangeArrowheads="1"/>
          </p:cNvSpPr>
          <p:nvPr/>
        </p:nvSpPr>
        <p:spPr bwMode="auto">
          <a:xfrm>
            <a:off x="5810250" y="5273675"/>
            <a:ext cx="382588" cy="184150"/>
          </a:xfrm>
          <a:prstGeom prst="rightArrow">
            <a:avLst>
              <a:gd name="adj1" fmla="val 50000"/>
              <a:gd name="adj2" fmla="val 51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3329" name="Line 17"/>
          <p:cNvSpPr>
            <a:spLocks noChangeShapeType="1"/>
          </p:cNvSpPr>
          <p:nvPr/>
        </p:nvSpPr>
        <p:spPr bwMode="auto">
          <a:xfrm>
            <a:off x="747713" y="1081088"/>
            <a:ext cx="2155825" cy="2044700"/>
          </a:xfrm>
          <a:prstGeom prst="line">
            <a:avLst/>
          </a:prstGeom>
          <a:noFill/>
          <a:ln w="952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0" name="AutoShape 18"/>
          <p:cNvSpPr>
            <a:spLocks noChangeArrowheads="1"/>
          </p:cNvSpPr>
          <p:nvPr/>
        </p:nvSpPr>
        <p:spPr bwMode="auto">
          <a:xfrm rot="2760000">
            <a:off x="2023269" y="1997869"/>
            <a:ext cx="647700" cy="1608138"/>
          </a:xfrm>
          <a:prstGeom prst="curvedLeftArrow">
            <a:avLst>
              <a:gd name="adj1" fmla="val 24599"/>
              <a:gd name="adj2" fmla="val 9733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3331" name="Text Box 19"/>
          <p:cNvSpPr txBox="1">
            <a:spLocks noChangeArrowheads="1"/>
          </p:cNvSpPr>
          <p:nvPr/>
        </p:nvSpPr>
        <p:spPr bwMode="auto">
          <a:xfrm>
            <a:off x="3632200" y="1752600"/>
            <a:ext cx="20145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sz="2800"/>
              <a:t>&gt;&gt;B=A'</a:t>
            </a:r>
          </a:p>
        </p:txBody>
      </p:sp>
      <p:sp>
        <p:nvSpPr>
          <p:cNvPr id="13332" name="任意多边形 183"/>
          <p:cNvSpPr>
            <a:spLocks/>
          </p:cNvSpPr>
          <p:nvPr/>
        </p:nvSpPr>
        <p:spPr bwMode="auto">
          <a:xfrm>
            <a:off x="620713" y="4298950"/>
            <a:ext cx="1017587" cy="1231900"/>
          </a:xfrm>
          <a:custGeom>
            <a:avLst/>
            <a:gdLst>
              <a:gd name="T0" fmla="*/ 62798 w 21600"/>
              <a:gd name="T1" fmla="*/ 0 h 21600"/>
              <a:gd name="T2" fmla="*/ 1017587 w 21600"/>
              <a:gd name="T3" fmla="*/ 0 h 21600"/>
              <a:gd name="T4" fmla="*/ 1017587 w 21600"/>
              <a:gd name="T5" fmla="*/ 559716 h 21600"/>
              <a:gd name="T6" fmla="*/ 477653 w 21600"/>
              <a:gd name="T7" fmla="*/ 559716 h 21600"/>
              <a:gd name="T8" fmla="*/ 477653 w 21600"/>
              <a:gd name="T9" fmla="*/ 1231900 h 21600"/>
              <a:gd name="T10" fmla="*/ 0 w 21600"/>
              <a:gd name="T11" fmla="*/ 1231900 h 21600"/>
              <a:gd name="T12" fmla="*/ 6279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333" y="0"/>
                </a:moveTo>
                <a:lnTo>
                  <a:pt x="21600" y="0"/>
                </a:lnTo>
                <a:lnTo>
                  <a:pt x="21600" y="9814"/>
                </a:lnTo>
                <a:lnTo>
                  <a:pt x="10139" y="9814"/>
                </a:lnTo>
                <a:lnTo>
                  <a:pt x="10139" y="21600"/>
                </a:lnTo>
                <a:lnTo>
                  <a:pt x="0" y="21600"/>
                </a:lnTo>
                <a:lnTo>
                  <a:pt x="1333" y="0"/>
                </a:lnTo>
                <a:close/>
              </a:path>
            </a:pathLst>
          </a:custGeom>
          <a:noFill/>
          <a:ln w="9525" cap="flat"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3" name="Text Box 21"/>
          <p:cNvSpPr txBox="1">
            <a:spLocks noChangeArrowheads="1"/>
          </p:cNvSpPr>
          <p:nvPr/>
        </p:nvSpPr>
        <p:spPr bwMode="auto">
          <a:xfrm>
            <a:off x="3286125" y="5102225"/>
            <a:ext cx="24447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sz="2800"/>
              <a:t>&gt;&gt;C=A.*(A&gt;4)</a:t>
            </a:r>
          </a:p>
        </p:txBody>
      </p:sp>
      <p:graphicFrame>
        <p:nvGraphicFramePr>
          <p:cNvPr id="13334" name="Object 22"/>
          <p:cNvGraphicFramePr>
            <a:graphicFrameLocks noChangeAspect="1"/>
          </p:cNvGraphicFramePr>
          <p:nvPr/>
        </p:nvGraphicFramePr>
        <p:xfrm>
          <a:off x="6507163" y="4202113"/>
          <a:ext cx="2238375" cy="2124075"/>
        </p:xfrm>
        <a:graphic>
          <a:graphicData uri="http://schemas.openxmlformats.org/presentationml/2006/ole">
            <mc:AlternateContent xmlns:mc="http://schemas.openxmlformats.org/markup-compatibility/2006">
              <mc:Choice xmlns:v="urn:schemas-microsoft-com:vml" Requires="v">
                <p:oleObj spid="_x0000_s13339" r:id="rId12" imgW="750046" imgH="711841" progId="">
                  <p:embed/>
                </p:oleObj>
              </mc:Choice>
              <mc:Fallback>
                <p:oleObj r:id="rId12" imgW="750046" imgH="711841" progId="">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7163" y="4202113"/>
                        <a:ext cx="2238375"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5" name="任意多边形 183"/>
          <p:cNvSpPr>
            <a:spLocks/>
          </p:cNvSpPr>
          <p:nvPr/>
        </p:nvSpPr>
        <p:spPr bwMode="auto">
          <a:xfrm>
            <a:off x="6694488" y="4298950"/>
            <a:ext cx="1017587" cy="1231900"/>
          </a:xfrm>
          <a:custGeom>
            <a:avLst/>
            <a:gdLst>
              <a:gd name="T0" fmla="*/ 62798 w 21600"/>
              <a:gd name="T1" fmla="*/ 0 h 21600"/>
              <a:gd name="T2" fmla="*/ 1017587 w 21600"/>
              <a:gd name="T3" fmla="*/ 0 h 21600"/>
              <a:gd name="T4" fmla="*/ 1017587 w 21600"/>
              <a:gd name="T5" fmla="*/ 559716 h 21600"/>
              <a:gd name="T6" fmla="*/ 477653 w 21600"/>
              <a:gd name="T7" fmla="*/ 559716 h 21600"/>
              <a:gd name="T8" fmla="*/ 477653 w 21600"/>
              <a:gd name="T9" fmla="*/ 1231900 h 21600"/>
              <a:gd name="T10" fmla="*/ 0 w 21600"/>
              <a:gd name="T11" fmla="*/ 1231900 h 21600"/>
              <a:gd name="T12" fmla="*/ 6279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333" y="0"/>
                </a:moveTo>
                <a:lnTo>
                  <a:pt x="21600" y="0"/>
                </a:lnTo>
                <a:lnTo>
                  <a:pt x="21600" y="9814"/>
                </a:lnTo>
                <a:lnTo>
                  <a:pt x="10139" y="9814"/>
                </a:lnTo>
                <a:lnTo>
                  <a:pt x="10139" y="21600"/>
                </a:lnTo>
                <a:lnTo>
                  <a:pt x="0" y="21600"/>
                </a:lnTo>
                <a:lnTo>
                  <a:pt x="1333" y="0"/>
                </a:lnTo>
                <a:close/>
              </a:path>
            </a:pathLst>
          </a:custGeom>
          <a:noFill/>
          <a:ln w="9525" cap="flat"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4343"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4344" name="Text Box 8"/>
          <p:cNvSpPr txBox="1">
            <a:spLocks noChangeArrowheads="1"/>
          </p:cNvSpPr>
          <p:nvPr/>
        </p:nvSpPr>
        <p:spPr bwMode="auto">
          <a:xfrm>
            <a:off x="539750" y="3832225"/>
            <a:ext cx="1749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400"/>
              <a:t>Demo(</a:t>
            </a:r>
            <a:r>
              <a:rPr lang="zh-CN" altLang="en-US" sz="2400"/>
              <a:t>4</a:t>
            </a:r>
            <a:r>
              <a:rPr lang="ja-JP" altLang="en-US" sz="2400"/>
              <a:t>)</a:t>
            </a:r>
          </a:p>
        </p:txBody>
      </p:sp>
      <p:pic>
        <p:nvPicPr>
          <p:cNvPr id="14345" name="Picture 9" descr="行列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150" y="1146175"/>
            <a:ext cx="6219825" cy="593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図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図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5367"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5368" name="Text Box 8"/>
          <p:cNvSpPr txBox="1">
            <a:spLocks noChangeArrowheads="1"/>
          </p:cNvSpPr>
          <p:nvPr/>
        </p:nvSpPr>
        <p:spPr bwMode="auto">
          <a:xfrm>
            <a:off x="379413" y="1377950"/>
            <a:ext cx="23161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a:t>●</a:t>
            </a:r>
            <a:r>
              <a:rPr lang="ja-JP" altLang="en-US" sz="2800">
                <a:ea typeface="ＭＳ Ｐ明朝" panose="02020600040205080304" pitchFamily="18" charset="-128"/>
              </a:rPr>
              <a:t>行列改変</a:t>
            </a:r>
            <a:r>
              <a:rPr lang="ja-JP" altLang="en-US" sz="2800"/>
              <a:t>　</a:t>
            </a:r>
            <a:endParaRPr lang="ja-JP" altLang="en-US"/>
          </a:p>
        </p:txBody>
      </p:sp>
      <p:graphicFrame>
        <p:nvGraphicFramePr>
          <p:cNvPr id="15369" name="Object 9"/>
          <p:cNvGraphicFramePr>
            <a:graphicFrameLocks noChangeAspect="1"/>
          </p:cNvGraphicFramePr>
          <p:nvPr/>
        </p:nvGraphicFramePr>
        <p:xfrm>
          <a:off x="539750" y="2092325"/>
          <a:ext cx="2155825" cy="2044700"/>
        </p:xfrm>
        <a:graphic>
          <a:graphicData uri="http://schemas.openxmlformats.org/presentationml/2006/ole">
            <mc:AlternateContent xmlns:mc="http://schemas.openxmlformats.org/markup-compatibility/2006">
              <mc:Choice xmlns:v="urn:schemas-microsoft-com:vml" Requires="v">
                <p:oleObj spid="_x0000_s15375" r:id="rId7" imgW="750046" imgH="711841" progId="">
                  <p:embed/>
                </p:oleObj>
              </mc:Choice>
              <mc:Fallback>
                <p:oleObj r:id="rId7" imgW="750046" imgH="711841"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2092325"/>
                        <a:ext cx="2155825" cy="204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3146425" y="2101850"/>
          <a:ext cx="730250" cy="2036763"/>
        </p:xfrm>
        <a:graphic>
          <a:graphicData uri="http://schemas.openxmlformats.org/presentationml/2006/ole">
            <mc:AlternateContent xmlns:mc="http://schemas.openxmlformats.org/markup-compatibility/2006">
              <mc:Choice xmlns:v="urn:schemas-microsoft-com:vml" Requires="v">
                <p:oleObj spid="_x0000_s15376" r:id="rId9" imgW="254200" imgH="712121" progId="">
                  <p:embed/>
                </p:oleObj>
              </mc:Choice>
              <mc:Fallback>
                <p:oleObj r:id="rId9" imgW="254200" imgH="712121" progId="">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425" y="2101850"/>
                        <a:ext cx="730250" cy="20367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1" name="Object 11"/>
          <p:cNvGraphicFramePr>
            <a:graphicFrameLocks noChangeAspect="1"/>
          </p:cNvGraphicFramePr>
          <p:nvPr/>
        </p:nvGraphicFramePr>
        <p:xfrm>
          <a:off x="539750" y="4486275"/>
          <a:ext cx="2416175" cy="622300"/>
        </p:xfrm>
        <a:graphic>
          <a:graphicData uri="http://schemas.openxmlformats.org/presentationml/2006/ole">
            <mc:AlternateContent xmlns:mc="http://schemas.openxmlformats.org/markup-compatibility/2006">
              <mc:Choice xmlns:v="urn:schemas-microsoft-com:vml" Requires="v">
                <p:oleObj spid="_x0000_s15377" r:id="rId11" imgW="839402" imgH="215980" progId="">
                  <p:embed/>
                </p:oleObj>
              </mc:Choice>
              <mc:Fallback>
                <p:oleObj r:id="rId11" imgW="839402" imgH="215980" progId="">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4486275"/>
                        <a:ext cx="2416175" cy="6223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2" name="AutoShape 12"/>
          <p:cNvSpPr>
            <a:spLocks noChangeArrowheads="1"/>
          </p:cNvSpPr>
          <p:nvPr/>
        </p:nvSpPr>
        <p:spPr bwMode="auto">
          <a:xfrm>
            <a:off x="1792288" y="4138613"/>
            <a:ext cx="161925" cy="347662"/>
          </a:xfrm>
          <a:prstGeom prst="upArrow">
            <a:avLst>
              <a:gd name="adj1" fmla="val 50000"/>
              <a:gd name="adj2" fmla="val 53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5373" name="AutoShape 13"/>
          <p:cNvSpPr>
            <a:spLocks noChangeArrowheads="1"/>
          </p:cNvSpPr>
          <p:nvPr/>
        </p:nvSpPr>
        <p:spPr bwMode="auto">
          <a:xfrm>
            <a:off x="2695575" y="3021013"/>
            <a:ext cx="419100" cy="246062"/>
          </a:xfrm>
          <a:prstGeom prst="leftArrow">
            <a:avLst>
              <a:gd name="adj1" fmla="val 29194"/>
              <a:gd name="adj2" fmla="val 478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5374" name="Text Box 14"/>
          <p:cNvSpPr txBox="1">
            <a:spLocks noChangeArrowheads="1"/>
          </p:cNvSpPr>
          <p:nvPr/>
        </p:nvSpPr>
        <p:spPr bwMode="auto">
          <a:xfrm>
            <a:off x="4716463" y="2092325"/>
            <a:ext cx="30607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sz="2000">
                <a:solidFill>
                  <a:srgbClr val="FF0066"/>
                </a:solidFill>
              </a:rPr>
              <a:t>&gt;&gt;A=[A zeros(3,1)]</a:t>
            </a:r>
          </a:p>
          <a:p>
            <a:pPr eaLnBrk="1" hangingPunct="1"/>
            <a:r>
              <a:rPr lang="zh-CN" altLang="en-US" sz="2000">
                <a:solidFill>
                  <a:srgbClr val="FF0066"/>
                </a:solidFill>
              </a:rPr>
              <a:t>A=</a:t>
            </a:r>
          </a:p>
          <a:p>
            <a:pPr eaLnBrk="1" hangingPunct="1"/>
            <a:r>
              <a:rPr lang="zh-CN" altLang="en-US" sz="2000">
                <a:solidFill>
                  <a:srgbClr val="FF0066"/>
                </a:solidFill>
              </a:rPr>
              <a:t>      1   2   10   0</a:t>
            </a:r>
            <a:endParaRPr lang="zh-CN" altLang="en-US" sz="2400">
              <a:solidFill>
                <a:srgbClr val="FF0066"/>
              </a:solidFill>
            </a:endParaRPr>
          </a:p>
          <a:p>
            <a:pPr eaLnBrk="1" hangingPunct="1"/>
            <a:r>
              <a:rPr lang="zh-CN" altLang="en-US" sz="2000">
                <a:solidFill>
                  <a:srgbClr val="FF0066"/>
                </a:solidFill>
              </a:rPr>
              <a:t>      4   5     6   0</a:t>
            </a:r>
          </a:p>
          <a:p>
            <a:pPr eaLnBrk="1" hangingPunct="1"/>
            <a:r>
              <a:rPr lang="zh-CN" altLang="en-US" sz="2000">
                <a:solidFill>
                  <a:srgbClr val="FF0066"/>
                </a:solidFill>
              </a:rPr>
              <a:t>      7   8     9   0</a:t>
            </a:r>
          </a:p>
          <a:p>
            <a:pPr eaLnBrk="1" hangingPunct="1"/>
            <a:endParaRPr lang="zh-CN" altLang="en-US" sz="2400">
              <a:solidFill>
                <a:srgbClr val="FF0066"/>
              </a:solidFill>
            </a:endParaRPr>
          </a:p>
          <a:p>
            <a:pPr eaLnBrk="1" hangingPunct="1"/>
            <a:r>
              <a:rPr lang="zh-CN" altLang="en-US" sz="2000">
                <a:solidFill>
                  <a:schemeClr val="accent2"/>
                </a:solidFill>
              </a:rPr>
              <a:t>&gt;&gt;A=[A;zeros(1,4)]</a:t>
            </a:r>
          </a:p>
          <a:p>
            <a:pPr eaLnBrk="1" hangingPunct="1"/>
            <a:r>
              <a:rPr lang="zh-CN" altLang="en-US" sz="2000">
                <a:solidFill>
                  <a:schemeClr val="accent2"/>
                </a:solidFill>
              </a:rPr>
              <a:t>A=</a:t>
            </a:r>
          </a:p>
          <a:p>
            <a:pPr eaLnBrk="1" hangingPunct="1"/>
            <a:r>
              <a:rPr lang="zh-CN" altLang="en-US" sz="2000">
                <a:solidFill>
                  <a:schemeClr val="accent2"/>
                </a:solidFill>
              </a:rPr>
              <a:t>      1   2   10   0</a:t>
            </a:r>
          </a:p>
          <a:p>
            <a:pPr eaLnBrk="1" hangingPunct="1"/>
            <a:r>
              <a:rPr lang="zh-CN" altLang="en-US" sz="2000">
                <a:solidFill>
                  <a:schemeClr val="accent2"/>
                </a:solidFill>
              </a:rPr>
              <a:t>      4   5     6   0</a:t>
            </a:r>
          </a:p>
          <a:p>
            <a:pPr eaLnBrk="1" hangingPunct="1"/>
            <a:r>
              <a:rPr lang="zh-CN" altLang="en-US" sz="2000">
                <a:solidFill>
                  <a:schemeClr val="accent2"/>
                </a:solidFill>
              </a:rPr>
              <a:t>      7   8     9   0</a:t>
            </a:r>
          </a:p>
          <a:p>
            <a:pPr eaLnBrk="1" hangingPunct="1"/>
            <a:r>
              <a:rPr lang="zh-CN" altLang="en-US" sz="2000">
                <a:solidFill>
                  <a:schemeClr val="accent2"/>
                </a:solidFill>
              </a:rPr>
              <a:t>      0   0     0   0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flipH="1">
            <a:off x="6867525" y="4948238"/>
            <a:ext cx="1819275" cy="627062"/>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 name="Line 3"/>
          <p:cNvSpPr>
            <a:spLocks noChangeShapeType="1"/>
          </p:cNvSpPr>
          <p:nvPr/>
        </p:nvSpPr>
        <p:spPr bwMode="auto">
          <a:xfrm flipH="1" flipV="1">
            <a:off x="7700963" y="3600450"/>
            <a:ext cx="985837" cy="1506538"/>
          </a:xfrm>
          <a:prstGeom prst="line">
            <a:avLst/>
          </a:prstGeom>
          <a:noFill/>
          <a:ln w="1047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8" name="Line 4"/>
          <p:cNvSpPr>
            <a:spLocks noChangeShapeType="1"/>
          </p:cNvSpPr>
          <p:nvPr/>
        </p:nvSpPr>
        <p:spPr bwMode="auto">
          <a:xfrm flipV="1">
            <a:off x="6867525" y="3600450"/>
            <a:ext cx="833438" cy="1974850"/>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9" name="Rectangle 5"/>
          <p:cNvSpPr>
            <a:spLocks noGrp="1" noChangeArrowheads="1"/>
          </p:cNvSpPr>
          <p:nvPr>
            <p:ph type="title"/>
          </p:nvPr>
        </p:nvSpPr>
        <p:spPr>
          <a:xfrm>
            <a:off x="457200" y="1301750"/>
            <a:ext cx="8229600" cy="148748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r>
              <a:rPr lang="ja-JP" altLang="en-US" smtClean="0">
                <a:latin typeface="ＭＳ Ｐ明朝" panose="02020600040205080304" pitchFamily="18" charset="-128"/>
                <a:ea typeface="ＭＳ Ｐ明朝" panose="02020600040205080304" pitchFamily="18" charset="-128"/>
              </a:rPr>
              <a:t>Ⅲ実践編</a:t>
            </a:r>
            <a:r>
              <a:rPr lang="ja-JP" altLang="en-US" sz="4000" smtClean="0">
                <a:latin typeface="ＭＳ Ｐ明朝" panose="02020600040205080304" pitchFamily="18" charset="-128"/>
                <a:ea typeface="ＭＳ Ｐ明朝" panose="02020600040205080304" pitchFamily="18" charset="-128"/>
              </a:rPr>
              <a:t/>
            </a:r>
            <a:br>
              <a:rPr lang="ja-JP" altLang="en-US" sz="4000" smtClean="0">
                <a:latin typeface="ＭＳ Ｐ明朝" panose="02020600040205080304" pitchFamily="18" charset="-128"/>
                <a:ea typeface="ＭＳ Ｐ明朝" panose="02020600040205080304" pitchFamily="18" charset="-128"/>
              </a:rPr>
            </a:br>
            <a:r>
              <a:rPr lang="ja-JP" altLang="en-US" sz="4000" smtClean="0">
                <a:latin typeface="ＭＳ Ｐ明朝" panose="02020600040205080304" pitchFamily="18" charset="-128"/>
                <a:ea typeface="ＭＳ Ｐ明朝" panose="02020600040205080304" pitchFamily="18" charset="-128"/>
              </a:rPr>
              <a:t>　　</a:t>
            </a:r>
            <a:r>
              <a:rPr lang="ja-JP" altLang="en-US" sz="2800" b="1" smtClean="0">
                <a:solidFill>
                  <a:srgbClr val="FF000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　OD行列処理およびフローデータの可視化</a:t>
            </a:r>
          </a:p>
        </p:txBody>
      </p:sp>
      <p:graphicFrame>
        <p:nvGraphicFramePr>
          <p:cNvPr id="16390" name="Group 6"/>
          <p:cNvGraphicFramePr>
            <a:graphicFrameLocks noGrp="1"/>
          </p:cNvGraphicFramePr>
          <p:nvPr>
            <p:ph sz="half" idx="1"/>
          </p:nvPr>
        </p:nvGraphicFramePr>
        <p:xfrm>
          <a:off x="246063" y="2960688"/>
          <a:ext cx="2962275" cy="2614612"/>
        </p:xfrm>
        <a:graphic>
          <a:graphicData uri="http://schemas.openxmlformats.org/drawingml/2006/table">
            <a:tbl>
              <a:tblPr/>
              <a:tblGrid>
                <a:gridCol w="741362">
                  <a:extLst>
                    <a:ext uri="{9D8B030D-6E8A-4147-A177-3AD203B41FA5}">
                      <a16:colId xmlns:a16="http://schemas.microsoft.com/office/drawing/2014/main" val="1394636873"/>
                    </a:ext>
                  </a:extLst>
                </a:gridCol>
                <a:gridCol w="739775">
                  <a:extLst>
                    <a:ext uri="{9D8B030D-6E8A-4147-A177-3AD203B41FA5}">
                      <a16:colId xmlns:a16="http://schemas.microsoft.com/office/drawing/2014/main" val="906130879"/>
                    </a:ext>
                  </a:extLst>
                </a:gridCol>
                <a:gridCol w="741363">
                  <a:extLst>
                    <a:ext uri="{9D8B030D-6E8A-4147-A177-3AD203B41FA5}">
                      <a16:colId xmlns:a16="http://schemas.microsoft.com/office/drawing/2014/main" val="419124820"/>
                    </a:ext>
                  </a:extLst>
                </a:gridCol>
                <a:gridCol w="739775">
                  <a:extLst>
                    <a:ext uri="{9D8B030D-6E8A-4147-A177-3AD203B41FA5}">
                      <a16:colId xmlns:a16="http://schemas.microsoft.com/office/drawing/2014/main" val="2664574376"/>
                    </a:ext>
                  </a:extLst>
                </a:gridCol>
              </a:tblGrid>
              <a:tr h="65405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7136128"/>
                  </a:ext>
                </a:extLst>
              </a:tr>
              <a:tr h="65405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250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400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6161949"/>
                  </a:ext>
                </a:extLst>
              </a:tr>
              <a:tr h="652463">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1000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416592"/>
                  </a:ext>
                </a:extLst>
              </a:tr>
              <a:tr h="65405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1200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1978187"/>
                  </a:ext>
                </a:extLst>
              </a:tr>
            </a:tbl>
          </a:graphicData>
        </a:graphic>
      </p:graphicFrame>
      <p:pic>
        <p:nvPicPr>
          <p:cNvPr id="16417"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18"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19"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20"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21"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6422"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aphicFrame>
        <p:nvGraphicFramePr>
          <p:cNvPr id="16453" name="Group 69"/>
          <p:cNvGraphicFramePr>
            <a:graphicFrameLocks noGrp="1"/>
          </p:cNvGraphicFramePr>
          <p:nvPr>
            <p:ph sz="half" idx="2"/>
          </p:nvPr>
        </p:nvGraphicFramePr>
        <p:xfrm>
          <a:off x="3879850" y="2960688"/>
          <a:ext cx="2033588" cy="3532187"/>
        </p:xfrm>
        <a:graphic>
          <a:graphicData uri="http://schemas.openxmlformats.org/drawingml/2006/table">
            <a:tbl>
              <a:tblPr/>
              <a:tblGrid>
                <a:gridCol w="609600">
                  <a:extLst>
                    <a:ext uri="{9D8B030D-6E8A-4147-A177-3AD203B41FA5}">
                      <a16:colId xmlns:a16="http://schemas.microsoft.com/office/drawing/2014/main" val="2796122464"/>
                    </a:ext>
                  </a:extLst>
                </a:gridCol>
                <a:gridCol w="606425">
                  <a:extLst>
                    <a:ext uri="{9D8B030D-6E8A-4147-A177-3AD203B41FA5}">
                      <a16:colId xmlns:a16="http://schemas.microsoft.com/office/drawing/2014/main" val="2063844892"/>
                    </a:ext>
                  </a:extLst>
                </a:gridCol>
                <a:gridCol w="817563">
                  <a:extLst>
                    <a:ext uri="{9D8B030D-6E8A-4147-A177-3AD203B41FA5}">
                      <a16:colId xmlns:a16="http://schemas.microsoft.com/office/drawing/2014/main" val="2468736439"/>
                    </a:ext>
                  </a:extLst>
                </a:gridCol>
              </a:tblGrid>
              <a:tr h="39370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017424"/>
                  </a:ext>
                </a:extLst>
              </a:tr>
              <a:tr h="392113">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9232983"/>
                  </a:ext>
                </a:extLst>
              </a:tr>
              <a:tr h="392113">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7578337"/>
                  </a:ext>
                </a:extLst>
              </a:tr>
              <a:tr h="390525">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250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685249"/>
                  </a:ext>
                </a:extLst>
              </a:tr>
              <a:tr h="392113">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3612168"/>
                  </a:ext>
                </a:extLst>
              </a:tr>
              <a:tr h="39370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1200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095407"/>
                  </a:ext>
                </a:extLst>
              </a:tr>
              <a:tr h="392113">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400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2825764"/>
                  </a:ext>
                </a:extLst>
              </a:tr>
              <a:tr h="392113">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2</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1000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8634668"/>
                  </a:ext>
                </a:extLst>
              </a:tr>
              <a:tr h="393700">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3</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defRPr>
                      </a:lvl1pPr>
                      <a:lvl2pPr eaLnBrk="0" hangingPunct="0">
                        <a:spcBef>
                          <a:spcPct val="20000"/>
                        </a:spcBef>
                        <a:defRPr sz="2400">
                          <a:solidFill>
                            <a:schemeClr val="tx1"/>
                          </a:solidFill>
                          <a:latin typeface="Arial" panose="020B0604020202020204" pitchFamily="34" charset="0"/>
                          <a:ea typeface="SimSun" panose="02010600030101010101" pitchFamily="2" charset="-122"/>
                        </a:defRPr>
                      </a:lvl2pPr>
                      <a:lvl3pPr eaLnBrk="0" hangingPunct="0">
                        <a:spcBef>
                          <a:spcPct val="20000"/>
                        </a:spcBef>
                        <a:defRPr sz="2000">
                          <a:solidFill>
                            <a:schemeClr val="tx1"/>
                          </a:solidFill>
                          <a:latin typeface="Arial" panose="020B0604020202020204" pitchFamily="34" charset="0"/>
                          <a:ea typeface="SimSun" panose="02010600030101010101" pitchFamily="2" charset="-122"/>
                        </a:defRPr>
                      </a:lvl3pPr>
                      <a:lvl4pPr eaLnBrk="0" hangingPunct="0">
                        <a:spcBef>
                          <a:spcPct val="20000"/>
                        </a:spcBef>
                        <a:defRPr>
                          <a:solidFill>
                            <a:schemeClr val="tx1"/>
                          </a:solidFill>
                          <a:latin typeface="Arial" panose="020B0604020202020204" pitchFamily="34" charset="0"/>
                          <a:ea typeface="SimSun" panose="02010600030101010101" pitchFamily="2" charset="-122"/>
                        </a:defRPr>
                      </a:lvl4pPr>
                      <a:lvl5pPr eaLnBrk="0" hangingPunct="0">
                        <a:spcBef>
                          <a:spcPct val="20000"/>
                        </a:spcBef>
                        <a:defRPr>
                          <a:solidFill>
                            <a:schemeClr val="tx1"/>
                          </a:solidFill>
                          <a:latin typeface="Arial" panose="020B0604020202020204" pitchFamily="34" charset="0"/>
                          <a:ea typeface="SimSun"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0</a:t>
                      </a:r>
                    </a:p>
                  </a:txBody>
                  <a:tcPr marL="90170" marR="90170" marT="46990" marB="469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0934046"/>
                  </a:ext>
                </a:extLst>
              </a:tr>
            </a:tbl>
          </a:graphicData>
        </a:graphic>
      </p:graphicFrame>
      <p:sp>
        <p:nvSpPr>
          <p:cNvPr id="16465" name="AutoShape 163"/>
          <p:cNvSpPr>
            <a:spLocks noChangeArrowheads="1"/>
          </p:cNvSpPr>
          <p:nvPr/>
        </p:nvSpPr>
        <p:spPr bwMode="auto">
          <a:xfrm rot="10680000" flipH="1">
            <a:off x="3032125" y="5686425"/>
            <a:ext cx="774700" cy="495300"/>
          </a:xfrm>
          <a:custGeom>
            <a:avLst/>
            <a:gdLst>
              <a:gd name="T0" fmla="*/ 542505 w 21600"/>
              <a:gd name="T1" fmla="*/ 0 h 21600"/>
              <a:gd name="T2" fmla="*/ 542505 w 21600"/>
              <a:gd name="T3" fmla="*/ 278790 h 21600"/>
              <a:gd name="T4" fmla="*/ 116097 w 21600"/>
              <a:gd name="T5" fmla="*/ 495300 h 21600"/>
              <a:gd name="T6" fmla="*/ 774700 w 21600"/>
              <a:gd name="T7" fmla="*/ 13939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6466" name="Oval 164"/>
          <p:cNvSpPr>
            <a:spLocks noChangeArrowheads="1"/>
          </p:cNvSpPr>
          <p:nvPr/>
        </p:nvSpPr>
        <p:spPr bwMode="auto">
          <a:xfrm>
            <a:off x="7300913" y="3221038"/>
            <a:ext cx="784225" cy="8080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r>
              <a:rPr lang="zh-CN" altLang="en-US"/>
              <a:t>3</a:t>
            </a:r>
            <a:endParaRPr lang="ja-JP" altLang="en-US"/>
          </a:p>
        </p:txBody>
      </p:sp>
      <p:sp>
        <p:nvSpPr>
          <p:cNvPr id="16467" name="Oval 165"/>
          <p:cNvSpPr>
            <a:spLocks noChangeArrowheads="1"/>
          </p:cNvSpPr>
          <p:nvPr/>
        </p:nvSpPr>
        <p:spPr bwMode="auto">
          <a:xfrm>
            <a:off x="8342313" y="4703763"/>
            <a:ext cx="527050" cy="57785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r>
              <a:rPr lang="zh-CN" altLang="en-US"/>
              <a:t>2</a:t>
            </a:r>
            <a:endParaRPr lang="ja-JP" altLang="en-US"/>
          </a:p>
        </p:txBody>
      </p:sp>
      <p:sp>
        <p:nvSpPr>
          <p:cNvPr id="16468" name="Oval 166"/>
          <p:cNvSpPr>
            <a:spLocks noChangeArrowheads="1"/>
          </p:cNvSpPr>
          <p:nvPr/>
        </p:nvSpPr>
        <p:spPr bwMode="auto">
          <a:xfrm>
            <a:off x="6697663" y="5283200"/>
            <a:ext cx="381000" cy="40322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r>
              <a:rPr lang="zh-CN" altLang="en-US"/>
              <a:t>1</a:t>
            </a:r>
            <a:endParaRPr lang="ja-JP" altLang="en-US"/>
          </a:p>
        </p:txBody>
      </p:sp>
      <p:sp>
        <p:nvSpPr>
          <p:cNvPr id="16469" name="AutoShape 167"/>
          <p:cNvSpPr>
            <a:spLocks noChangeArrowheads="1"/>
          </p:cNvSpPr>
          <p:nvPr/>
        </p:nvSpPr>
        <p:spPr bwMode="auto">
          <a:xfrm rot="16440000" flipV="1">
            <a:off x="6122988" y="5919788"/>
            <a:ext cx="563562" cy="582612"/>
          </a:xfrm>
          <a:custGeom>
            <a:avLst/>
            <a:gdLst>
              <a:gd name="T0" fmla="*/ 394650 w 21600"/>
              <a:gd name="T1" fmla="*/ 0 h 21600"/>
              <a:gd name="T2" fmla="*/ 394650 w 21600"/>
              <a:gd name="T3" fmla="*/ 327935 h 21600"/>
              <a:gd name="T4" fmla="*/ 84456 w 21600"/>
              <a:gd name="T5" fmla="*/ 582612 h 21600"/>
              <a:gd name="T6" fmla="*/ 563562 w 21600"/>
              <a:gd name="T7" fmla="*/ 16396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6470" name="Text Box 168"/>
          <p:cNvSpPr txBox="1">
            <a:spLocks noChangeArrowheads="1"/>
          </p:cNvSpPr>
          <p:nvPr/>
        </p:nvSpPr>
        <p:spPr bwMode="auto">
          <a:xfrm>
            <a:off x="198438" y="3270250"/>
            <a:ext cx="1138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solidFill>
                  <a:srgbClr val="FF0000"/>
                </a:solidFill>
                <a:ea typeface="ＭＳ Ｐ明朝" panose="02020600040205080304" pitchFamily="18" charset="-128"/>
              </a:rPr>
              <a:t>発地</a:t>
            </a:r>
          </a:p>
        </p:txBody>
      </p:sp>
      <p:sp>
        <p:nvSpPr>
          <p:cNvPr id="16471" name="Line 169"/>
          <p:cNvSpPr>
            <a:spLocks noChangeShapeType="1"/>
          </p:cNvSpPr>
          <p:nvPr/>
        </p:nvSpPr>
        <p:spPr bwMode="auto">
          <a:xfrm>
            <a:off x="247650" y="2960688"/>
            <a:ext cx="742950" cy="639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72" name="Text Box 170"/>
          <p:cNvSpPr txBox="1">
            <a:spLocks noChangeArrowheads="1"/>
          </p:cNvSpPr>
          <p:nvPr/>
        </p:nvSpPr>
        <p:spPr bwMode="auto">
          <a:xfrm>
            <a:off x="422275" y="2916238"/>
            <a:ext cx="11382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solidFill>
                  <a:srgbClr val="FF0000"/>
                </a:solidFill>
                <a:ea typeface="ＭＳ Ｐ明朝" panose="02020600040205080304" pitchFamily="18" charset="-128"/>
              </a:rPr>
              <a:t>着地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415"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416" name="Text Box 8"/>
          <p:cNvSpPr txBox="1">
            <a:spLocks noChangeArrowheads="1"/>
          </p:cNvSpPr>
          <p:nvPr/>
        </p:nvSpPr>
        <p:spPr bwMode="auto">
          <a:xfrm>
            <a:off x="246063" y="1271588"/>
            <a:ext cx="82692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000">
                <a:latin typeface="ＭＳ Ｐ明朝" panose="02020600040205080304" pitchFamily="18" charset="-128"/>
                <a:ea typeface="ＭＳ Ｐ明朝" panose="02020600040205080304" pitchFamily="18" charset="-128"/>
              </a:rPr>
              <a:t>ステップ1　エクセルからMatlabまでデータ導入</a:t>
            </a:r>
          </a:p>
        </p:txBody>
      </p:sp>
      <p:pic>
        <p:nvPicPr>
          <p:cNvPr id="17417" name="Picture 9" descr="データ導入"/>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1666875"/>
            <a:ext cx="9144000" cy="456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39" name="直線コネクタ 23"/>
          <p:cNvSpPr>
            <a:spLocks noChangeShapeType="1"/>
          </p:cNvSpPr>
          <p:nvPr/>
        </p:nvSpPr>
        <p:spPr bwMode="auto">
          <a:xfrm>
            <a:off x="246063" y="1085850"/>
            <a:ext cx="8585200"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18440" name="Picture 8" descr="データ導入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39888"/>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9"/>
          <p:cNvSpPr txBox="1">
            <a:spLocks noChangeArrowheads="1"/>
          </p:cNvSpPr>
          <p:nvPr/>
        </p:nvSpPr>
        <p:spPr bwMode="auto">
          <a:xfrm>
            <a:off x="198438" y="1187450"/>
            <a:ext cx="826928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000">
                <a:latin typeface="ＭＳ Ｐ明朝" panose="02020600040205080304" pitchFamily="18" charset="-128"/>
                <a:ea typeface="ＭＳ Ｐ明朝" panose="02020600040205080304" pitchFamily="18" charset="-128"/>
              </a:rPr>
              <a:t>ステップ1　エクセルからMatlabまでデータ導入</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463"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464" name="Text Box 8"/>
          <p:cNvSpPr txBox="1">
            <a:spLocks noChangeArrowheads="1"/>
          </p:cNvSpPr>
          <p:nvPr/>
        </p:nvSpPr>
        <p:spPr bwMode="auto">
          <a:xfrm>
            <a:off x="552450" y="2003425"/>
            <a:ext cx="37719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sz="1600"/>
              <a:t>clc;clear all</a:t>
            </a:r>
          </a:p>
          <a:p>
            <a:pPr eaLnBrk="1" hangingPunct="1"/>
            <a:endParaRPr lang="ja-JP" altLang="zh-CN" sz="1600"/>
          </a:p>
          <a:p>
            <a:pPr eaLnBrk="1" hangingPunct="1"/>
            <a:r>
              <a:rPr lang="ja-JP" altLang="zh-CN" sz="1600"/>
              <a:t>A</a:t>
            </a:r>
          </a:p>
          <a:p>
            <a:pPr eaLnBrk="1" hangingPunct="1"/>
            <a:endParaRPr lang="ja-JP" altLang="zh-CN" sz="1600"/>
          </a:p>
          <a:p>
            <a:pPr eaLnBrk="1" hangingPunct="1"/>
            <a:r>
              <a:rPr lang="ja-JP" altLang="zh-CN" sz="1600"/>
              <a:t>A(:,16)=A(:,16)+A(:,14)+A(:,15)+A(:,17);</a:t>
            </a:r>
          </a:p>
          <a:p>
            <a:pPr eaLnBrk="1" hangingPunct="1"/>
            <a:endParaRPr lang="ja-JP" altLang="zh-CN" sz="1600"/>
          </a:p>
          <a:p>
            <a:pPr eaLnBrk="1" hangingPunct="1"/>
            <a:r>
              <a:rPr lang="ja-JP" altLang="zh-CN" sz="1600"/>
              <a:t>A(16,:)=A(16,:)+A(14,:)+A(15,:)+A(17,:);</a:t>
            </a:r>
          </a:p>
          <a:p>
            <a:pPr eaLnBrk="1" hangingPunct="1"/>
            <a:endParaRPr lang="ja-JP" altLang="zh-CN" sz="1600"/>
          </a:p>
          <a:p>
            <a:pPr eaLnBrk="1" hangingPunct="1"/>
            <a:r>
              <a:rPr lang="ja-JP" altLang="zh-CN" sz="1600"/>
              <a:t>A(:,26)=A(:,26)+A(:,24)+A(:,27);</a:t>
            </a:r>
          </a:p>
          <a:p>
            <a:pPr eaLnBrk="1" hangingPunct="1"/>
            <a:endParaRPr lang="ja-JP" altLang="zh-CN" sz="1600"/>
          </a:p>
          <a:p>
            <a:pPr eaLnBrk="1" hangingPunct="1"/>
            <a:r>
              <a:rPr lang="ja-JP" altLang="zh-CN" sz="1600"/>
              <a:t>A(26,:)=A(26,:)+A(24,:)+A(27,:);</a:t>
            </a:r>
          </a:p>
          <a:p>
            <a:pPr eaLnBrk="1" hangingPunct="1"/>
            <a:endParaRPr lang="ja-JP" altLang="zh-CN" sz="1600"/>
          </a:p>
          <a:p>
            <a:pPr eaLnBrk="1" hangingPunct="1"/>
            <a:r>
              <a:rPr lang="ja-JP" altLang="zh-CN" sz="1600"/>
              <a:t>A(:,29)=A(:,29)+A(:,30)+A(:,31)+A(:,32);</a:t>
            </a:r>
          </a:p>
          <a:p>
            <a:pPr eaLnBrk="1" hangingPunct="1"/>
            <a:endParaRPr lang="ja-JP" altLang="zh-CN" sz="1600"/>
          </a:p>
          <a:p>
            <a:pPr eaLnBrk="1" hangingPunct="1"/>
            <a:r>
              <a:rPr lang="ja-JP" altLang="zh-CN" sz="1600"/>
              <a:t>A(29,:)=A(29,:)+A(30,:)+A(31,:)+A(32,:);</a:t>
            </a:r>
          </a:p>
          <a:p>
            <a:pPr eaLnBrk="1" hangingPunct="1"/>
            <a:endParaRPr lang="ja-JP" altLang="zh-CN" sz="1600"/>
          </a:p>
          <a:p>
            <a:pPr eaLnBrk="1" hangingPunct="1"/>
            <a:r>
              <a:rPr lang="ja-JP" altLang="zh-CN" sz="1600"/>
              <a:t>A(14:15,:)=[];A(:,14:15)=[]</a:t>
            </a:r>
          </a:p>
          <a:p>
            <a:pPr eaLnBrk="1" hangingPunct="1"/>
            <a:endParaRPr lang="ja-JP" altLang="zh-CN" sz="1600"/>
          </a:p>
          <a:p>
            <a:pPr eaLnBrk="1" hangingPunct="1"/>
            <a:endParaRPr lang="ja-JP" altLang="zh-CN" sz="1600"/>
          </a:p>
        </p:txBody>
      </p:sp>
      <p:sp>
        <p:nvSpPr>
          <p:cNvPr id="19465" name="Text Box 9"/>
          <p:cNvSpPr txBox="1">
            <a:spLocks noChangeArrowheads="1"/>
          </p:cNvSpPr>
          <p:nvPr/>
        </p:nvSpPr>
        <p:spPr bwMode="auto">
          <a:xfrm>
            <a:off x="4543425" y="2003425"/>
            <a:ext cx="24955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sz="1600"/>
              <a:t>A(15,:)=[];A(:,15)=[]</a:t>
            </a:r>
          </a:p>
          <a:p>
            <a:pPr eaLnBrk="1" hangingPunct="1"/>
            <a:endParaRPr lang="ja-JP" altLang="zh-CN" sz="1600"/>
          </a:p>
          <a:p>
            <a:pPr eaLnBrk="1" hangingPunct="1"/>
            <a:r>
              <a:rPr lang="ja-JP" altLang="zh-CN" sz="1600"/>
              <a:t>A(24,:)=[];A(:,24)=[];</a:t>
            </a:r>
          </a:p>
          <a:p>
            <a:pPr eaLnBrk="1" hangingPunct="1"/>
            <a:endParaRPr lang="ja-JP" altLang="zh-CN" sz="1600"/>
          </a:p>
          <a:p>
            <a:pPr eaLnBrk="1" hangingPunct="1"/>
            <a:r>
              <a:rPr lang="ja-JP" altLang="zh-CN" sz="1600"/>
              <a:t>A(21,:)=[];A(:,21)=[]</a:t>
            </a:r>
          </a:p>
          <a:p>
            <a:pPr eaLnBrk="1" hangingPunct="1"/>
            <a:endParaRPr lang="ja-JP" altLang="zh-CN" sz="1600"/>
          </a:p>
          <a:p>
            <a:pPr eaLnBrk="1" hangingPunct="1"/>
            <a:r>
              <a:rPr lang="ja-JP" altLang="zh-CN" sz="1600"/>
              <a:t>A(:,25:27)=[];A(25:27,:)=[]</a:t>
            </a:r>
          </a:p>
          <a:p>
            <a:pPr eaLnBrk="1" hangingPunct="1"/>
            <a:endParaRPr lang="ja-JP" altLang="zh-CN" sz="1600"/>
          </a:p>
          <a:p>
            <a:pPr eaLnBrk="1" hangingPunct="1"/>
            <a:r>
              <a:rPr lang="ja-JP" altLang="zh-CN" sz="1600"/>
              <a:t>f=A(:)</a:t>
            </a:r>
          </a:p>
          <a:p>
            <a:pPr eaLnBrk="1" hangingPunct="1"/>
            <a:endParaRPr lang="ja-JP" altLang="zh-CN" sz="1600"/>
          </a:p>
          <a:p>
            <a:pPr eaLnBrk="1" hangingPunct="1"/>
            <a:r>
              <a:rPr lang="ja-JP" altLang="zh-CN" sz="1600"/>
              <a:t>a=[];</a:t>
            </a:r>
          </a:p>
          <a:p>
            <a:pPr eaLnBrk="1" hangingPunct="1"/>
            <a:endParaRPr lang="ja-JP" altLang="zh-CN" sz="1600"/>
          </a:p>
          <a:p>
            <a:pPr eaLnBrk="1" hangingPunct="1"/>
            <a:r>
              <a:rPr lang="ja-JP" altLang="zh-CN" sz="1600"/>
              <a:t>for b=1:42</a:t>
            </a:r>
          </a:p>
          <a:p>
            <a:pPr eaLnBrk="1" hangingPunct="1"/>
            <a:endParaRPr lang="ja-JP" altLang="zh-CN" sz="1600"/>
          </a:p>
          <a:p>
            <a:pPr eaLnBrk="1" hangingPunct="1"/>
            <a:r>
              <a:rPr lang="ja-JP" altLang="zh-CN" sz="1600"/>
              <a:t>a=[a;1:1:42]</a:t>
            </a:r>
          </a:p>
          <a:p>
            <a:pPr eaLnBrk="1" hangingPunct="1"/>
            <a:endParaRPr lang="ja-JP" altLang="zh-CN" sz="1600"/>
          </a:p>
          <a:p>
            <a:pPr eaLnBrk="1" hangingPunct="1"/>
            <a:r>
              <a:rPr lang="ja-JP" altLang="zh-CN" sz="1600"/>
              <a:t>end</a:t>
            </a:r>
          </a:p>
          <a:p>
            <a:pPr eaLnBrk="1" hangingPunct="1"/>
            <a:endParaRPr lang="ja-JP" altLang="zh-CN" sz="1600"/>
          </a:p>
          <a:p>
            <a:pPr eaLnBrk="1" hangingPunct="1"/>
            <a:endParaRPr lang="ja-JP" altLang="zh-CN" sz="1600"/>
          </a:p>
        </p:txBody>
      </p:sp>
      <p:sp>
        <p:nvSpPr>
          <p:cNvPr id="19466" name="Text Box 10"/>
          <p:cNvSpPr txBox="1">
            <a:spLocks noChangeArrowheads="1"/>
          </p:cNvSpPr>
          <p:nvPr/>
        </p:nvSpPr>
        <p:spPr bwMode="auto">
          <a:xfrm>
            <a:off x="7513638" y="2003425"/>
            <a:ext cx="110648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sz="1600"/>
              <a:t>c=a(:)</a:t>
            </a:r>
          </a:p>
          <a:p>
            <a:pPr eaLnBrk="1" hangingPunct="1"/>
            <a:endParaRPr lang="ja-JP" altLang="zh-CN" sz="1600"/>
          </a:p>
          <a:p>
            <a:pPr eaLnBrk="1" hangingPunct="1"/>
            <a:r>
              <a:rPr lang="ja-JP" altLang="zh-CN" sz="1600"/>
              <a:t>d=a'</a:t>
            </a:r>
          </a:p>
          <a:p>
            <a:pPr eaLnBrk="1" hangingPunct="1"/>
            <a:endParaRPr lang="ja-JP" altLang="zh-CN" sz="1600"/>
          </a:p>
          <a:p>
            <a:pPr eaLnBrk="1" hangingPunct="1"/>
            <a:r>
              <a:rPr lang="ja-JP" altLang="zh-CN" sz="1600"/>
              <a:t>e=d(:)</a:t>
            </a:r>
          </a:p>
          <a:p>
            <a:pPr eaLnBrk="1" hangingPunct="1"/>
            <a:endParaRPr lang="ja-JP" altLang="zh-CN" sz="1600"/>
          </a:p>
          <a:p>
            <a:pPr eaLnBrk="1" hangingPunct="1"/>
            <a:r>
              <a:rPr lang="ja-JP" altLang="zh-CN" sz="1600"/>
              <a:t>OD=[e,c,f]</a:t>
            </a:r>
          </a:p>
        </p:txBody>
      </p:sp>
      <p:sp>
        <p:nvSpPr>
          <p:cNvPr id="19467" name="Text Box 11"/>
          <p:cNvSpPr txBox="1">
            <a:spLocks noChangeArrowheads="1"/>
          </p:cNvSpPr>
          <p:nvPr/>
        </p:nvSpPr>
        <p:spPr bwMode="auto">
          <a:xfrm>
            <a:off x="554038" y="1393825"/>
            <a:ext cx="80660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defRPr/>
            </a:pPr>
            <a:r>
              <a:rPr lang="ja-JP" altLang="en-US" sz="2000" b="1">
                <a:solidFill>
                  <a:srgbClr val="FF000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OD行列に対するデータ処理のスクリプト（データ欠損、行列合併など）</a:t>
            </a:r>
          </a:p>
        </p:txBody>
      </p:sp>
      <p:pic>
        <p:nvPicPr>
          <p:cNvPr id="1946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2003425"/>
            <a:ext cx="13279438" cy="432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9" name="箭头 983"/>
          <p:cNvSpPr>
            <a:spLocks noChangeShapeType="1"/>
          </p:cNvSpPr>
          <p:nvPr/>
        </p:nvSpPr>
        <p:spPr bwMode="auto">
          <a:xfrm flipH="1">
            <a:off x="3902075" y="1789113"/>
            <a:ext cx="1711325" cy="16843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0" name="AutoShape 14"/>
          <p:cNvSpPr>
            <a:spLocks/>
          </p:cNvSpPr>
          <p:nvPr/>
        </p:nvSpPr>
        <p:spPr bwMode="auto">
          <a:xfrm rot="5340000">
            <a:off x="6406357" y="529431"/>
            <a:ext cx="920750" cy="3868737"/>
          </a:xfrm>
          <a:prstGeom prst="leftBrace">
            <a:avLst>
              <a:gd name="adj1" fmla="val 48437"/>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9468"/>
                                        </p:tgtEl>
                                        <p:attrNameLst>
                                          <p:attrName>ppt_x</p:attrName>
                                        </p:attrNameLst>
                                      </p:cBhvr>
                                      <p:tavLst>
                                        <p:tav tm="0">
                                          <p:val>
                                            <p:strVal val="ppt_x"/>
                                          </p:val>
                                        </p:tav>
                                        <p:tav tm="100000">
                                          <p:val>
                                            <p:strVal val="ppt_x"/>
                                          </p:val>
                                        </p:tav>
                                      </p:tavLst>
                                    </p:anim>
                                    <p:anim calcmode="lin" valueType="num">
                                      <p:cBhvr additive="base">
                                        <p:cTn id="7" dur="500"/>
                                        <p:tgtEl>
                                          <p:spTgt spid="19468"/>
                                        </p:tgtEl>
                                        <p:attrNameLst>
                                          <p:attrName>ppt_y</p:attrName>
                                        </p:attrNameLst>
                                      </p:cBhvr>
                                      <p:tavLst>
                                        <p:tav tm="0">
                                          <p:val>
                                            <p:strVal val="ppt_y"/>
                                          </p:val>
                                        </p:tav>
                                        <p:tav tm="100000">
                                          <p:val>
                                            <p:strVal val="1+ppt_h/2"/>
                                          </p:val>
                                        </p:tav>
                                      </p:tavLst>
                                    </p:anim>
                                    <p:set>
                                      <p:cBhvr>
                                        <p:cTn id="8" dur="1" fill="hold">
                                          <p:stCondLst>
                                            <p:cond delay="499"/>
                                          </p:stCondLst>
                                        </p:cTn>
                                        <p:tgtEl>
                                          <p:spTgt spid="1946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9470"/>
                                        </p:tgtEl>
                                        <p:attrNameLst>
                                          <p:attrName>ppt_x</p:attrName>
                                        </p:attrNameLst>
                                      </p:cBhvr>
                                      <p:tavLst>
                                        <p:tav tm="0">
                                          <p:val>
                                            <p:strVal val="ppt_x"/>
                                          </p:val>
                                        </p:tav>
                                        <p:tav tm="100000">
                                          <p:val>
                                            <p:strVal val="ppt_x"/>
                                          </p:val>
                                        </p:tav>
                                      </p:tavLst>
                                    </p:anim>
                                    <p:anim calcmode="lin" valueType="num">
                                      <p:cBhvr additive="base">
                                        <p:cTn id="13" dur="500"/>
                                        <p:tgtEl>
                                          <p:spTgt spid="19470"/>
                                        </p:tgtEl>
                                        <p:attrNameLst>
                                          <p:attrName>ppt_y</p:attrName>
                                        </p:attrNameLst>
                                      </p:cBhvr>
                                      <p:tavLst>
                                        <p:tav tm="0">
                                          <p:val>
                                            <p:strVal val="ppt_y"/>
                                          </p:val>
                                        </p:tav>
                                        <p:tav tm="100000">
                                          <p:val>
                                            <p:strVal val="1+ppt_h/2"/>
                                          </p:val>
                                        </p:tav>
                                      </p:tavLst>
                                    </p:anim>
                                    <p:set>
                                      <p:cBhvr>
                                        <p:cTn id="14" dur="1" fill="hold">
                                          <p:stCondLst>
                                            <p:cond delay="499"/>
                                          </p:stCondLst>
                                        </p:cTn>
                                        <p:tgtEl>
                                          <p:spTgt spid="1947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19469"/>
                                        </p:tgtEl>
                                        <p:attrNameLst>
                                          <p:attrName>ppt_x</p:attrName>
                                        </p:attrNameLst>
                                      </p:cBhvr>
                                      <p:tavLst>
                                        <p:tav tm="0">
                                          <p:val>
                                            <p:strVal val="ppt_x"/>
                                          </p:val>
                                        </p:tav>
                                        <p:tav tm="100000">
                                          <p:val>
                                            <p:strVal val="ppt_x"/>
                                          </p:val>
                                        </p:tav>
                                      </p:tavLst>
                                    </p:anim>
                                    <p:anim calcmode="lin" valueType="num">
                                      <p:cBhvr additive="base">
                                        <p:cTn id="19" dur="500"/>
                                        <p:tgtEl>
                                          <p:spTgt spid="19469"/>
                                        </p:tgtEl>
                                        <p:attrNameLst>
                                          <p:attrName>ppt_y</p:attrName>
                                        </p:attrNameLst>
                                      </p:cBhvr>
                                      <p:tavLst>
                                        <p:tav tm="0">
                                          <p:val>
                                            <p:strVal val="ppt_y"/>
                                          </p:val>
                                        </p:tav>
                                        <p:tav tm="100000">
                                          <p:val>
                                            <p:strVal val="1+ppt_h/2"/>
                                          </p:val>
                                        </p:tav>
                                      </p:tavLst>
                                    </p:anim>
                                    <p:set>
                                      <p:cBhvr>
                                        <p:cTn id="20" dur="1" fill="hold">
                                          <p:stCondLst>
                                            <p:cond delay="499"/>
                                          </p:stCondLst>
                                        </p:cTn>
                                        <p:tgtEl>
                                          <p:spTgt spid="19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0487" name="直線コネクタ 23"/>
          <p:cNvSpPr>
            <a:spLocks noChangeShapeType="1"/>
          </p:cNvSpPr>
          <p:nvPr/>
        </p:nvSpPr>
        <p:spPr bwMode="auto">
          <a:xfrm>
            <a:off x="246063" y="1085850"/>
            <a:ext cx="8585200"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0488" name="Picture 8" descr="終わり"/>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3" y="1190625"/>
            <a:ext cx="9142412"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3748088" y="1119188"/>
            <a:ext cx="1749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400"/>
              <a:t>Demo(5)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7"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1511" name="直線コネクタ 23"/>
          <p:cNvSpPr>
            <a:spLocks noChangeShapeType="1"/>
          </p:cNvSpPr>
          <p:nvPr/>
        </p:nvSpPr>
        <p:spPr bwMode="auto">
          <a:xfrm>
            <a:off x="246063" y="1085850"/>
            <a:ext cx="8585200"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1512" name="Picture 8" descr="work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06513"/>
            <a:ext cx="57070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p:cNvSpPr txBox="1">
            <a:spLocks noChangeArrowheads="1"/>
          </p:cNvSpPr>
          <p:nvPr/>
        </p:nvSpPr>
        <p:spPr bwMode="auto">
          <a:xfrm>
            <a:off x="246063" y="1576388"/>
            <a:ext cx="24860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400">
                <a:latin typeface="ＭＳ Ｐ明朝" panose="02020600040205080304" pitchFamily="18" charset="-128"/>
                <a:ea typeface="ＭＳ Ｐ明朝" panose="02020600040205080304" pitchFamily="18" charset="-128"/>
              </a:rPr>
              <a:t>ステップ2</a:t>
            </a:r>
          </a:p>
          <a:p>
            <a:pPr eaLnBrk="1" hangingPunct="1"/>
            <a:endParaRPr lang="ja-JP" altLang="en-US" sz="2400">
              <a:latin typeface="ＭＳ Ｐ明朝" panose="02020600040205080304" pitchFamily="18" charset="-128"/>
              <a:ea typeface="ＭＳ Ｐ明朝" panose="02020600040205080304" pitchFamily="18" charset="-128"/>
            </a:endParaRPr>
          </a:p>
          <a:p>
            <a:pPr eaLnBrk="1" hangingPunct="1"/>
            <a:r>
              <a:rPr lang="ja-JP" altLang="en-US" sz="2400"/>
              <a:t>Geocoding</a:t>
            </a:r>
            <a:r>
              <a:rPr lang="zh-CN" altLang="en-US" sz="2400"/>
              <a:t> and matching</a:t>
            </a:r>
            <a:endParaRPr lang="ja-JP" altLang="en-US" sz="2400"/>
          </a:p>
        </p:txBody>
      </p:sp>
      <p:sp>
        <p:nvSpPr>
          <p:cNvPr id="21514" name="Rectangle 10"/>
          <p:cNvSpPr>
            <a:spLocks noChangeArrowheads="1"/>
          </p:cNvSpPr>
          <p:nvPr/>
        </p:nvSpPr>
        <p:spPr bwMode="auto">
          <a:xfrm>
            <a:off x="3511550" y="3263900"/>
            <a:ext cx="1593850" cy="2555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21515" name="Rectangle 11"/>
          <p:cNvSpPr>
            <a:spLocks noChangeArrowheads="1"/>
          </p:cNvSpPr>
          <p:nvPr/>
        </p:nvSpPr>
        <p:spPr bwMode="auto">
          <a:xfrm>
            <a:off x="3511550" y="4067175"/>
            <a:ext cx="1593850" cy="3571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21516" name="Text Box 12"/>
          <p:cNvSpPr txBox="1">
            <a:spLocks noChangeArrowheads="1"/>
          </p:cNvSpPr>
          <p:nvPr/>
        </p:nvSpPr>
        <p:spPr bwMode="auto">
          <a:xfrm>
            <a:off x="246063" y="3381375"/>
            <a:ext cx="1912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000">
                <a:solidFill>
                  <a:srgbClr val="FF0000"/>
                </a:solidFill>
                <a:ea typeface="ＭＳ Ｐ明朝" panose="02020600040205080304" pitchFamily="18" charset="-128"/>
              </a:rPr>
              <a:t>都道府県コード</a:t>
            </a:r>
          </a:p>
        </p:txBody>
      </p:sp>
      <p:sp>
        <p:nvSpPr>
          <p:cNvPr id="21517" name="箭头 691"/>
          <p:cNvSpPr>
            <a:spLocks noChangeShapeType="1"/>
          </p:cNvSpPr>
          <p:nvPr/>
        </p:nvSpPr>
        <p:spPr bwMode="auto">
          <a:xfrm>
            <a:off x="1393825" y="3778250"/>
            <a:ext cx="344488" cy="4111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8" name="Text Box 14"/>
          <p:cNvSpPr txBox="1">
            <a:spLocks noChangeArrowheads="1"/>
          </p:cNvSpPr>
          <p:nvPr/>
        </p:nvSpPr>
        <p:spPr bwMode="auto">
          <a:xfrm>
            <a:off x="1393825" y="4225925"/>
            <a:ext cx="1090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000">
                <a:solidFill>
                  <a:srgbClr val="FF0000"/>
                </a:solidFill>
                <a:ea typeface="ＭＳ Ｐ明朝" panose="02020600040205080304" pitchFamily="18" charset="-128"/>
              </a:rPr>
              <a:t>地域ID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4000" y="1157288"/>
            <a:ext cx="8432800" cy="838200"/>
          </a:xfrm>
        </p:spPr>
        <p:txBody>
          <a:bodyPr/>
          <a:lstStyle/>
          <a:p>
            <a:pPr eaLnBrk="1" hangingPunct="1"/>
            <a:r>
              <a:rPr lang="ja-JP" altLang="en-US" smtClean="0">
                <a:ea typeface="ＭＳ Ｐ明朝" panose="02020600040205080304" pitchFamily="18" charset="-128"/>
              </a:rPr>
              <a:t>発表の流れ</a:t>
            </a:r>
          </a:p>
        </p:txBody>
      </p:sp>
      <p:sp>
        <p:nvSpPr>
          <p:cNvPr id="4099" name="Rectangle 3"/>
          <p:cNvSpPr>
            <a:spLocks noGrp="1" noChangeArrowheads="1"/>
          </p:cNvSpPr>
          <p:nvPr>
            <p:ph type="body" idx="1"/>
          </p:nvPr>
        </p:nvSpPr>
        <p:spPr>
          <a:xfrm>
            <a:off x="384175" y="2414588"/>
            <a:ext cx="8229600" cy="4168775"/>
          </a:xfrm>
        </p:spPr>
        <p:txBody>
          <a:bodyPr/>
          <a:lstStyle/>
          <a:p>
            <a:pPr marL="0" indent="0" eaLnBrk="1" hangingPunct="1">
              <a:lnSpc>
                <a:spcPct val="80000"/>
              </a:lnSpc>
              <a:buFontTx/>
              <a:buNone/>
            </a:pPr>
            <a:r>
              <a:rPr lang="ja-JP" altLang="en-US" smtClean="0">
                <a:latin typeface="ＭＳ Ｐ明朝" panose="02020600040205080304" pitchFamily="18" charset="-128"/>
                <a:ea typeface="ＭＳ Ｐ明朝" panose="02020600040205080304" pitchFamily="18" charset="-128"/>
              </a:rPr>
              <a:t>Ⅰ入門編</a:t>
            </a:r>
          </a:p>
          <a:p>
            <a:pPr marL="0" indent="0" eaLnBrk="1" hangingPunct="1">
              <a:lnSpc>
                <a:spcPct val="80000"/>
              </a:lnSpc>
              <a:buFontTx/>
              <a:buNone/>
            </a:pPr>
            <a:r>
              <a:rPr lang="ja-JP" altLang="en-US" smtClean="0">
                <a:latin typeface="ＭＳ Ｐ明朝" panose="02020600040205080304" pitchFamily="18" charset="-128"/>
                <a:ea typeface="ＭＳ Ｐ明朝" panose="02020600040205080304" pitchFamily="18" charset="-128"/>
              </a:rPr>
              <a:t>　</a:t>
            </a:r>
            <a:r>
              <a:rPr lang="ja-JP" altLang="en-US" sz="2400" smtClean="0">
                <a:latin typeface="ＭＳ Ｐ明朝" panose="02020600040205080304" pitchFamily="18" charset="-128"/>
                <a:ea typeface="ＭＳ Ｐ明朝" panose="02020600040205080304" pitchFamily="18" charset="-128"/>
              </a:rPr>
              <a:t>Matlabとは</a:t>
            </a:r>
          </a:p>
          <a:p>
            <a:pPr marL="0" indent="0" eaLnBrk="1" hangingPunct="1">
              <a:lnSpc>
                <a:spcPct val="80000"/>
              </a:lnSpc>
              <a:buFontTx/>
              <a:buNone/>
            </a:pPr>
            <a:r>
              <a:rPr lang="ja-JP" altLang="en-US" smtClean="0">
                <a:latin typeface="ＭＳ Ｐ明朝" panose="02020600040205080304" pitchFamily="18" charset="-128"/>
                <a:ea typeface="ＭＳ Ｐ明朝" panose="02020600040205080304" pitchFamily="18" charset="-128"/>
              </a:rPr>
              <a:t>　</a:t>
            </a:r>
            <a:r>
              <a:rPr lang="ja-JP" altLang="en-US" sz="2400" smtClean="0">
                <a:latin typeface="ＭＳ Ｐ明朝" panose="02020600040205080304" pitchFamily="18" charset="-128"/>
                <a:ea typeface="ＭＳ Ｐ明朝" panose="02020600040205080304" pitchFamily="18" charset="-128"/>
              </a:rPr>
              <a:t>Matlabの基礎機能</a:t>
            </a:r>
            <a:endParaRPr lang="ja-JP" altLang="en-US" smtClean="0">
              <a:latin typeface="ＭＳ Ｐ明朝" panose="02020600040205080304" pitchFamily="18" charset="-128"/>
              <a:ea typeface="ＭＳ Ｐ明朝" panose="02020600040205080304" pitchFamily="18" charset="-128"/>
            </a:endParaRPr>
          </a:p>
          <a:p>
            <a:pPr marL="0" indent="0" eaLnBrk="1" hangingPunct="1">
              <a:lnSpc>
                <a:spcPct val="80000"/>
              </a:lnSpc>
              <a:buFontTx/>
              <a:buNone/>
            </a:pPr>
            <a:r>
              <a:rPr lang="ja-JP" altLang="en-US" smtClean="0">
                <a:latin typeface="ＭＳ Ｐ明朝" panose="02020600040205080304" pitchFamily="18" charset="-128"/>
                <a:ea typeface="ＭＳ Ｐ明朝" panose="02020600040205080304" pitchFamily="18" charset="-128"/>
              </a:rPr>
              <a:t>Ⅱ基礎編</a:t>
            </a:r>
          </a:p>
          <a:p>
            <a:pPr marL="0" indent="0" eaLnBrk="1" hangingPunct="1">
              <a:lnSpc>
                <a:spcPct val="80000"/>
              </a:lnSpc>
              <a:buFontTx/>
              <a:buNone/>
            </a:pPr>
            <a:r>
              <a:rPr lang="ja-JP" altLang="en-US" smtClean="0">
                <a:latin typeface="ＭＳ Ｐ明朝" panose="02020600040205080304" pitchFamily="18" charset="-128"/>
                <a:ea typeface="ＭＳ Ｐ明朝" panose="02020600040205080304" pitchFamily="18" charset="-128"/>
              </a:rPr>
              <a:t>　</a:t>
            </a:r>
            <a:r>
              <a:rPr lang="ja-JP" altLang="en-US" sz="2400" smtClean="0">
                <a:latin typeface="ＭＳ Ｐ明朝" panose="02020600040205080304" pitchFamily="18" charset="-128"/>
                <a:ea typeface="ＭＳ Ｐ明朝" panose="02020600040205080304" pitchFamily="18" charset="-128"/>
              </a:rPr>
              <a:t>Matlabによる行列運算</a:t>
            </a:r>
            <a:endParaRPr lang="ja-JP" altLang="en-US" smtClean="0">
              <a:latin typeface="ＭＳ Ｐ明朝" panose="02020600040205080304" pitchFamily="18" charset="-128"/>
              <a:ea typeface="ＭＳ Ｐ明朝" panose="02020600040205080304" pitchFamily="18" charset="-128"/>
            </a:endParaRPr>
          </a:p>
          <a:p>
            <a:pPr marL="0" indent="0" eaLnBrk="1" hangingPunct="1">
              <a:lnSpc>
                <a:spcPct val="80000"/>
              </a:lnSpc>
              <a:buFontTx/>
              <a:buNone/>
            </a:pPr>
            <a:r>
              <a:rPr lang="ja-JP" altLang="en-US" smtClean="0">
                <a:latin typeface="ＭＳ Ｐ明朝" panose="02020600040205080304" pitchFamily="18" charset="-128"/>
                <a:ea typeface="ＭＳ Ｐ明朝" panose="02020600040205080304" pitchFamily="18" charset="-128"/>
              </a:rPr>
              <a:t>Ⅲ実践編</a:t>
            </a:r>
          </a:p>
          <a:p>
            <a:pPr marL="0" indent="0" eaLnBrk="1" hangingPunct="1">
              <a:lnSpc>
                <a:spcPct val="80000"/>
              </a:lnSpc>
              <a:buFontTx/>
              <a:buNone/>
            </a:pPr>
            <a:r>
              <a:rPr lang="ja-JP" altLang="en-US" smtClean="0">
                <a:latin typeface="ＭＳ Ｐ明朝" panose="02020600040205080304" pitchFamily="18" charset="-128"/>
                <a:ea typeface="ＭＳ Ｐ明朝" panose="02020600040205080304" pitchFamily="18" charset="-128"/>
              </a:rPr>
              <a:t>　</a:t>
            </a:r>
            <a:r>
              <a:rPr lang="ja-JP" altLang="en-US" sz="2400" smtClean="0">
                <a:latin typeface="ＭＳ Ｐ明朝" panose="02020600040205080304" pitchFamily="18" charset="-128"/>
                <a:ea typeface="ＭＳ Ｐ明朝" panose="02020600040205080304" pitchFamily="18" charset="-128"/>
              </a:rPr>
              <a:t>OD行列に対するデータ処理</a:t>
            </a:r>
          </a:p>
          <a:p>
            <a:pPr marL="0" indent="0" eaLnBrk="1" hangingPunct="1">
              <a:lnSpc>
                <a:spcPct val="80000"/>
              </a:lnSpc>
              <a:buFontTx/>
              <a:buNone/>
            </a:pPr>
            <a:r>
              <a:rPr lang="ja-JP" altLang="en-US" sz="2400" smtClean="0">
                <a:latin typeface="ＭＳ Ｐ明朝" panose="02020600040205080304" pitchFamily="18" charset="-128"/>
                <a:ea typeface="ＭＳ Ｐ明朝" panose="02020600040205080304" pitchFamily="18" charset="-128"/>
              </a:rPr>
              <a:t>　およびフローデータの可視化</a:t>
            </a:r>
          </a:p>
        </p:txBody>
      </p:sp>
      <p:pic>
        <p:nvPicPr>
          <p:cNvPr id="4100"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図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図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105"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4106" name="Group 10"/>
          <p:cNvGrpSpPr>
            <a:grpSpLocks noChangeAspect="1"/>
          </p:cNvGrpSpPr>
          <p:nvPr/>
        </p:nvGrpSpPr>
        <p:grpSpPr bwMode="auto">
          <a:xfrm>
            <a:off x="5868988" y="3698875"/>
            <a:ext cx="2962275" cy="2871788"/>
            <a:chOff x="0" y="0"/>
            <a:chExt cx="7914" cy="7672"/>
          </a:xfrm>
        </p:grpSpPr>
        <p:grpSp>
          <p:nvGrpSpPr>
            <p:cNvPr id="4110" name="グループ化 63"/>
            <p:cNvGrpSpPr>
              <a:grpSpLocks noChangeAspect="1"/>
            </p:cNvGrpSpPr>
            <p:nvPr/>
          </p:nvGrpSpPr>
          <p:grpSpPr bwMode="auto">
            <a:xfrm>
              <a:off x="0" y="0"/>
              <a:ext cx="7914" cy="7673"/>
              <a:chOff x="0" y="0"/>
              <a:chExt cx="5025272" cy="4872314"/>
            </a:xfrm>
          </p:grpSpPr>
          <p:pic>
            <p:nvPicPr>
              <p:cNvPr id="4112" name="図 59"/>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rot="521037">
                <a:off x="0" y="0"/>
                <a:ext cx="4765732" cy="4872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3" name="図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0625" y="933791"/>
                <a:ext cx="3334647" cy="3334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111" name="図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1" y="1551"/>
              <a:ext cx="3333" cy="3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107" name="Picture 15" descr="685d01920765856faed75&amp;6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9250" y="1409700"/>
            <a:ext cx="19875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6900" y="5183188"/>
            <a:ext cx="1887538" cy="188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109" name="Object 17"/>
          <p:cNvGraphicFramePr>
            <a:graphicFrameLocks noChangeAspect="1"/>
          </p:cNvGraphicFramePr>
          <p:nvPr/>
        </p:nvGraphicFramePr>
        <p:xfrm>
          <a:off x="4975225" y="3014663"/>
          <a:ext cx="1319213" cy="1368425"/>
        </p:xfrm>
        <a:graphic>
          <a:graphicData uri="http://schemas.openxmlformats.org/presentationml/2006/ole">
            <mc:AlternateContent xmlns:mc="http://schemas.openxmlformats.org/markup-compatibility/2006">
              <mc:Choice xmlns:v="urn:schemas-microsoft-com:vml" Requires="v">
                <p:oleObj spid="_x0000_s4114" r:id="rId12" imgW="686611" imgH="711841" progId="">
                  <p:embed/>
                </p:oleObj>
              </mc:Choice>
              <mc:Fallback>
                <p:oleObj r:id="rId12" imgW="686611" imgH="711841" progId="">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5225" y="3014663"/>
                        <a:ext cx="1319213"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2535" name="直線コネクタ 23"/>
          <p:cNvSpPr>
            <a:spLocks noChangeShapeType="1"/>
          </p:cNvSpPr>
          <p:nvPr/>
        </p:nvSpPr>
        <p:spPr bwMode="auto">
          <a:xfrm>
            <a:off x="246063" y="1085850"/>
            <a:ext cx="8585200"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2536" name="Picture 8" descr="work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1257300"/>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8"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3559" name="直線コネクタ 23"/>
          <p:cNvSpPr>
            <a:spLocks noChangeShapeType="1"/>
          </p:cNvSpPr>
          <p:nvPr/>
        </p:nvSpPr>
        <p:spPr bwMode="auto">
          <a:xfrm>
            <a:off x="246063" y="1085850"/>
            <a:ext cx="8585200"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3560" name="Picture 8" descr="wor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3" y="1576388"/>
            <a:ext cx="869791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144463" y="1174750"/>
            <a:ext cx="4618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ステップ3　フローデータとの結合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4583"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4584" name="Text Box 8"/>
          <p:cNvSpPr txBox="1">
            <a:spLocks noChangeArrowheads="1"/>
          </p:cNvSpPr>
          <p:nvPr/>
        </p:nvSpPr>
        <p:spPr bwMode="auto">
          <a:xfrm>
            <a:off x="144463" y="1174750"/>
            <a:ext cx="4618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ステップ4　ノードの位置情報（XY座標）を付け</a:t>
            </a:r>
          </a:p>
        </p:txBody>
      </p:sp>
      <p:pic>
        <p:nvPicPr>
          <p:cNvPr id="24585" name="Picture 9" descr="wor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 y="1539875"/>
            <a:ext cx="91440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5607"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5608" name="Picture 8" descr="work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 y="1133475"/>
            <a:ext cx="773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7"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6631"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6632" name="Picture 8" descr="work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1576388"/>
            <a:ext cx="9139238"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144463" y="1174750"/>
            <a:ext cx="46180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ステップ5　フローデータを読み込み</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655"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7656" name="Picture 8" descr="work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156845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9"/>
          <p:cNvSpPr txBox="1">
            <a:spLocks noChangeArrowheads="1"/>
          </p:cNvSpPr>
          <p:nvPr/>
        </p:nvSpPr>
        <p:spPr bwMode="auto">
          <a:xfrm>
            <a:off x="146050" y="1174750"/>
            <a:ext cx="731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ステップ5　地域IDを基づいたフローデータとの属性結合</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8679"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8680" name="Picture 8" descr="work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8" y="1539875"/>
            <a:ext cx="9136063"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9"/>
          <p:cNvSpPr txBox="1">
            <a:spLocks noChangeArrowheads="1"/>
          </p:cNvSpPr>
          <p:nvPr/>
        </p:nvSpPr>
        <p:spPr bwMode="auto">
          <a:xfrm>
            <a:off x="146050" y="1174750"/>
            <a:ext cx="731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属性結合をした後</a:t>
            </a:r>
          </a:p>
        </p:txBody>
      </p:sp>
      <p:sp>
        <p:nvSpPr>
          <p:cNvPr id="28682" name="Rectangle 10"/>
          <p:cNvSpPr>
            <a:spLocks noChangeArrowheads="1"/>
          </p:cNvSpPr>
          <p:nvPr/>
        </p:nvSpPr>
        <p:spPr bwMode="auto">
          <a:xfrm flipH="1">
            <a:off x="246063" y="2114550"/>
            <a:ext cx="2420937" cy="57308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28683" name="Rectangle 11"/>
          <p:cNvSpPr>
            <a:spLocks noChangeArrowheads="1"/>
          </p:cNvSpPr>
          <p:nvPr/>
        </p:nvSpPr>
        <p:spPr bwMode="auto">
          <a:xfrm flipH="1">
            <a:off x="6627813" y="2114550"/>
            <a:ext cx="1966912" cy="57308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28684" name="Rectangle 12"/>
          <p:cNvSpPr>
            <a:spLocks noChangeArrowheads="1"/>
          </p:cNvSpPr>
          <p:nvPr/>
        </p:nvSpPr>
        <p:spPr bwMode="auto">
          <a:xfrm flipH="1">
            <a:off x="3787775" y="2114550"/>
            <a:ext cx="1757363" cy="57308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9703"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9704" name="Picture 8" descr="work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1587500"/>
            <a:ext cx="9139238"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9"/>
          <p:cNvSpPr txBox="1">
            <a:spLocks noChangeArrowheads="1"/>
          </p:cNvSpPr>
          <p:nvPr/>
        </p:nvSpPr>
        <p:spPr bwMode="auto">
          <a:xfrm>
            <a:off x="147638" y="1174750"/>
            <a:ext cx="91582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ステップ6　フローデータの可視化（</a:t>
            </a:r>
            <a:r>
              <a:rPr lang="ja-JP" altLang="en-US">
                <a:solidFill>
                  <a:srgbClr val="FF0000"/>
                </a:solidFill>
                <a:latin typeface="ＭＳ Ｐ明朝" panose="02020600040205080304" pitchFamily="18" charset="-128"/>
                <a:ea typeface="ＭＳ Ｐ明朝" panose="02020600040205080304" pitchFamily="18" charset="-128"/>
              </a:rPr>
              <a:t>データ管理ツール</a:t>
            </a:r>
            <a:r>
              <a:rPr lang="ja-JP" altLang="en-US">
                <a:solidFill>
                  <a:srgbClr val="FF0000"/>
                </a:solidFill>
                <a:latin typeface="ＭＳ Ｐ明朝" panose="02020600040205080304" pitchFamily="18" charset="-128"/>
                <a:ea typeface="ＭＳ Ｐ明朝" panose="02020600040205080304" pitchFamily="18" charset="-128"/>
                <a:sym typeface="Arial" panose="020B0604020202020204" pitchFamily="34" charset="0"/>
              </a:rPr>
              <a:t>→フィーチャ→XY座標からラインへ</a:t>
            </a:r>
            <a:r>
              <a:rPr lang="ja-JP" altLang="en-US">
                <a:latin typeface="ＭＳ Ｐ明朝" panose="02020600040205080304" pitchFamily="18" charset="-128"/>
                <a:ea typeface="ＭＳ Ｐ明朝" panose="02020600040205080304" pitchFamily="18" charset="-128"/>
              </a:rPr>
              <a:t>）</a:t>
            </a:r>
          </a:p>
        </p:txBody>
      </p:sp>
      <p:sp>
        <p:nvSpPr>
          <p:cNvPr id="29706" name="Rectangle 10"/>
          <p:cNvSpPr>
            <a:spLocks noChangeArrowheads="1"/>
          </p:cNvSpPr>
          <p:nvPr/>
        </p:nvSpPr>
        <p:spPr bwMode="auto">
          <a:xfrm flipH="1">
            <a:off x="6556375" y="3502025"/>
            <a:ext cx="1785938" cy="233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6"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727"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30728" name="Picture 8" descr="work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 y="1576388"/>
            <a:ext cx="903287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9"/>
          <p:cNvSpPr txBox="1">
            <a:spLocks noChangeArrowheads="1"/>
          </p:cNvSpPr>
          <p:nvPr/>
        </p:nvSpPr>
        <p:spPr bwMode="auto">
          <a:xfrm>
            <a:off x="147638" y="1174750"/>
            <a:ext cx="91582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ステップ6　フローデータの可視化（フィチャーだけ）</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1751"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31752" name="Picture 8" descr="work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8" y="1576388"/>
            <a:ext cx="9142413"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9"/>
          <p:cNvSpPr txBox="1">
            <a:spLocks noChangeArrowheads="1"/>
          </p:cNvSpPr>
          <p:nvPr/>
        </p:nvSpPr>
        <p:spPr bwMode="auto">
          <a:xfrm>
            <a:off x="147638" y="1174750"/>
            <a:ext cx="91582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ステップ７　フィーチャとフローデータの結合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27"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5128" name="Picture 8"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 y="3111500"/>
            <a:ext cx="5422900" cy="327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Rectangle 9"/>
          <p:cNvSpPr>
            <a:spLocks noGrp="1" noChangeArrowheads="1"/>
          </p:cNvSpPr>
          <p:nvPr>
            <p:ph type="title"/>
          </p:nvPr>
        </p:nvSpPr>
        <p:spPr>
          <a:xfrm>
            <a:off x="457200" y="1236663"/>
            <a:ext cx="8229600" cy="77628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r>
              <a:rPr lang="ja-JP" altLang="en-US" sz="3600" smtClean="0">
                <a:latin typeface="ＭＳ Ｐ明朝" panose="02020600040205080304" pitchFamily="18" charset="-128"/>
                <a:ea typeface="ＭＳ Ｐ明朝" panose="02020600040205080304" pitchFamily="18" charset="-128"/>
              </a:rPr>
              <a:t>Ⅰ入門編－</a:t>
            </a:r>
            <a:r>
              <a:rPr lang="zh-CN" altLang="en-US" sz="3600" smtClean="0">
                <a:latin typeface="ＭＳ Ｐ明朝" panose="02020600040205080304" pitchFamily="18" charset="-128"/>
                <a:ea typeface="ＭＳ Ｐ明朝" panose="02020600040205080304" pitchFamily="18" charset="-128"/>
              </a:rPr>
              <a:t>Matlab</a:t>
            </a:r>
            <a:r>
              <a:rPr lang="ja-JP" altLang="en-US" sz="3600" smtClean="0">
                <a:latin typeface="ＭＳ Ｐ明朝" panose="02020600040205080304" pitchFamily="18" charset="-128"/>
                <a:ea typeface="ＭＳ Ｐ明朝" panose="02020600040205080304" pitchFamily="18" charset="-128"/>
              </a:rPr>
              <a:t>とは</a:t>
            </a:r>
          </a:p>
        </p:txBody>
      </p:sp>
      <p:sp>
        <p:nvSpPr>
          <p:cNvPr id="5130" name="Text Box 10"/>
          <p:cNvSpPr txBox="1">
            <a:spLocks noChangeArrowheads="1"/>
          </p:cNvSpPr>
          <p:nvPr/>
        </p:nvSpPr>
        <p:spPr bwMode="auto">
          <a:xfrm>
            <a:off x="314325" y="2012950"/>
            <a:ext cx="83724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t>　</a:t>
            </a:r>
            <a:r>
              <a:rPr lang="ja-JP" altLang="en-US">
                <a:latin typeface="ＭＳ Ｐ明朝" panose="02020600040205080304" pitchFamily="18" charset="-128"/>
                <a:ea typeface="ＭＳ Ｐ明朝" panose="02020600040205080304" pitchFamily="18" charset="-128"/>
              </a:rPr>
              <a:t>MATLAB は、数値計算、可視化、プログラミングのための高水準言語による</a:t>
            </a:r>
            <a:r>
              <a:rPr lang="ja-JP" altLang="en-US">
                <a:solidFill>
                  <a:srgbClr val="FF0000"/>
                </a:solidFill>
                <a:latin typeface="ＭＳ Ｐ明朝" panose="02020600040205080304" pitchFamily="18" charset="-128"/>
                <a:ea typeface="ＭＳ Ｐ明朝" panose="02020600040205080304" pitchFamily="18" charset="-128"/>
              </a:rPr>
              <a:t>対話型</a:t>
            </a:r>
            <a:r>
              <a:rPr lang="ja-JP" altLang="en-US">
                <a:latin typeface="ＭＳ Ｐ明朝" panose="02020600040205080304" pitchFamily="18" charset="-128"/>
                <a:ea typeface="ＭＳ Ｐ明朝" panose="02020600040205080304" pitchFamily="18" charset="-128"/>
              </a:rPr>
              <a:t>環境 である。また、産業界、官公庁、教育分野 で活躍するエンジニアと科学者の方々に広く利用しているソフトウェアである。</a:t>
            </a:r>
          </a:p>
        </p:txBody>
      </p:sp>
      <p:sp>
        <p:nvSpPr>
          <p:cNvPr id="5131" name="Text Box 11"/>
          <p:cNvSpPr txBox="1">
            <a:spLocks noChangeArrowheads="1"/>
          </p:cNvSpPr>
          <p:nvPr/>
        </p:nvSpPr>
        <p:spPr bwMode="auto">
          <a:xfrm>
            <a:off x="6096000" y="3111500"/>
            <a:ext cx="2881313"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solidFill>
                  <a:srgbClr val="FF0000"/>
                </a:solidFill>
                <a:ea typeface="ＭＳ Ｐ明朝" panose="02020600040205080304" pitchFamily="18" charset="-128"/>
              </a:rPr>
              <a:t>①</a:t>
            </a:r>
            <a:r>
              <a:rPr lang="ja-JP" altLang="en-US">
                <a:ea typeface="ＭＳ Ｐ明朝" panose="02020600040205080304" pitchFamily="18" charset="-128"/>
              </a:rPr>
              <a:t>ワークスベース</a:t>
            </a:r>
          </a:p>
          <a:p>
            <a:pPr eaLnBrk="1" hangingPunct="1"/>
            <a:r>
              <a:rPr lang="ja-JP" altLang="en-US">
                <a:solidFill>
                  <a:srgbClr val="006600"/>
                </a:solidFill>
                <a:ea typeface="ＭＳ Ｐ明朝" panose="02020600040205080304" pitchFamily="18" charset="-128"/>
              </a:rPr>
              <a:t>②</a:t>
            </a:r>
            <a:r>
              <a:rPr lang="ja-JP" altLang="en-US">
                <a:ea typeface="ＭＳ Ｐ明朝" panose="02020600040205080304" pitchFamily="18" charset="-128"/>
              </a:rPr>
              <a:t>コマンド履歴ウインドー</a:t>
            </a:r>
          </a:p>
          <a:p>
            <a:pPr eaLnBrk="1" hangingPunct="1"/>
            <a:r>
              <a:rPr lang="ja-JP" altLang="en-US">
                <a:solidFill>
                  <a:schemeClr val="accent2"/>
                </a:solidFill>
                <a:ea typeface="ＭＳ Ｐ明朝" panose="02020600040205080304" pitchFamily="18" charset="-128"/>
              </a:rPr>
              <a:t>③</a:t>
            </a:r>
            <a:r>
              <a:rPr lang="ja-JP" altLang="en-US">
                <a:ea typeface="ＭＳ Ｐ明朝" panose="02020600040205080304" pitchFamily="18" charset="-128"/>
              </a:rPr>
              <a:t>コマンドウインドー</a:t>
            </a:r>
          </a:p>
          <a:p>
            <a:pPr eaLnBrk="1" hangingPunct="1"/>
            <a:r>
              <a:rPr lang="ja-JP" altLang="en-US">
                <a:ea typeface="ＭＳ Ｐ明朝" panose="02020600040205080304" pitchFamily="18" charset="-128"/>
              </a:rPr>
              <a:t>④メニュー</a:t>
            </a:r>
          </a:p>
          <a:p>
            <a:pPr eaLnBrk="1" hangingPunct="1"/>
            <a:r>
              <a:rPr lang="ja-JP" altLang="en-US">
                <a:ea typeface="ＭＳ Ｐ明朝" panose="02020600040205080304" pitchFamily="18" charset="-128"/>
              </a:rPr>
              <a:t>⑤フォルダーコンテンツ</a:t>
            </a:r>
          </a:p>
        </p:txBody>
      </p:sp>
      <p:sp>
        <p:nvSpPr>
          <p:cNvPr id="5132" name="Text Box 12"/>
          <p:cNvSpPr txBox="1">
            <a:spLocks noChangeArrowheads="1"/>
          </p:cNvSpPr>
          <p:nvPr/>
        </p:nvSpPr>
        <p:spPr bwMode="auto">
          <a:xfrm>
            <a:off x="6096000" y="1647825"/>
            <a:ext cx="12652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ja-JP">
                <a:solidFill>
                  <a:srgbClr val="FF0000"/>
                </a:solidFill>
                <a:ea typeface="ＭＳ Ｐ明朝" panose="02020600040205080304" pitchFamily="18" charset="-128"/>
              </a:rPr>
              <a:t>ウィンドウズ</a:t>
            </a:r>
          </a:p>
        </p:txBody>
      </p:sp>
      <p:sp>
        <p:nvSpPr>
          <p:cNvPr id="5133" name="Text Box 13"/>
          <p:cNvSpPr txBox="1">
            <a:spLocks noChangeArrowheads="1"/>
          </p:cNvSpPr>
          <p:nvPr/>
        </p:nvSpPr>
        <p:spPr bwMode="auto">
          <a:xfrm>
            <a:off x="5062538" y="1236663"/>
            <a:ext cx="86836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ja-JP">
                <a:solidFill>
                  <a:srgbClr val="FF0000"/>
                </a:solidFill>
                <a:ea typeface="ＭＳ Ｐ明朝" panose="02020600040205080304" pitchFamily="18" charset="-128"/>
              </a:rPr>
              <a:t>対話型</a:t>
            </a:r>
          </a:p>
        </p:txBody>
      </p:sp>
      <p:sp>
        <p:nvSpPr>
          <p:cNvPr id="5134" name="Text Box 14"/>
          <p:cNvSpPr txBox="1">
            <a:spLocks noChangeArrowheads="1"/>
          </p:cNvSpPr>
          <p:nvPr/>
        </p:nvSpPr>
        <p:spPr bwMode="auto">
          <a:xfrm>
            <a:off x="4856163" y="4210050"/>
            <a:ext cx="411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a:solidFill>
                  <a:srgbClr val="FF0000"/>
                </a:solidFill>
              </a:rPr>
              <a:t>①</a:t>
            </a:r>
          </a:p>
        </p:txBody>
      </p:sp>
      <p:sp>
        <p:nvSpPr>
          <p:cNvPr id="5135" name="Text Box 15"/>
          <p:cNvSpPr txBox="1">
            <a:spLocks noChangeArrowheads="1"/>
          </p:cNvSpPr>
          <p:nvPr/>
        </p:nvSpPr>
        <p:spPr bwMode="auto">
          <a:xfrm>
            <a:off x="4856163" y="5646738"/>
            <a:ext cx="411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a:solidFill>
                  <a:srgbClr val="003300"/>
                </a:solidFill>
              </a:rPr>
              <a:t>②</a:t>
            </a:r>
          </a:p>
        </p:txBody>
      </p:sp>
      <p:sp>
        <p:nvSpPr>
          <p:cNvPr id="5136" name="Text Box 16"/>
          <p:cNvSpPr txBox="1">
            <a:spLocks noChangeArrowheads="1"/>
          </p:cNvSpPr>
          <p:nvPr/>
        </p:nvSpPr>
        <p:spPr bwMode="auto">
          <a:xfrm>
            <a:off x="2676525" y="3843338"/>
            <a:ext cx="41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a:solidFill>
                  <a:schemeClr val="accent2"/>
                </a:solidFill>
              </a:rPr>
              <a:t>③</a:t>
            </a:r>
          </a:p>
        </p:txBody>
      </p:sp>
      <p:sp>
        <p:nvSpPr>
          <p:cNvPr id="5137" name="Text Box 17"/>
          <p:cNvSpPr txBox="1">
            <a:spLocks noChangeArrowheads="1"/>
          </p:cNvSpPr>
          <p:nvPr/>
        </p:nvSpPr>
        <p:spPr bwMode="auto">
          <a:xfrm>
            <a:off x="2882900" y="3111500"/>
            <a:ext cx="41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a:t>④</a:t>
            </a:r>
          </a:p>
        </p:txBody>
      </p:sp>
      <p:sp>
        <p:nvSpPr>
          <p:cNvPr id="5138" name="Text Box 18"/>
          <p:cNvSpPr txBox="1">
            <a:spLocks noChangeArrowheads="1"/>
          </p:cNvSpPr>
          <p:nvPr/>
        </p:nvSpPr>
        <p:spPr bwMode="auto">
          <a:xfrm>
            <a:off x="765175" y="4392613"/>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zh-CN"/>
              <a:t>⑤</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2775"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32776" name="Picture 8" descr="work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1576388"/>
            <a:ext cx="913765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9"/>
          <p:cNvSpPr txBox="1">
            <a:spLocks noChangeArrowheads="1"/>
          </p:cNvSpPr>
          <p:nvPr/>
        </p:nvSpPr>
        <p:spPr bwMode="auto">
          <a:xfrm>
            <a:off x="147638" y="1174750"/>
            <a:ext cx="91582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ステップ8　フローデータの数値分類</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3799"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33800" name="Picture 8" descr="work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3" y="1576388"/>
            <a:ext cx="798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9"/>
          <p:cNvSpPr txBox="1">
            <a:spLocks noChangeArrowheads="1"/>
          </p:cNvSpPr>
          <p:nvPr/>
        </p:nvSpPr>
        <p:spPr bwMode="auto">
          <a:xfrm>
            <a:off x="147638" y="1174750"/>
            <a:ext cx="91582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a:latin typeface="ＭＳ Ｐ明朝" panose="02020600040205080304" pitchFamily="18" charset="-128"/>
                <a:ea typeface="ＭＳ Ｐ明朝" panose="02020600040205080304" pitchFamily="18" charset="-128"/>
              </a:rPr>
              <a:t>ステップ9　可視化に対する改良</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4823"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348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63" y="2563813"/>
            <a:ext cx="3465512" cy="426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5" name="Text Box 9"/>
          <p:cNvSpPr txBox="1">
            <a:spLocks noChangeArrowheads="1"/>
          </p:cNvSpPr>
          <p:nvPr/>
        </p:nvSpPr>
        <p:spPr bwMode="auto">
          <a:xfrm>
            <a:off x="246063" y="1355725"/>
            <a:ext cx="35798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a:ea typeface="ＭＳ Ｐ明朝" panose="02020600040205080304" pitchFamily="18" charset="-128"/>
              </a:rPr>
              <a:t>付録1</a:t>
            </a:r>
          </a:p>
          <a:p>
            <a:pPr eaLnBrk="1" hangingPunct="1"/>
            <a:r>
              <a:rPr lang="ja-JP" altLang="en-US" sz="2800">
                <a:ea typeface="ＭＳ Ｐ明朝" panose="02020600040205080304" pitchFamily="18" charset="-128"/>
              </a:rPr>
              <a:t>地図の作成例</a:t>
            </a:r>
          </a:p>
        </p:txBody>
      </p:sp>
      <p:pic>
        <p:nvPicPr>
          <p:cNvPr id="3482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50" y="1355725"/>
            <a:ext cx="5064125" cy="537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7" name="Picture 11" descr="1990流動"/>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913" y="2894013"/>
            <a:ext cx="21812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5847"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5848" name="Text Box 8"/>
          <p:cNvSpPr txBox="1">
            <a:spLocks noChangeArrowheads="1"/>
          </p:cNvSpPr>
          <p:nvPr/>
        </p:nvSpPr>
        <p:spPr bwMode="auto">
          <a:xfrm>
            <a:off x="95250" y="1370013"/>
            <a:ext cx="8499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a:latin typeface="ＭＳ Ｐ明朝" panose="02020600040205080304" pitchFamily="18" charset="-128"/>
                <a:ea typeface="ＭＳ Ｐ明朝" panose="02020600040205080304" pitchFamily="18" charset="-128"/>
              </a:rPr>
              <a:t>付録2　展望―プロジェクトにする（参考：SIS　</a:t>
            </a:r>
            <a:r>
              <a:rPr lang="zh-CN" altLang="en-US" sz="2800">
                <a:latin typeface="ＭＳ Ｐ明朝" panose="02020600040205080304" pitchFamily="18" charset="-128"/>
              </a:rPr>
              <a:t>website</a:t>
            </a:r>
            <a:r>
              <a:rPr lang="ja-JP" altLang="en-US" sz="2800">
                <a:latin typeface="ＭＳ Ｐ明朝" panose="02020600040205080304" pitchFamily="18" charset="-128"/>
                <a:ea typeface="ＭＳ Ｐ明朝" panose="02020600040205080304" pitchFamily="18" charset="-128"/>
              </a:rPr>
              <a:t>）</a:t>
            </a:r>
          </a:p>
        </p:txBody>
      </p:sp>
      <p:pic>
        <p:nvPicPr>
          <p:cNvPr id="35849" name="Picture 9" descr="Project-webG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 y="20574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6871"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6872" name="正方形/長方形 17"/>
          <p:cNvSpPr>
            <a:spLocks noChangeArrowheads="1"/>
          </p:cNvSpPr>
          <p:nvPr/>
        </p:nvSpPr>
        <p:spPr bwMode="auto">
          <a:xfrm>
            <a:off x="422275" y="1576388"/>
            <a:ext cx="8031163"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r>
              <a:rPr lang="ja-JP" altLang="en-US" sz="4800">
                <a:solidFill>
                  <a:srgbClr val="000000"/>
                </a:solidFill>
                <a:latin typeface="ＭＳ Ｐゴシック" panose="020B0600070205080204" pitchFamily="50" charset="-128"/>
                <a:ea typeface="ＭＳ Ｐ明朝" panose="02020600040205080304" pitchFamily="18" charset="-128"/>
                <a:sym typeface="ＭＳ Ｐゴシック" panose="020B0600070205080204" pitchFamily="50" charset="-128"/>
              </a:rPr>
              <a:t>ご清聴ありがとうございました！</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151" name="直線コネクタ 23"/>
          <p:cNvSpPr>
            <a:spLocks noChangeShapeType="1"/>
          </p:cNvSpPr>
          <p:nvPr/>
        </p:nvSpPr>
        <p:spPr bwMode="auto">
          <a:xfrm>
            <a:off x="246063" y="1085850"/>
            <a:ext cx="8585200"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152" name="Rectangle 8"/>
          <p:cNvSpPr>
            <a:spLocks noGrp="1" noChangeArrowheads="1"/>
          </p:cNvSpPr>
          <p:nvPr>
            <p:ph type="title"/>
          </p:nvPr>
        </p:nvSpPr>
        <p:spPr>
          <a:xfrm>
            <a:off x="457200" y="1085850"/>
            <a:ext cx="8229600" cy="1016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r>
              <a:rPr lang="ja-JP" altLang="en-US" smtClean="0">
                <a:latin typeface="ＭＳ Ｐ明朝" panose="02020600040205080304" pitchFamily="18" charset="-128"/>
                <a:ea typeface="ＭＳ Ｐ明朝" panose="02020600040205080304" pitchFamily="18" charset="-128"/>
              </a:rPr>
              <a:t>Ⅰ入門編－Matlabの基本機能</a:t>
            </a:r>
          </a:p>
        </p:txBody>
      </p:sp>
      <p:sp>
        <p:nvSpPr>
          <p:cNvPr id="6153" name="Rectangle 9"/>
          <p:cNvSpPr>
            <a:spLocks noGrp="1" noChangeArrowheads="1"/>
          </p:cNvSpPr>
          <p:nvPr>
            <p:ph type="body" idx="1"/>
          </p:nvPr>
        </p:nvSpPr>
        <p:spPr>
          <a:xfrm>
            <a:off x="457200" y="1417638"/>
            <a:ext cx="8229600" cy="535146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buFontTx/>
              <a:buNone/>
            </a:pPr>
            <a:endParaRPr lang="ja-JP" altLang="en-US" sz="1800" smtClean="0"/>
          </a:p>
          <a:p>
            <a:pPr marL="0" indent="0" eaLnBrk="1" hangingPunct="1">
              <a:buFontTx/>
              <a:buNone/>
            </a:pPr>
            <a:endParaRPr lang="ja-JP" altLang="en-US" sz="1600" smtClean="0"/>
          </a:p>
          <a:p>
            <a:pPr marL="0" indent="0" eaLnBrk="1" hangingPunct="1">
              <a:buFontTx/>
              <a:buNone/>
            </a:pPr>
            <a:endParaRPr lang="ja-JP" altLang="en-US" sz="1600" smtClean="0"/>
          </a:p>
        </p:txBody>
      </p:sp>
      <p:sp>
        <p:nvSpPr>
          <p:cNvPr id="6154" name="Text Box 10"/>
          <p:cNvSpPr txBox="1">
            <a:spLocks noChangeArrowheads="1"/>
          </p:cNvSpPr>
          <p:nvPr/>
        </p:nvSpPr>
        <p:spPr bwMode="auto">
          <a:xfrm>
            <a:off x="457200" y="2227263"/>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提示符号</a:t>
            </a:r>
            <a:r>
              <a:rPr lang="ja-JP" altLang="en-US" b="1">
                <a:effectLst>
                  <a:outerShdw blurRad="38100" dist="38100" dir="2700000" algn="tl">
                    <a:srgbClr val="C0C0C0"/>
                  </a:outerShdw>
                </a:effectLst>
                <a:latin typeface="ＭＳ Ｐ明朝" panose="02020600040205080304" pitchFamily="18" charset="-128"/>
                <a:ea typeface="ＭＳ Ｐ明朝" panose="02020600040205080304" pitchFamily="18" charset="-128"/>
              </a:rPr>
              <a:t>＞＞</a:t>
            </a:r>
            <a:r>
              <a:rPr lang="ja-JP" altLang="en-US">
                <a:latin typeface="ＭＳ Ｐ明朝" panose="02020600040205080304" pitchFamily="18" charset="-128"/>
                <a:ea typeface="ＭＳ Ｐ明朝" panose="02020600040205080304" pitchFamily="18" charset="-128"/>
              </a:rPr>
              <a:t>の後ろで、コマンドで命令を入力してEnterをすれば、システムが自動的に対応する指示に従って命令を実行できる。例えば：</a:t>
            </a:r>
          </a:p>
          <a:p>
            <a:pPr eaLnBrk="1" hangingPunct="1">
              <a:buFont typeface="Arial" panose="020B0604020202020204" pitchFamily="34" charset="0"/>
              <a:buNone/>
              <a:defRPr/>
            </a:pPr>
            <a:endParaRPr lang="ja-JP" altLang="en-US">
              <a:latin typeface="ＭＳ Ｐ明朝" panose="02020600040205080304" pitchFamily="18" charset="-128"/>
              <a:ea typeface="ＭＳ Ｐ明朝" panose="02020600040205080304" pitchFamily="18" charset="-128"/>
            </a:endParaRPr>
          </a:p>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●四則運算　+    -      *     /</a:t>
            </a:r>
          </a:p>
          <a:p>
            <a:pPr eaLnBrk="1" hangingPunct="1">
              <a:buFont typeface="Arial" panose="020B0604020202020204" pitchFamily="34" charset="0"/>
              <a:buNone/>
              <a:defRPr/>
            </a:pPr>
            <a:endParaRPr lang="ja-JP" altLang="en-US">
              <a:latin typeface="ＭＳ Ｐ明朝" panose="02020600040205080304" pitchFamily="18" charset="-128"/>
              <a:ea typeface="ＭＳ Ｐ明朝" panose="02020600040205080304" pitchFamily="18" charset="-128"/>
            </a:endParaRPr>
          </a:p>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●累乗根　　sqrt()</a:t>
            </a:r>
          </a:p>
          <a:p>
            <a:pPr eaLnBrk="1" hangingPunct="1">
              <a:buFont typeface="Arial" panose="020B0604020202020204" pitchFamily="34" charset="0"/>
              <a:buNone/>
              <a:defRPr/>
            </a:pPr>
            <a:endParaRPr lang="ja-JP" altLang="en-US">
              <a:latin typeface="ＭＳ Ｐ明朝" panose="02020600040205080304" pitchFamily="18" charset="-128"/>
              <a:ea typeface="ＭＳ Ｐ明朝" panose="02020600040205080304" pitchFamily="18" charset="-128"/>
            </a:endParaRPr>
          </a:p>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●絶対値　　abs()</a:t>
            </a:r>
          </a:p>
          <a:p>
            <a:pPr eaLnBrk="1" hangingPunct="1">
              <a:buFont typeface="Arial" panose="020B0604020202020204" pitchFamily="34" charset="0"/>
              <a:buNone/>
              <a:defRPr/>
            </a:pPr>
            <a:endParaRPr lang="ja-JP" altLang="en-US">
              <a:latin typeface="ＭＳ Ｐ明朝" panose="02020600040205080304" pitchFamily="18" charset="-128"/>
              <a:ea typeface="ＭＳ Ｐ明朝" panose="02020600040205080304" pitchFamily="18" charset="-128"/>
            </a:endParaRPr>
          </a:p>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●冪                ^</a:t>
            </a:r>
          </a:p>
          <a:p>
            <a:pPr eaLnBrk="1" hangingPunct="1">
              <a:buFont typeface="Arial" panose="020B0604020202020204" pitchFamily="34" charset="0"/>
              <a:buNone/>
              <a:defRPr/>
            </a:pPr>
            <a:endParaRPr lang="ja-JP" altLang="en-US">
              <a:latin typeface="ＭＳ Ｐ明朝" panose="02020600040205080304" pitchFamily="18" charset="-128"/>
              <a:ea typeface="ＭＳ Ｐ明朝" panose="02020600040205080304" pitchFamily="18" charset="-128"/>
            </a:endParaRPr>
          </a:p>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●指数・対数　exp()  log() log10()</a:t>
            </a:r>
          </a:p>
          <a:p>
            <a:pPr eaLnBrk="1" hangingPunct="1">
              <a:buFont typeface="Arial" panose="020B0604020202020204" pitchFamily="34" charset="0"/>
              <a:buNone/>
              <a:defRPr/>
            </a:pPr>
            <a:endParaRPr lang="ja-JP" altLang="en-US">
              <a:latin typeface="ＭＳ Ｐ明朝" panose="02020600040205080304" pitchFamily="18" charset="-128"/>
              <a:ea typeface="ＭＳ Ｐ明朝" panose="02020600040205080304" pitchFamily="18" charset="-128"/>
            </a:endParaRPr>
          </a:p>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その他の関数と命令式が数多くて枚挙に暇がない。</a:t>
            </a:r>
          </a:p>
          <a:p>
            <a:pPr eaLnBrk="1" hangingPunct="1">
              <a:buFont typeface="Arial" panose="020B0604020202020204" pitchFamily="34" charset="0"/>
              <a:buNone/>
              <a:defRPr/>
            </a:pPr>
            <a:endParaRPr lang="ja-JP" altLang="en-US">
              <a:latin typeface="ＭＳ Ｐ明朝" panose="02020600040205080304" pitchFamily="18" charset="-128"/>
              <a:ea typeface="ＭＳ Ｐ明朝" panose="02020600040205080304" pitchFamily="18" charset="-128"/>
            </a:endParaRPr>
          </a:p>
          <a:p>
            <a:pPr eaLnBrk="1" hangingPunct="1">
              <a:buFont typeface="Arial" panose="020B0604020202020204" pitchFamily="34" charset="0"/>
              <a:buNone/>
              <a:defRPr/>
            </a:pPr>
            <a:r>
              <a:rPr lang="ja-JP" altLang="en-US">
                <a:latin typeface="ＭＳ Ｐ明朝" panose="02020600040205080304" pitchFamily="18" charset="-128"/>
                <a:ea typeface="ＭＳ Ｐ明朝" panose="02020600040205080304" pitchFamily="18" charset="-128"/>
              </a:rPr>
              <a:t>　科学計算用電卓（Scientific Calculator）と比べ、機能がより完備していた。</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直線コネクタ 23"/>
          <p:cNvSpPr>
            <a:spLocks noChangeShapeType="1"/>
          </p:cNvSpPr>
          <p:nvPr/>
        </p:nvSpPr>
        <p:spPr bwMode="auto">
          <a:xfrm>
            <a:off x="95250" y="958850"/>
            <a:ext cx="8937625"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175" name="直線コネクタ 23"/>
          <p:cNvSpPr>
            <a:spLocks noChangeShapeType="1"/>
          </p:cNvSpPr>
          <p:nvPr/>
        </p:nvSpPr>
        <p:spPr bwMode="auto">
          <a:xfrm>
            <a:off x="246063" y="1085850"/>
            <a:ext cx="8585200"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7176" name="Picture 8" descr="加"/>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 y="1128713"/>
            <a:ext cx="3779838" cy="576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7" name="Text Box 9"/>
          <p:cNvSpPr txBox="1">
            <a:spLocks noChangeArrowheads="1"/>
          </p:cNvSpPr>
          <p:nvPr/>
        </p:nvSpPr>
        <p:spPr bwMode="auto">
          <a:xfrm>
            <a:off x="3233738" y="3400425"/>
            <a:ext cx="14557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400"/>
              <a:t>Demo(1)</a:t>
            </a:r>
          </a:p>
        </p:txBody>
      </p:sp>
      <p:pic>
        <p:nvPicPr>
          <p:cNvPr id="7178" name="Picture 10" descr="対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475" y="1128713"/>
            <a:ext cx="3617913" cy="599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1000" fill="hold"/>
                                        <p:tgtEl>
                                          <p:spTgt spid="7176"/>
                                        </p:tgtEl>
                                        <p:attrNameLst>
                                          <p:attrName>ppt_x</p:attrName>
                                        </p:attrNameLst>
                                      </p:cBhvr>
                                      <p:tavLst>
                                        <p:tav tm="0">
                                          <p:val>
                                            <p:strVal val="#ppt_x"/>
                                          </p:val>
                                        </p:tav>
                                        <p:tav tm="100000">
                                          <p:val>
                                            <p:strVal val="#ppt_x"/>
                                          </p:val>
                                        </p:tav>
                                      </p:tavLst>
                                    </p:anim>
                                    <p:anim calcmode="lin" valueType="num">
                                      <p:cBhvr additive="base">
                                        <p:cTn id="8" dur="10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7176"/>
                                        </p:tgtEl>
                                        <p:attrNameLst>
                                          <p:attrName>ppt_x</p:attrName>
                                        </p:attrNameLst>
                                      </p:cBhvr>
                                      <p:tavLst>
                                        <p:tav tm="0">
                                          <p:val>
                                            <p:strVal val="ppt_x"/>
                                          </p:val>
                                        </p:tav>
                                        <p:tav tm="100000">
                                          <p:val>
                                            <p:strVal val="ppt_x"/>
                                          </p:val>
                                        </p:tav>
                                      </p:tavLst>
                                    </p:anim>
                                    <p:anim calcmode="lin" valueType="num">
                                      <p:cBhvr additive="base">
                                        <p:cTn id="13" dur="500"/>
                                        <p:tgtEl>
                                          <p:spTgt spid="7176"/>
                                        </p:tgtEl>
                                        <p:attrNameLst>
                                          <p:attrName>ppt_y</p:attrName>
                                        </p:attrNameLst>
                                      </p:cBhvr>
                                      <p:tavLst>
                                        <p:tav tm="0">
                                          <p:val>
                                            <p:strVal val="ppt_y"/>
                                          </p:val>
                                        </p:tav>
                                        <p:tav tm="100000">
                                          <p:val>
                                            <p:strVal val="1+ppt_h/2"/>
                                          </p:val>
                                        </p:tav>
                                      </p:tavLst>
                                    </p:anim>
                                    <p:set>
                                      <p:cBhvr>
                                        <p:cTn id="14" dur="1" fill="hold">
                                          <p:stCondLst>
                                            <p:cond delay="499"/>
                                          </p:stCondLst>
                                        </p:cTn>
                                        <p:tgtEl>
                                          <p:spTgt spid="717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 calcmode="lin" valueType="num">
                                      <p:cBhvr additive="base">
                                        <p:cTn id="19" dur="500" fill="hold"/>
                                        <p:tgtEl>
                                          <p:spTgt spid="7178"/>
                                        </p:tgtEl>
                                        <p:attrNameLst>
                                          <p:attrName>ppt_x</p:attrName>
                                        </p:attrNameLst>
                                      </p:cBhvr>
                                      <p:tavLst>
                                        <p:tav tm="0">
                                          <p:val>
                                            <p:strVal val="1+#ppt_w/2"/>
                                          </p:val>
                                        </p:tav>
                                        <p:tav tm="100000">
                                          <p:val>
                                            <p:strVal val="#ppt_x"/>
                                          </p:val>
                                        </p:tav>
                                      </p:tavLst>
                                    </p:anim>
                                    <p:anim calcmode="lin" valueType="num">
                                      <p:cBhvr additive="base">
                                        <p:cTn id="20"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6" fill="hold" nodeType="clickEffect">
                                  <p:stCondLst>
                                    <p:cond delay="0"/>
                                  </p:stCondLst>
                                  <p:childTnLst>
                                    <p:anim calcmode="lin" valueType="num">
                                      <p:cBhvr additive="base">
                                        <p:cTn id="24" dur="500"/>
                                        <p:tgtEl>
                                          <p:spTgt spid="7178"/>
                                        </p:tgtEl>
                                        <p:attrNameLst>
                                          <p:attrName>ppt_x</p:attrName>
                                        </p:attrNameLst>
                                      </p:cBhvr>
                                      <p:tavLst>
                                        <p:tav tm="0">
                                          <p:val>
                                            <p:strVal val="ppt_x"/>
                                          </p:val>
                                        </p:tav>
                                        <p:tav tm="100000">
                                          <p:val>
                                            <p:strVal val="1+ppt_w/2"/>
                                          </p:val>
                                        </p:tav>
                                      </p:tavLst>
                                    </p:anim>
                                    <p:anim calcmode="lin" valueType="num">
                                      <p:cBhvr additive="base">
                                        <p:cTn id="25" dur="500"/>
                                        <p:tgtEl>
                                          <p:spTgt spid="7178"/>
                                        </p:tgtEl>
                                        <p:attrNameLst>
                                          <p:attrName>ppt_y</p:attrName>
                                        </p:attrNameLst>
                                      </p:cBhvr>
                                      <p:tavLst>
                                        <p:tav tm="0">
                                          <p:val>
                                            <p:strVal val="ppt_y"/>
                                          </p:val>
                                        </p:tav>
                                        <p:tav tm="100000">
                                          <p:val>
                                            <p:strVal val="1+ppt_h/2"/>
                                          </p:val>
                                        </p:tav>
                                      </p:tavLst>
                                    </p:anim>
                                    <p:set>
                                      <p:cBhvr>
                                        <p:cTn id="26" dur="1" fill="hold">
                                          <p:stCondLst>
                                            <p:cond delay="499"/>
                                          </p:stCondLst>
                                        </p:cTn>
                                        <p:tgtEl>
                                          <p:spTgt spid="7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図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図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8199"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8200" name="Rectangle 8"/>
          <p:cNvSpPr>
            <a:spLocks noGrp="1" noChangeArrowheads="1"/>
          </p:cNvSpPr>
          <p:nvPr>
            <p:ph type="title"/>
          </p:nvPr>
        </p:nvSpPr>
        <p:spPr>
          <a:xfrm>
            <a:off x="444500" y="1071563"/>
            <a:ext cx="82296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r>
              <a:rPr lang="ja-JP" altLang="en-US" smtClean="0">
                <a:latin typeface="ＭＳ Ｐ明朝" panose="02020600040205080304" pitchFamily="18" charset="-128"/>
                <a:ea typeface="ＭＳ Ｐ明朝" panose="02020600040205080304" pitchFamily="18" charset="-128"/>
              </a:rPr>
              <a:t>Ⅱ基礎編－Matlabによる行列演算</a:t>
            </a:r>
          </a:p>
        </p:txBody>
      </p:sp>
      <p:sp>
        <p:nvSpPr>
          <p:cNvPr id="8201" name="Text Box 9"/>
          <p:cNvSpPr txBox="1">
            <a:spLocks noChangeArrowheads="1"/>
          </p:cNvSpPr>
          <p:nvPr/>
        </p:nvSpPr>
        <p:spPr bwMode="auto">
          <a:xfrm>
            <a:off x="457200" y="2298700"/>
            <a:ext cx="82296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3600">
                <a:solidFill>
                  <a:srgbClr val="FF0000"/>
                </a:solidFill>
              </a:rPr>
              <a:t>Mat</a:t>
            </a:r>
            <a:r>
              <a:rPr lang="ja-JP" altLang="en-US" sz="3600">
                <a:solidFill>
                  <a:schemeClr val="accent2"/>
                </a:solidFill>
              </a:rPr>
              <a:t>lab</a:t>
            </a:r>
          </a:p>
          <a:p>
            <a:pPr algn="ctr" eaLnBrk="1" hangingPunct="1"/>
            <a:r>
              <a:rPr lang="zh-CN" altLang="en-US" sz="3600">
                <a:solidFill>
                  <a:srgbClr val="FF0000"/>
                </a:solidFill>
              </a:rPr>
              <a:t>Mat</a:t>
            </a:r>
            <a:r>
              <a:rPr lang="zh-CN" altLang="en-US" sz="3600"/>
              <a:t>rix + </a:t>
            </a:r>
            <a:r>
              <a:rPr lang="zh-CN" altLang="en-US" sz="3600">
                <a:solidFill>
                  <a:schemeClr val="accent2"/>
                </a:solidFill>
              </a:rPr>
              <a:t>Lab</a:t>
            </a:r>
            <a:r>
              <a:rPr lang="zh-CN" altLang="en-US" sz="3600"/>
              <a:t>oratory</a:t>
            </a:r>
            <a:r>
              <a:rPr lang="zh-CN" altLang="en-US"/>
              <a:t> </a:t>
            </a:r>
            <a:endParaRPr lang="ja-JP" altLang="en-US"/>
          </a:p>
        </p:txBody>
      </p:sp>
      <p:sp>
        <p:nvSpPr>
          <p:cNvPr id="8202" name="Text Box 10"/>
          <p:cNvSpPr txBox="1">
            <a:spLocks noChangeArrowheads="1"/>
          </p:cNvSpPr>
          <p:nvPr/>
        </p:nvSpPr>
        <p:spPr bwMode="auto">
          <a:xfrm>
            <a:off x="6515100" y="2298700"/>
            <a:ext cx="23622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buFont typeface="Arial" panose="020B0604020202020204" pitchFamily="34" charset="0"/>
              <a:buNone/>
              <a:defRPr/>
            </a:pPr>
            <a:r>
              <a:rPr lang="ja-JP" altLang="en-US" sz="2800" b="1">
                <a:solidFill>
                  <a:srgbClr val="FF000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a:t>
            </a:r>
            <a:r>
              <a:rPr lang="zh-CN" altLang="en-US" sz="2800" b="1">
                <a:solidFill>
                  <a:srgbClr val="FF000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行列</a:t>
            </a:r>
            <a:r>
              <a:rPr lang="ja-JP" altLang="en-US" sz="2800" b="1">
                <a:solidFill>
                  <a:srgbClr val="FF000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実験室”</a:t>
            </a:r>
          </a:p>
        </p:txBody>
      </p:sp>
      <p:sp>
        <p:nvSpPr>
          <p:cNvPr id="8203" name="Text Box 11"/>
          <p:cNvSpPr txBox="1">
            <a:spLocks noChangeArrowheads="1"/>
          </p:cNvSpPr>
          <p:nvPr/>
        </p:nvSpPr>
        <p:spPr bwMode="auto">
          <a:xfrm>
            <a:off x="842963" y="4297363"/>
            <a:ext cx="7151687" cy="191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400">
                <a:ea typeface="ＭＳ Ｐ明朝" panose="02020600040205080304" pitchFamily="18" charset="-128"/>
              </a:rPr>
              <a:t>行列の基本書式：</a:t>
            </a:r>
          </a:p>
          <a:p>
            <a:pPr eaLnBrk="1" hangingPunct="1"/>
            <a:endParaRPr lang="ja-JP" altLang="en-US" sz="2400">
              <a:ea typeface="ＭＳ Ｐ明朝" panose="02020600040205080304" pitchFamily="18" charset="-128"/>
            </a:endParaRPr>
          </a:p>
          <a:p>
            <a:pPr algn="ctr" eaLnBrk="1" hangingPunct="1"/>
            <a:r>
              <a:rPr lang="ja-JP" altLang="en-US" sz="2400"/>
              <a:t>A</a:t>
            </a:r>
            <a:r>
              <a:rPr lang="zh-CN" altLang="en-US" sz="2400">
                <a:solidFill>
                  <a:srgbClr val="FF0000"/>
                </a:solidFill>
              </a:rPr>
              <a:t>=</a:t>
            </a:r>
            <a:r>
              <a:rPr lang="zh-CN" altLang="en-US" sz="2400">
                <a:solidFill>
                  <a:schemeClr val="accent2"/>
                </a:solidFill>
              </a:rPr>
              <a:t>[</a:t>
            </a:r>
            <a:r>
              <a:rPr lang="zh-CN" altLang="en-US" sz="2400"/>
              <a:t>1 2 3;4 5 6;7 8 9</a:t>
            </a:r>
            <a:r>
              <a:rPr lang="zh-CN" altLang="en-US" sz="2400">
                <a:solidFill>
                  <a:schemeClr val="accent2"/>
                </a:solidFill>
              </a:rPr>
              <a:t>]</a:t>
            </a:r>
          </a:p>
          <a:p>
            <a:pPr eaLnBrk="1" hangingPunct="1"/>
            <a:endParaRPr lang="zh-CN" altLang="en-US" sz="2400">
              <a:solidFill>
                <a:schemeClr val="accent2"/>
              </a:solidFill>
            </a:endParaRPr>
          </a:p>
          <a:p>
            <a:pPr eaLnBrk="1" hangingPunct="1"/>
            <a:r>
              <a:rPr lang="ja-JP" altLang="en-US" sz="2400">
                <a:ea typeface="ＭＳ Ｐ明朝" panose="02020600040205080304" pitchFamily="18" charset="-128"/>
              </a:rPr>
              <a:t>あるいは</a:t>
            </a:r>
            <a:r>
              <a:rPr lang="ja-JP" altLang="en-US" sz="2400"/>
              <a:t>　　　</a:t>
            </a:r>
            <a:r>
              <a:rPr lang="zh-CN" altLang="en-US" sz="2400"/>
              <a:t>A</a:t>
            </a:r>
            <a:r>
              <a:rPr lang="zh-CN" altLang="en-US" sz="2400">
                <a:solidFill>
                  <a:srgbClr val="FF0000"/>
                </a:solidFill>
              </a:rPr>
              <a:t>=</a:t>
            </a:r>
            <a:r>
              <a:rPr lang="zh-CN" altLang="en-US" sz="2400">
                <a:solidFill>
                  <a:schemeClr val="accent2"/>
                </a:solidFill>
              </a:rPr>
              <a:t>[</a:t>
            </a:r>
            <a:r>
              <a:rPr lang="zh-CN" altLang="en-US" sz="2400"/>
              <a:t>1,2,3;4,5,6;7,8,9</a:t>
            </a:r>
            <a:r>
              <a:rPr lang="zh-CN" altLang="en-US" sz="2400">
                <a:solidFill>
                  <a:schemeClr val="accent2"/>
                </a:solidFill>
              </a:rPr>
              <a:t>]</a:t>
            </a:r>
          </a:p>
        </p:txBody>
      </p:sp>
      <p:graphicFrame>
        <p:nvGraphicFramePr>
          <p:cNvPr id="8204" name="Object 12"/>
          <p:cNvGraphicFramePr>
            <a:graphicFrameLocks noChangeAspect="1"/>
          </p:cNvGraphicFramePr>
          <p:nvPr/>
        </p:nvGraphicFramePr>
        <p:xfrm>
          <a:off x="6515100" y="3856038"/>
          <a:ext cx="1957388" cy="2030412"/>
        </p:xfrm>
        <a:graphic>
          <a:graphicData uri="http://schemas.openxmlformats.org/presentationml/2006/ole">
            <mc:AlternateContent xmlns:mc="http://schemas.openxmlformats.org/markup-compatibility/2006">
              <mc:Choice xmlns:v="urn:schemas-microsoft-com:vml" Requires="v">
                <p:oleObj spid="_x0000_s8205" r:id="rId7" imgW="686611" imgH="711841" progId="">
                  <p:embed/>
                </p:oleObj>
              </mc:Choice>
              <mc:Fallback>
                <p:oleObj r:id="rId7" imgW="686611" imgH="711841" progId="">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3856038"/>
                        <a:ext cx="1957388" cy="203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additive="base">
                                        <p:cTn id="7" dur="500" fill="hold"/>
                                        <p:tgtEl>
                                          <p:spTgt spid="8202"/>
                                        </p:tgtEl>
                                        <p:attrNameLst>
                                          <p:attrName>ppt_x</p:attrName>
                                        </p:attrNameLst>
                                      </p:cBhvr>
                                      <p:tavLst>
                                        <p:tav tm="0">
                                          <p:val>
                                            <p:strVal val="1+#ppt_w/2"/>
                                          </p:val>
                                        </p:tav>
                                        <p:tav tm="100000">
                                          <p:val>
                                            <p:strVal val="#ppt_x"/>
                                          </p:val>
                                        </p:tav>
                                      </p:tavLst>
                                    </p:anim>
                                    <p:anim calcmode="lin" valueType="num">
                                      <p:cBhvr additive="base">
                                        <p:cTn id="8" dur="500" fill="hold"/>
                                        <p:tgtEl>
                                          <p:spTgt spid="82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1+#ppt_w/2"/>
                                          </p:val>
                                        </p:tav>
                                        <p:tav tm="100000">
                                          <p:val>
                                            <p:strVal val="#ppt_x"/>
                                          </p:val>
                                        </p:tav>
                                      </p:tavLst>
                                    </p:anim>
                                    <p:anim calcmode="lin" valueType="num">
                                      <p:cBhvr additive="base">
                                        <p:cTn id="14"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図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図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9223"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9224" name="Text Box 8"/>
          <p:cNvSpPr txBox="1">
            <a:spLocks noChangeArrowheads="1"/>
          </p:cNvSpPr>
          <p:nvPr/>
        </p:nvSpPr>
        <p:spPr bwMode="auto">
          <a:xfrm>
            <a:off x="525463" y="1179513"/>
            <a:ext cx="55721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a:t>●</a:t>
            </a:r>
            <a:r>
              <a:rPr lang="zh-CN" altLang="en-US" sz="2800"/>
              <a:t>元素</a:t>
            </a:r>
            <a:r>
              <a:rPr lang="ja-JP" altLang="en-US" sz="2800"/>
              <a:t>入替、指定</a:t>
            </a:r>
          </a:p>
        </p:txBody>
      </p:sp>
      <p:graphicFrame>
        <p:nvGraphicFramePr>
          <p:cNvPr id="9225" name="Object 9"/>
          <p:cNvGraphicFramePr>
            <a:graphicFrameLocks noChangeAspect="1"/>
          </p:cNvGraphicFramePr>
          <p:nvPr/>
        </p:nvGraphicFramePr>
        <p:xfrm>
          <a:off x="525463" y="1884363"/>
          <a:ext cx="1957387" cy="2030412"/>
        </p:xfrm>
        <a:graphic>
          <a:graphicData uri="http://schemas.openxmlformats.org/presentationml/2006/ole">
            <mc:AlternateContent xmlns:mc="http://schemas.openxmlformats.org/markup-compatibility/2006">
              <mc:Choice xmlns:v="urn:schemas-microsoft-com:vml" Requires="v">
                <p:oleObj spid="_x0000_s9235" r:id="rId7" imgW="686611" imgH="711841" progId="">
                  <p:embed/>
                </p:oleObj>
              </mc:Choice>
              <mc:Fallback>
                <p:oleObj r:id="rId7" imgW="686611" imgH="711841"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884363"/>
                        <a:ext cx="1957387" cy="203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6" name="Text Box 10"/>
          <p:cNvSpPr txBox="1">
            <a:spLocks noChangeArrowheads="1"/>
          </p:cNvSpPr>
          <p:nvPr/>
        </p:nvSpPr>
        <p:spPr bwMode="auto">
          <a:xfrm>
            <a:off x="1927225" y="1857375"/>
            <a:ext cx="360363" cy="6429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3600" b="1">
                <a:solidFill>
                  <a:srgbClr val="FF0000"/>
                </a:solidFill>
                <a:latin typeface="Times New Roman" panose="02020603050405020304" pitchFamily="18" charset="0"/>
              </a:rPr>
              <a:t>3</a:t>
            </a:r>
          </a:p>
        </p:txBody>
      </p:sp>
      <p:sp>
        <p:nvSpPr>
          <p:cNvPr id="9227" name="AutoShape 11"/>
          <p:cNvSpPr>
            <a:spLocks noChangeArrowheads="1"/>
          </p:cNvSpPr>
          <p:nvPr/>
        </p:nvSpPr>
        <p:spPr bwMode="auto">
          <a:xfrm>
            <a:off x="2641600" y="2778125"/>
            <a:ext cx="384175" cy="184150"/>
          </a:xfrm>
          <a:prstGeom prst="rightArrow">
            <a:avLst>
              <a:gd name="adj1" fmla="val 50000"/>
              <a:gd name="adj2" fmla="val 521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9228" name="AutoShape 12"/>
          <p:cNvSpPr>
            <a:spLocks noChangeArrowheads="1"/>
          </p:cNvSpPr>
          <p:nvPr/>
        </p:nvSpPr>
        <p:spPr bwMode="auto">
          <a:xfrm>
            <a:off x="5275263" y="2778125"/>
            <a:ext cx="382587" cy="184150"/>
          </a:xfrm>
          <a:prstGeom prst="rightArrow">
            <a:avLst>
              <a:gd name="adj1" fmla="val 50000"/>
              <a:gd name="adj2" fmla="val 51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graphicFrame>
        <p:nvGraphicFramePr>
          <p:cNvPr id="9229" name="Object 13"/>
          <p:cNvGraphicFramePr>
            <a:graphicFrameLocks noChangeAspect="1"/>
          </p:cNvGraphicFramePr>
          <p:nvPr/>
        </p:nvGraphicFramePr>
        <p:xfrm>
          <a:off x="5878513" y="1871663"/>
          <a:ext cx="2138362" cy="2030412"/>
        </p:xfrm>
        <a:graphic>
          <a:graphicData uri="http://schemas.openxmlformats.org/presentationml/2006/ole">
            <mc:AlternateContent xmlns:mc="http://schemas.openxmlformats.org/markup-compatibility/2006">
              <mc:Choice xmlns:v="urn:schemas-microsoft-com:vml" Requires="v">
                <p:oleObj spid="_x0000_s9236" r:id="rId9" imgW="750046" imgH="711841" progId="">
                  <p:embed/>
                </p:oleObj>
              </mc:Choice>
              <mc:Fallback>
                <p:oleObj r:id="rId9" imgW="750046" imgH="711841" progId="">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8513" y="1871663"/>
                        <a:ext cx="2138362" cy="203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0" name="Text Box 14"/>
          <p:cNvSpPr txBox="1">
            <a:spLocks noChangeArrowheads="1"/>
          </p:cNvSpPr>
          <p:nvPr/>
        </p:nvSpPr>
        <p:spPr bwMode="auto">
          <a:xfrm>
            <a:off x="7235825" y="1860550"/>
            <a:ext cx="9810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3600" b="1">
                <a:solidFill>
                  <a:srgbClr val="FF0000"/>
                </a:solidFill>
                <a:latin typeface="Times New Roman" panose="02020603050405020304" pitchFamily="18" charset="0"/>
              </a:rPr>
              <a:t>10</a:t>
            </a:r>
          </a:p>
        </p:txBody>
      </p:sp>
      <p:graphicFrame>
        <p:nvGraphicFramePr>
          <p:cNvPr id="9231" name="Object 15"/>
          <p:cNvGraphicFramePr>
            <a:graphicFrameLocks noChangeAspect="1"/>
          </p:cNvGraphicFramePr>
          <p:nvPr/>
        </p:nvGraphicFramePr>
        <p:xfrm>
          <a:off x="3121025" y="1884363"/>
          <a:ext cx="1958975" cy="2030412"/>
        </p:xfrm>
        <a:graphic>
          <a:graphicData uri="http://schemas.openxmlformats.org/presentationml/2006/ole">
            <mc:AlternateContent xmlns:mc="http://schemas.openxmlformats.org/markup-compatibility/2006">
              <mc:Choice xmlns:v="urn:schemas-microsoft-com:vml" Requires="v">
                <p:oleObj spid="_x0000_s9237" r:id="rId11" imgW="686611" imgH="711841" progId="">
                  <p:embed/>
                </p:oleObj>
              </mc:Choice>
              <mc:Fallback>
                <p:oleObj r:id="rId11" imgW="686611" imgH="711841" progId="">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1025" y="1884363"/>
                        <a:ext cx="1958975" cy="203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2" name="Text Box 16"/>
          <p:cNvSpPr txBox="1">
            <a:spLocks noChangeArrowheads="1"/>
          </p:cNvSpPr>
          <p:nvPr/>
        </p:nvSpPr>
        <p:spPr bwMode="auto">
          <a:xfrm>
            <a:off x="4506913" y="1871663"/>
            <a:ext cx="360362" cy="6429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3600" b="1">
                <a:solidFill>
                  <a:srgbClr val="FF0000"/>
                </a:solidFill>
                <a:latin typeface="Times New Roman" panose="02020603050405020304" pitchFamily="18" charset="0"/>
              </a:rPr>
              <a:t>5</a:t>
            </a:r>
          </a:p>
        </p:txBody>
      </p:sp>
      <p:sp>
        <p:nvSpPr>
          <p:cNvPr id="9233" name="Text Box 17"/>
          <p:cNvSpPr txBox="1">
            <a:spLocks noChangeArrowheads="1"/>
          </p:cNvSpPr>
          <p:nvPr/>
        </p:nvSpPr>
        <p:spPr bwMode="auto">
          <a:xfrm>
            <a:off x="7288213" y="1931988"/>
            <a:ext cx="558800" cy="520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b="1">
                <a:solidFill>
                  <a:srgbClr val="FF0000"/>
                </a:solidFill>
                <a:latin typeface="Times New Roman" panose="02020603050405020304" pitchFamily="18" charset="0"/>
              </a:rPr>
              <a:t>10</a:t>
            </a:r>
          </a:p>
        </p:txBody>
      </p:sp>
      <p:sp>
        <p:nvSpPr>
          <p:cNvPr id="9234" name="Text Box 18"/>
          <p:cNvSpPr txBox="1">
            <a:spLocks noChangeArrowheads="1"/>
          </p:cNvSpPr>
          <p:nvPr/>
        </p:nvSpPr>
        <p:spPr bwMode="auto">
          <a:xfrm>
            <a:off x="146050" y="4410075"/>
            <a:ext cx="8723313" cy="222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sz="2000"/>
              <a:t>&gt;&gt;A(1,3)=5                                         </a:t>
            </a:r>
            <a:r>
              <a:rPr lang="zh-CN" altLang="en-US" sz="2000">
                <a:solidFill>
                  <a:srgbClr val="006600"/>
                </a:solidFill>
              </a:rPr>
              <a:t>%</a:t>
            </a:r>
            <a:r>
              <a:rPr lang="ja-JP" altLang="en-US" sz="2000">
                <a:solidFill>
                  <a:srgbClr val="006600"/>
                </a:solidFill>
                <a:latin typeface="ＭＳ Ｐ明朝" panose="02020600040205080304" pitchFamily="18" charset="-128"/>
                <a:ea typeface="ＭＳ Ｐ明朝" panose="02020600040205080304" pitchFamily="18" charset="-128"/>
              </a:rPr>
              <a:t>第1行第3列の元素を5に入り替わる</a:t>
            </a:r>
          </a:p>
          <a:p>
            <a:pPr eaLnBrk="1" hangingPunct="1"/>
            <a:endParaRPr lang="zh-CN" altLang="en-US" sz="2000">
              <a:solidFill>
                <a:srgbClr val="006600"/>
              </a:solidFill>
              <a:latin typeface="ＭＳ Ｐ明朝" panose="02020600040205080304" pitchFamily="18" charset="-128"/>
              <a:ea typeface="ＭＳ Ｐ明朝" panose="02020600040205080304" pitchFamily="18" charset="-128"/>
            </a:endParaRPr>
          </a:p>
          <a:p>
            <a:pPr eaLnBrk="1" hangingPunct="1"/>
            <a:r>
              <a:rPr lang="zh-CN" altLang="en-US" sz="2000"/>
              <a:t>&gt;&gt;A(1,3)=A(2,2)+A(1,3)</a:t>
            </a:r>
            <a:r>
              <a:rPr lang="ja-JP" altLang="en-US" sz="2000"/>
              <a:t>　　　　　　</a:t>
            </a:r>
            <a:r>
              <a:rPr lang="ja-JP" altLang="en-US" sz="2000">
                <a:solidFill>
                  <a:srgbClr val="006600"/>
                </a:solidFill>
              </a:rPr>
              <a:t>%</a:t>
            </a:r>
            <a:r>
              <a:rPr lang="ja-JP" altLang="en-US" sz="2000">
                <a:solidFill>
                  <a:srgbClr val="006600"/>
                </a:solidFill>
                <a:latin typeface="ＭＳ Ｐ明朝" panose="02020600040205080304" pitchFamily="18" charset="-128"/>
                <a:ea typeface="ＭＳ Ｐ明朝" panose="02020600040205080304" pitchFamily="18" charset="-128"/>
              </a:rPr>
              <a:t>第1行第3列の値は、前の与えプラス　</a:t>
            </a:r>
          </a:p>
          <a:p>
            <a:pPr eaLnBrk="1" hangingPunct="1"/>
            <a:r>
              <a:rPr lang="ja-JP" altLang="en-US" sz="2000">
                <a:solidFill>
                  <a:srgbClr val="006600"/>
                </a:solidFill>
                <a:latin typeface="ＭＳ Ｐ明朝" panose="02020600040205080304" pitchFamily="18" charset="-128"/>
                <a:ea typeface="ＭＳ Ｐ明朝" panose="02020600040205080304" pitchFamily="18" charset="-128"/>
              </a:rPr>
              <a:t>　　　　　　　　　　　　　　　　　　　　　　　　　　A(2,2)にする</a:t>
            </a:r>
            <a:r>
              <a:rPr lang="ja-JP" altLang="en-US" sz="2000">
                <a:latin typeface="ＭＳ Ｐ明朝" panose="02020600040205080304" pitchFamily="18" charset="-128"/>
                <a:ea typeface="ＭＳ Ｐ明朝" panose="02020600040205080304" pitchFamily="18" charset="-128"/>
              </a:rPr>
              <a:t>　</a:t>
            </a:r>
            <a:r>
              <a:rPr lang="ja-JP" altLang="en-US" sz="2000"/>
              <a:t>　　　　</a:t>
            </a:r>
            <a:endParaRPr lang="zh-CN" altLang="en-US" sz="2000"/>
          </a:p>
          <a:p>
            <a:pPr eaLnBrk="1" hangingPunct="1"/>
            <a:endParaRPr lang="ja-JP" altLang="en-US" sz="2000"/>
          </a:p>
          <a:p>
            <a:pPr eaLnBrk="1" hangingPunct="1"/>
            <a:r>
              <a:rPr lang="zh-CN" altLang="en-US" sz="2000"/>
              <a:t>&gt;&gt;A(3,2)</a:t>
            </a:r>
          </a:p>
          <a:p>
            <a:pPr eaLnBrk="1" hangingPunct="1"/>
            <a:r>
              <a:rPr lang="zh-CN" altLang="en-US" sz="2000"/>
              <a:t>ans=8</a:t>
            </a:r>
            <a:r>
              <a:rPr lang="ja-JP" altLang="en-US" sz="2000"/>
              <a:t>　　　　　　　　　　　　　　</a:t>
            </a:r>
            <a:r>
              <a:rPr lang="ja-JP" altLang="en-US" sz="2000">
                <a:solidFill>
                  <a:srgbClr val="006600"/>
                </a:solidFill>
              </a:rPr>
              <a:t>%</a:t>
            </a:r>
            <a:r>
              <a:rPr lang="zh-CN" altLang="en-US" sz="2000">
                <a:solidFill>
                  <a:srgbClr val="006600"/>
                </a:solidFill>
              </a:rPr>
              <a:t> return A(3,2)</a:t>
            </a:r>
            <a:endParaRPr lang="ja-JP" altLang="en-US" sz="2000">
              <a:solidFill>
                <a:srgbClr val="0066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0247"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10248" name="Picture 8" descr="行列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1149350"/>
            <a:ext cx="9069388"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9" name="Text Box 9"/>
          <p:cNvSpPr txBox="1">
            <a:spLocks noChangeArrowheads="1"/>
          </p:cNvSpPr>
          <p:nvPr/>
        </p:nvSpPr>
        <p:spPr bwMode="auto">
          <a:xfrm>
            <a:off x="3784600" y="1293813"/>
            <a:ext cx="15922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400"/>
              <a:t>Demo(2)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0248"/>
                                        </p:tgtEl>
                                        <p:attrNameLst>
                                          <p:attrName>ppt_x</p:attrName>
                                        </p:attrNameLst>
                                      </p:cBhvr>
                                      <p:tavLst>
                                        <p:tav tm="0">
                                          <p:val>
                                            <p:strVal val="ppt_x"/>
                                          </p:val>
                                        </p:tav>
                                        <p:tav tm="100000">
                                          <p:val>
                                            <p:strVal val="ppt_x"/>
                                          </p:val>
                                        </p:tav>
                                      </p:tavLst>
                                    </p:anim>
                                    <p:anim calcmode="lin" valueType="num">
                                      <p:cBhvr additive="base">
                                        <p:cTn id="13" dur="500"/>
                                        <p:tgtEl>
                                          <p:spTgt spid="10248"/>
                                        </p:tgtEl>
                                        <p:attrNameLst>
                                          <p:attrName>ppt_y</p:attrName>
                                        </p:attrNameLst>
                                      </p:cBhvr>
                                      <p:tavLst>
                                        <p:tav tm="0">
                                          <p:val>
                                            <p:strVal val="ppt_y"/>
                                          </p:val>
                                        </p:tav>
                                        <p:tav tm="100000">
                                          <p:val>
                                            <p:strVal val="1+ppt_h/2"/>
                                          </p:val>
                                        </p:tav>
                                      </p:tavLst>
                                    </p:anim>
                                    <p:set>
                                      <p:cBhvr>
                                        <p:cTn id="14" dur="1" fill="hold">
                                          <p:stCondLst>
                                            <p:cond delay="499"/>
                                          </p:stCondLst>
                                        </p:cTn>
                                        <p:tgtEl>
                                          <p:spTgt spid="10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58788"/>
            <a:ext cx="4005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図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285750"/>
            <a:ext cx="14747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図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313" y="133350"/>
            <a:ext cx="69056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図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106363"/>
            <a:ext cx="4056063" cy="168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直線コネクタ 23"/>
          <p:cNvSpPr>
            <a:spLocks noChangeShapeType="1"/>
          </p:cNvSpPr>
          <p:nvPr/>
        </p:nvSpPr>
        <p:spPr bwMode="auto">
          <a:xfrm>
            <a:off x="95250" y="958850"/>
            <a:ext cx="8937625" cy="0"/>
          </a:xfrm>
          <a:prstGeom prst="line">
            <a:avLst/>
          </a:prstGeom>
          <a:noFill/>
          <a:ln w="63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271" name="直線コネクタ 23"/>
          <p:cNvSpPr>
            <a:spLocks noChangeShapeType="1"/>
          </p:cNvSpPr>
          <p:nvPr/>
        </p:nvSpPr>
        <p:spPr bwMode="auto">
          <a:xfrm>
            <a:off x="246063" y="1085850"/>
            <a:ext cx="8585200" cy="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272" name="Text Box 8"/>
          <p:cNvSpPr txBox="1">
            <a:spLocks noChangeArrowheads="1"/>
          </p:cNvSpPr>
          <p:nvPr/>
        </p:nvSpPr>
        <p:spPr bwMode="auto">
          <a:xfrm>
            <a:off x="379413" y="1063625"/>
            <a:ext cx="23161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ja-JP" altLang="en-US" sz="2800"/>
              <a:t>●子行列抽出</a:t>
            </a:r>
          </a:p>
        </p:txBody>
      </p:sp>
      <p:graphicFrame>
        <p:nvGraphicFramePr>
          <p:cNvPr id="11273" name="Object 9"/>
          <p:cNvGraphicFramePr>
            <a:graphicFrameLocks noChangeAspect="1"/>
          </p:cNvGraphicFramePr>
          <p:nvPr/>
        </p:nvGraphicFramePr>
        <p:xfrm>
          <a:off x="379413" y="1630363"/>
          <a:ext cx="2239962" cy="2122487"/>
        </p:xfrm>
        <a:graphic>
          <a:graphicData uri="http://schemas.openxmlformats.org/presentationml/2006/ole">
            <mc:AlternateContent xmlns:mc="http://schemas.openxmlformats.org/markup-compatibility/2006">
              <mc:Choice xmlns:v="urn:schemas-microsoft-com:vml" Requires="v">
                <p:oleObj spid="_x0000_s11287" r:id="rId7" imgW="750046" imgH="711841" progId="">
                  <p:embed/>
                </p:oleObj>
              </mc:Choice>
              <mc:Fallback>
                <p:oleObj r:id="rId7" imgW="750046" imgH="711841"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413" y="1630363"/>
                        <a:ext cx="2239962" cy="212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4" name="Rectangle 10"/>
          <p:cNvSpPr>
            <a:spLocks noChangeArrowheads="1"/>
          </p:cNvSpPr>
          <p:nvPr/>
        </p:nvSpPr>
        <p:spPr bwMode="auto">
          <a:xfrm>
            <a:off x="584200" y="1630363"/>
            <a:ext cx="374650" cy="2122487"/>
          </a:xfrm>
          <a:prstGeom prst="rect">
            <a:avLst/>
          </a:prstGeom>
          <a:noFill/>
          <a:ln w="1905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1275" name="Rectangle 11"/>
          <p:cNvSpPr>
            <a:spLocks noChangeArrowheads="1"/>
          </p:cNvSpPr>
          <p:nvPr/>
        </p:nvSpPr>
        <p:spPr bwMode="auto">
          <a:xfrm>
            <a:off x="379413" y="2384425"/>
            <a:ext cx="2286000" cy="509588"/>
          </a:xfrm>
          <a:prstGeom prst="rect">
            <a:avLst/>
          </a:prstGeom>
          <a:noFill/>
          <a:ln w="19050">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1276" name="Text Box 12"/>
          <p:cNvSpPr txBox="1">
            <a:spLocks noChangeArrowheads="1"/>
          </p:cNvSpPr>
          <p:nvPr/>
        </p:nvSpPr>
        <p:spPr bwMode="auto">
          <a:xfrm>
            <a:off x="4279900" y="1630363"/>
            <a:ext cx="45402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sz="2000">
                <a:solidFill>
                  <a:srgbClr val="FF0000"/>
                </a:solidFill>
              </a:rPr>
              <a:t>&gt;&gt;A(:,1)                 %</a:t>
            </a:r>
            <a:r>
              <a:rPr lang="zh-CN" altLang="en-US" sz="2000">
                <a:solidFill>
                  <a:srgbClr val="FF0000"/>
                </a:solidFill>
                <a:latin typeface="ＭＳ Ｐ明朝" panose="02020600040205080304" pitchFamily="18" charset="-128"/>
                <a:ea typeface="ＭＳ Ｐ明朝" panose="02020600040205080304" pitchFamily="18" charset="-128"/>
              </a:rPr>
              <a:t>第1</a:t>
            </a:r>
            <a:r>
              <a:rPr lang="ja-JP" altLang="en-US" sz="2000">
                <a:solidFill>
                  <a:srgbClr val="FF0000"/>
                </a:solidFill>
                <a:latin typeface="ＭＳ Ｐ明朝" panose="02020600040205080304" pitchFamily="18" charset="-128"/>
                <a:ea typeface="ＭＳ Ｐ明朝" panose="02020600040205080304" pitchFamily="18" charset="-128"/>
              </a:rPr>
              <a:t>列元素抽出</a:t>
            </a:r>
          </a:p>
        </p:txBody>
      </p:sp>
      <p:sp>
        <p:nvSpPr>
          <p:cNvPr id="11277" name="Text Box 13"/>
          <p:cNvSpPr txBox="1">
            <a:spLocks noChangeArrowheads="1"/>
          </p:cNvSpPr>
          <p:nvPr/>
        </p:nvSpPr>
        <p:spPr bwMode="auto">
          <a:xfrm>
            <a:off x="4279900" y="2185988"/>
            <a:ext cx="4267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sz="2000">
                <a:solidFill>
                  <a:schemeClr val="accent2"/>
                </a:solidFill>
              </a:rPr>
              <a:t>&gt;&gt;A(2,:)   </a:t>
            </a:r>
            <a:r>
              <a:rPr lang="ja-JP" altLang="en-US" sz="2000">
                <a:solidFill>
                  <a:schemeClr val="accent2"/>
                </a:solidFill>
              </a:rPr>
              <a:t>　　　　%</a:t>
            </a:r>
            <a:r>
              <a:rPr lang="zh-CN" altLang="en-US" sz="2000">
                <a:solidFill>
                  <a:schemeClr val="accent2"/>
                </a:solidFill>
                <a:latin typeface="ＭＳ Ｐ明朝" panose="02020600040205080304" pitchFamily="18" charset="-128"/>
                <a:ea typeface="ＭＳ Ｐ明朝" panose="02020600040205080304" pitchFamily="18" charset="-128"/>
              </a:rPr>
              <a:t>第2</a:t>
            </a:r>
            <a:r>
              <a:rPr lang="ja-JP" altLang="en-US" sz="2000">
                <a:solidFill>
                  <a:schemeClr val="accent2"/>
                </a:solidFill>
                <a:latin typeface="ＭＳ Ｐ明朝" panose="02020600040205080304" pitchFamily="18" charset="-128"/>
                <a:ea typeface="ＭＳ Ｐ明朝" panose="02020600040205080304" pitchFamily="18" charset="-128"/>
              </a:rPr>
              <a:t>行元素抽出</a:t>
            </a:r>
            <a:endParaRPr lang="zh-CN" altLang="en-US" sz="2000">
              <a:solidFill>
                <a:schemeClr val="accent2"/>
              </a:solidFill>
              <a:latin typeface="ＭＳ Ｐ明朝" panose="02020600040205080304" pitchFamily="18" charset="-128"/>
              <a:ea typeface="ＭＳ Ｐ明朝" panose="02020600040205080304" pitchFamily="18" charset="-128"/>
            </a:endParaRPr>
          </a:p>
        </p:txBody>
      </p:sp>
      <p:sp>
        <p:nvSpPr>
          <p:cNvPr id="11278" name="Rectangle 14"/>
          <p:cNvSpPr>
            <a:spLocks noChangeArrowheads="1"/>
          </p:cNvSpPr>
          <p:nvPr/>
        </p:nvSpPr>
        <p:spPr bwMode="auto">
          <a:xfrm>
            <a:off x="1155700" y="2349500"/>
            <a:ext cx="1270000" cy="1368425"/>
          </a:xfrm>
          <a:prstGeom prst="rect">
            <a:avLst/>
          </a:prstGeom>
          <a:noFill/>
          <a:ln w="15875" cap="rnd">
            <a:solidFill>
              <a:srgbClr val="00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ja-JP" altLang="en-US"/>
          </a:p>
        </p:txBody>
      </p:sp>
      <p:sp>
        <p:nvSpPr>
          <p:cNvPr id="11279" name="Text Box 15"/>
          <p:cNvSpPr txBox="1">
            <a:spLocks noChangeArrowheads="1"/>
          </p:cNvSpPr>
          <p:nvPr/>
        </p:nvSpPr>
        <p:spPr bwMode="auto">
          <a:xfrm>
            <a:off x="4303713" y="2711450"/>
            <a:ext cx="451643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a:solidFill>
                  <a:srgbClr val="006600"/>
                </a:solidFill>
              </a:rPr>
              <a:t>&gt;&gt;A(2:3,2:3)         </a:t>
            </a:r>
            <a:r>
              <a:rPr lang="ja-JP" altLang="en-US">
                <a:solidFill>
                  <a:srgbClr val="006600"/>
                </a:solidFill>
              </a:rPr>
              <a:t>%</a:t>
            </a:r>
            <a:r>
              <a:rPr lang="ja-JP" altLang="en-US">
                <a:solidFill>
                  <a:srgbClr val="006600"/>
                </a:solidFill>
                <a:latin typeface="ＭＳ Ｐ明朝" panose="02020600040205080304" pitchFamily="18" charset="-128"/>
                <a:ea typeface="ＭＳ Ｐ明朝" panose="02020600040205080304" pitchFamily="18" charset="-128"/>
              </a:rPr>
              <a:t>第2行から第3行まで</a:t>
            </a:r>
          </a:p>
          <a:p>
            <a:pPr eaLnBrk="1" hangingPunct="1"/>
            <a:r>
              <a:rPr lang="ja-JP" altLang="en-US">
                <a:solidFill>
                  <a:srgbClr val="006600"/>
                </a:solidFill>
                <a:latin typeface="ＭＳ Ｐ明朝" panose="02020600040205080304" pitchFamily="18" charset="-128"/>
                <a:ea typeface="ＭＳ Ｐ明朝" panose="02020600040205080304" pitchFamily="18" charset="-128"/>
              </a:rPr>
              <a:t>　　　　　　　第2列から第3行までの部分抽出</a:t>
            </a:r>
          </a:p>
        </p:txBody>
      </p:sp>
      <p:graphicFrame>
        <p:nvGraphicFramePr>
          <p:cNvPr id="11280" name="Object 16"/>
          <p:cNvGraphicFramePr>
            <a:graphicFrameLocks noChangeAspect="1"/>
          </p:cNvGraphicFramePr>
          <p:nvPr/>
        </p:nvGraphicFramePr>
        <p:xfrm>
          <a:off x="1385888" y="4622800"/>
          <a:ext cx="763587" cy="2122488"/>
        </p:xfrm>
        <a:graphic>
          <a:graphicData uri="http://schemas.openxmlformats.org/presentationml/2006/ole">
            <mc:AlternateContent xmlns:mc="http://schemas.openxmlformats.org/markup-compatibility/2006">
              <mc:Choice xmlns:v="urn:schemas-microsoft-com:vml" Requires="v">
                <p:oleObj spid="_x0000_s11288" r:id="rId9" imgW="254200" imgH="712121" progId="">
                  <p:embed/>
                </p:oleObj>
              </mc:Choice>
              <mc:Fallback>
                <p:oleObj r:id="rId9" imgW="254200" imgH="712121" progId="">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5888" y="4622800"/>
                        <a:ext cx="763587" cy="21224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1" name="Object 17"/>
          <p:cNvGraphicFramePr>
            <a:graphicFrameLocks noChangeAspect="1"/>
          </p:cNvGraphicFramePr>
          <p:nvPr/>
        </p:nvGraphicFramePr>
        <p:xfrm>
          <a:off x="3430588" y="5449888"/>
          <a:ext cx="1698625" cy="588962"/>
        </p:xfrm>
        <a:graphic>
          <a:graphicData uri="http://schemas.openxmlformats.org/presentationml/2006/ole">
            <mc:AlternateContent xmlns:mc="http://schemas.openxmlformats.org/markup-compatibility/2006">
              <mc:Choice xmlns:v="urn:schemas-microsoft-com:vml" Requires="v">
                <p:oleObj spid="_x0000_s11289" r:id="rId11" imgW="623061" imgH="215980" progId="">
                  <p:embed/>
                </p:oleObj>
              </mc:Choice>
              <mc:Fallback>
                <p:oleObj r:id="rId11" imgW="623061" imgH="215980" progId="">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0588" y="5449888"/>
                        <a:ext cx="1698625" cy="5889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2" name="Object 18"/>
          <p:cNvGraphicFramePr>
            <a:graphicFrameLocks noChangeAspect="1"/>
          </p:cNvGraphicFramePr>
          <p:nvPr/>
        </p:nvGraphicFramePr>
        <p:xfrm>
          <a:off x="6680200" y="5162550"/>
          <a:ext cx="1209675" cy="1176338"/>
        </p:xfrm>
        <a:graphic>
          <a:graphicData uri="http://schemas.openxmlformats.org/presentationml/2006/ole">
            <mc:AlternateContent xmlns:mc="http://schemas.openxmlformats.org/markup-compatibility/2006">
              <mc:Choice xmlns:v="urn:schemas-microsoft-com:vml" Requires="v">
                <p:oleObj spid="_x0000_s11290" r:id="rId13" imgW="470912" imgH="458283" progId="">
                  <p:embed/>
                </p:oleObj>
              </mc:Choice>
              <mc:Fallback>
                <p:oleObj r:id="rId13" imgW="470912" imgH="458283" progId="">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0200" y="5162550"/>
                        <a:ext cx="1209675" cy="1176338"/>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3" name="双箭头 138"/>
          <p:cNvSpPr>
            <a:spLocks noChangeShapeType="1"/>
          </p:cNvSpPr>
          <p:nvPr/>
        </p:nvSpPr>
        <p:spPr bwMode="auto">
          <a:xfrm>
            <a:off x="958850" y="3752850"/>
            <a:ext cx="900113" cy="86995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4" name="双箭头 138"/>
          <p:cNvSpPr>
            <a:spLocks noChangeShapeType="1"/>
          </p:cNvSpPr>
          <p:nvPr/>
        </p:nvSpPr>
        <p:spPr bwMode="auto">
          <a:xfrm>
            <a:off x="2665413" y="2895600"/>
            <a:ext cx="1614487" cy="2554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5" name="双箭头 138"/>
          <p:cNvSpPr>
            <a:spLocks noChangeShapeType="1"/>
          </p:cNvSpPr>
          <p:nvPr/>
        </p:nvSpPr>
        <p:spPr bwMode="auto">
          <a:xfrm>
            <a:off x="1858963" y="3717925"/>
            <a:ext cx="5468937" cy="1444625"/>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86" name="Text Box 22"/>
          <p:cNvSpPr txBox="1">
            <a:spLocks noChangeArrowheads="1"/>
          </p:cNvSpPr>
          <p:nvPr/>
        </p:nvSpPr>
        <p:spPr bwMode="auto">
          <a:xfrm>
            <a:off x="4310063" y="3544888"/>
            <a:ext cx="47752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zh-CN" altLang="en-US">
                <a:solidFill>
                  <a:srgbClr val="FF0066"/>
                </a:solidFill>
              </a:rPr>
              <a:t>&gt;&gt;A(:)          </a:t>
            </a:r>
            <a:r>
              <a:rPr lang="ja-JP" altLang="en-US">
                <a:solidFill>
                  <a:srgbClr val="FF0066"/>
                </a:solidFill>
              </a:rPr>
              <a:t>%</a:t>
            </a:r>
            <a:r>
              <a:rPr lang="ja-JP" altLang="en-US">
                <a:solidFill>
                  <a:srgbClr val="FF0066"/>
                </a:solidFill>
                <a:latin typeface="ＭＳ Ｐ明朝" panose="02020600040205080304" pitchFamily="18" charset="-128"/>
                <a:ea typeface="ＭＳ Ｐ明朝" panose="02020600040205080304" pitchFamily="18" charset="-128"/>
              </a:rPr>
              <a:t>全ての元素を順序に1列で列挙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additive="base">
                                        <p:cTn id="7" dur="500" fill="hold"/>
                                        <p:tgtEl>
                                          <p:spTgt spid="11276"/>
                                        </p:tgtEl>
                                        <p:attrNameLst>
                                          <p:attrName>ppt_x</p:attrName>
                                        </p:attrNameLst>
                                      </p:cBhvr>
                                      <p:tavLst>
                                        <p:tav tm="0">
                                          <p:val>
                                            <p:strVal val="#ppt_x"/>
                                          </p:val>
                                        </p:tav>
                                        <p:tav tm="100000">
                                          <p:val>
                                            <p:strVal val="#ppt_x"/>
                                          </p:val>
                                        </p:tav>
                                      </p:tavLst>
                                    </p:anim>
                                    <p:anim calcmode="lin" valueType="num">
                                      <p:cBhvr additive="base">
                                        <p:cTn id="8" dur="500" fill="hold"/>
                                        <p:tgtEl>
                                          <p:spTgt spid="1127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274"/>
                                        </p:tgtEl>
                                        <p:attrNameLst>
                                          <p:attrName>style.visibility</p:attrName>
                                        </p:attrNameLst>
                                      </p:cBhvr>
                                      <p:to>
                                        <p:strVal val="visible"/>
                                      </p:to>
                                    </p:set>
                                    <p:anim calcmode="lin" valueType="num">
                                      <p:cBhvr additive="base">
                                        <p:cTn id="11" dur="500" fill="hold"/>
                                        <p:tgtEl>
                                          <p:spTgt spid="11274"/>
                                        </p:tgtEl>
                                        <p:attrNameLst>
                                          <p:attrName>ppt_x</p:attrName>
                                        </p:attrNameLst>
                                      </p:cBhvr>
                                      <p:tavLst>
                                        <p:tav tm="0">
                                          <p:val>
                                            <p:strVal val="#ppt_x"/>
                                          </p:val>
                                        </p:tav>
                                        <p:tav tm="100000">
                                          <p:val>
                                            <p:strVal val="#ppt_x"/>
                                          </p:val>
                                        </p:tav>
                                      </p:tavLst>
                                    </p:anim>
                                    <p:anim calcmode="lin" valueType="num">
                                      <p:cBhvr additive="base">
                                        <p:cTn id="12" dur="500" fill="hold"/>
                                        <p:tgtEl>
                                          <p:spTgt spid="11274"/>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 calcmode="lin" valueType="num">
                                      <p:cBhvr additive="base">
                                        <p:cTn id="17" dur="500" fill="hold"/>
                                        <p:tgtEl>
                                          <p:spTgt spid="11277"/>
                                        </p:tgtEl>
                                        <p:attrNameLst>
                                          <p:attrName>ppt_x</p:attrName>
                                        </p:attrNameLst>
                                      </p:cBhvr>
                                      <p:tavLst>
                                        <p:tav tm="0">
                                          <p:val>
                                            <p:strVal val="1+#ppt_w/2"/>
                                          </p:val>
                                        </p:tav>
                                        <p:tav tm="100000">
                                          <p:val>
                                            <p:strVal val="#ppt_x"/>
                                          </p:val>
                                        </p:tav>
                                      </p:tavLst>
                                    </p:anim>
                                    <p:anim calcmode="lin" valueType="num">
                                      <p:cBhvr additive="base">
                                        <p:cTn id="18" dur="500" fill="hold"/>
                                        <p:tgtEl>
                                          <p:spTgt spid="1127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275"/>
                                        </p:tgtEl>
                                        <p:attrNameLst>
                                          <p:attrName>style.visibility</p:attrName>
                                        </p:attrNameLst>
                                      </p:cBhvr>
                                      <p:to>
                                        <p:strVal val="visible"/>
                                      </p:to>
                                    </p:set>
                                    <p:anim calcmode="lin" valueType="num">
                                      <p:cBhvr additive="base">
                                        <p:cTn id="21" dur="500" fill="hold"/>
                                        <p:tgtEl>
                                          <p:spTgt spid="11275"/>
                                        </p:tgtEl>
                                        <p:attrNameLst>
                                          <p:attrName>ppt_x</p:attrName>
                                        </p:attrNameLst>
                                      </p:cBhvr>
                                      <p:tavLst>
                                        <p:tav tm="0">
                                          <p:val>
                                            <p:strVal val="1+#ppt_w/2"/>
                                          </p:val>
                                        </p:tav>
                                        <p:tav tm="100000">
                                          <p:val>
                                            <p:strVal val="#ppt_x"/>
                                          </p:val>
                                        </p:tav>
                                      </p:tavLst>
                                    </p:anim>
                                    <p:anim calcmode="lin" valueType="num">
                                      <p:cBhvr additive="base">
                                        <p:cTn id="22"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278"/>
                                        </p:tgtEl>
                                        <p:attrNameLst>
                                          <p:attrName>style.visibility</p:attrName>
                                        </p:attrNameLst>
                                      </p:cBhvr>
                                      <p:to>
                                        <p:strVal val="visible"/>
                                      </p:to>
                                    </p:set>
                                    <p:anim calcmode="lin" valueType="num">
                                      <p:cBhvr additive="base">
                                        <p:cTn id="27" dur="500" fill="hold"/>
                                        <p:tgtEl>
                                          <p:spTgt spid="11278"/>
                                        </p:tgtEl>
                                        <p:attrNameLst>
                                          <p:attrName>ppt_x</p:attrName>
                                        </p:attrNameLst>
                                      </p:cBhvr>
                                      <p:tavLst>
                                        <p:tav tm="0">
                                          <p:val>
                                            <p:strVal val="#ppt_x"/>
                                          </p:val>
                                        </p:tav>
                                        <p:tav tm="100000">
                                          <p:val>
                                            <p:strVal val="#ppt_x"/>
                                          </p:val>
                                        </p:tav>
                                      </p:tavLst>
                                    </p:anim>
                                    <p:anim calcmode="lin" valueType="num">
                                      <p:cBhvr additive="base">
                                        <p:cTn id="28" dur="500" fill="hold"/>
                                        <p:tgtEl>
                                          <p:spTgt spid="1127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279"/>
                                        </p:tgtEl>
                                        <p:attrNameLst>
                                          <p:attrName>style.visibility</p:attrName>
                                        </p:attrNameLst>
                                      </p:cBhvr>
                                      <p:to>
                                        <p:strVal val="visible"/>
                                      </p:to>
                                    </p:set>
                                    <p:anim calcmode="lin" valueType="num">
                                      <p:cBhvr additive="base">
                                        <p:cTn id="31" dur="500" fill="hold"/>
                                        <p:tgtEl>
                                          <p:spTgt spid="11279"/>
                                        </p:tgtEl>
                                        <p:attrNameLst>
                                          <p:attrName>ppt_x</p:attrName>
                                        </p:attrNameLst>
                                      </p:cBhvr>
                                      <p:tavLst>
                                        <p:tav tm="0">
                                          <p:val>
                                            <p:strVal val="#ppt_x"/>
                                          </p:val>
                                        </p:tav>
                                        <p:tav tm="100000">
                                          <p:val>
                                            <p:strVal val="#ppt_x"/>
                                          </p:val>
                                        </p:tav>
                                      </p:tavLst>
                                    </p:anim>
                                    <p:anim calcmode="lin" valueType="num">
                                      <p:cBhvr additive="base">
                                        <p:cTn id="32"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285"/>
                                        </p:tgtEl>
                                        <p:attrNameLst>
                                          <p:attrName>style.visibility</p:attrName>
                                        </p:attrNameLst>
                                      </p:cBhvr>
                                      <p:to>
                                        <p:strVal val="visible"/>
                                      </p:to>
                                    </p:set>
                                    <p:anim calcmode="lin" valueType="num">
                                      <p:cBhvr additive="base">
                                        <p:cTn id="37" dur="500" fill="hold"/>
                                        <p:tgtEl>
                                          <p:spTgt spid="11285"/>
                                        </p:tgtEl>
                                        <p:attrNameLst>
                                          <p:attrName>ppt_x</p:attrName>
                                        </p:attrNameLst>
                                      </p:cBhvr>
                                      <p:tavLst>
                                        <p:tav tm="0">
                                          <p:val>
                                            <p:strVal val="0-#ppt_w/2"/>
                                          </p:val>
                                        </p:tav>
                                        <p:tav tm="100000">
                                          <p:val>
                                            <p:strVal val="#ppt_x"/>
                                          </p:val>
                                        </p:tav>
                                      </p:tavLst>
                                    </p:anim>
                                    <p:anim calcmode="lin" valueType="num">
                                      <p:cBhvr additive="base">
                                        <p:cTn id="38" dur="500" fill="hold"/>
                                        <p:tgtEl>
                                          <p:spTgt spid="1128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1284"/>
                                        </p:tgtEl>
                                        <p:attrNameLst>
                                          <p:attrName>style.visibility</p:attrName>
                                        </p:attrNameLst>
                                      </p:cBhvr>
                                      <p:to>
                                        <p:strVal val="visible"/>
                                      </p:to>
                                    </p:set>
                                    <p:anim calcmode="lin" valueType="num">
                                      <p:cBhvr additive="base">
                                        <p:cTn id="41" dur="500" fill="hold"/>
                                        <p:tgtEl>
                                          <p:spTgt spid="11284"/>
                                        </p:tgtEl>
                                        <p:attrNameLst>
                                          <p:attrName>ppt_x</p:attrName>
                                        </p:attrNameLst>
                                      </p:cBhvr>
                                      <p:tavLst>
                                        <p:tav tm="0">
                                          <p:val>
                                            <p:strVal val="0-#ppt_w/2"/>
                                          </p:val>
                                        </p:tav>
                                        <p:tav tm="100000">
                                          <p:val>
                                            <p:strVal val="#ppt_x"/>
                                          </p:val>
                                        </p:tav>
                                      </p:tavLst>
                                    </p:anim>
                                    <p:anim calcmode="lin" valueType="num">
                                      <p:cBhvr additive="base">
                                        <p:cTn id="42" dur="500" fill="hold"/>
                                        <p:tgtEl>
                                          <p:spTgt spid="1128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1283"/>
                                        </p:tgtEl>
                                        <p:attrNameLst>
                                          <p:attrName>style.visibility</p:attrName>
                                        </p:attrNameLst>
                                      </p:cBhvr>
                                      <p:to>
                                        <p:strVal val="visible"/>
                                      </p:to>
                                    </p:set>
                                    <p:anim calcmode="lin" valueType="num">
                                      <p:cBhvr additive="base">
                                        <p:cTn id="45" dur="500" fill="hold"/>
                                        <p:tgtEl>
                                          <p:spTgt spid="11283"/>
                                        </p:tgtEl>
                                        <p:attrNameLst>
                                          <p:attrName>ppt_x</p:attrName>
                                        </p:attrNameLst>
                                      </p:cBhvr>
                                      <p:tavLst>
                                        <p:tav tm="0">
                                          <p:val>
                                            <p:strVal val="0-#ppt_w/2"/>
                                          </p:val>
                                        </p:tav>
                                        <p:tav tm="100000">
                                          <p:val>
                                            <p:strVal val="#ppt_x"/>
                                          </p:val>
                                        </p:tav>
                                      </p:tavLst>
                                    </p:anim>
                                    <p:anim calcmode="lin" valueType="num">
                                      <p:cBhvr additive="base">
                                        <p:cTn id="46" dur="500" fill="hold"/>
                                        <p:tgtEl>
                                          <p:spTgt spid="1128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1280"/>
                                        </p:tgtEl>
                                        <p:attrNameLst>
                                          <p:attrName>style.visibility</p:attrName>
                                        </p:attrNameLst>
                                      </p:cBhvr>
                                      <p:to>
                                        <p:strVal val="visible"/>
                                      </p:to>
                                    </p:set>
                                    <p:anim calcmode="lin" valueType="num">
                                      <p:cBhvr additive="base">
                                        <p:cTn id="49" dur="500" fill="hold"/>
                                        <p:tgtEl>
                                          <p:spTgt spid="11280"/>
                                        </p:tgtEl>
                                        <p:attrNameLst>
                                          <p:attrName>ppt_x</p:attrName>
                                        </p:attrNameLst>
                                      </p:cBhvr>
                                      <p:tavLst>
                                        <p:tav tm="0">
                                          <p:val>
                                            <p:strVal val="0-#ppt_w/2"/>
                                          </p:val>
                                        </p:tav>
                                        <p:tav tm="100000">
                                          <p:val>
                                            <p:strVal val="#ppt_x"/>
                                          </p:val>
                                        </p:tav>
                                      </p:tavLst>
                                    </p:anim>
                                    <p:anim calcmode="lin" valueType="num">
                                      <p:cBhvr additive="base">
                                        <p:cTn id="50" dur="500" fill="hold"/>
                                        <p:tgtEl>
                                          <p:spTgt spid="11280"/>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1281"/>
                                        </p:tgtEl>
                                        <p:attrNameLst>
                                          <p:attrName>style.visibility</p:attrName>
                                        </p:attrNameLst>
                                      </p:cBhvr>
                                      <p:to>
                                        <p:strVal val="visible"/>
                                      </p:to>
                                    </p:set>
                                    <p:anim calcmode="lin" valueType="num">
                                      <p:cBhvr additive="base">
                                        <p:cTn id="53" dur="500" fill="hold"/>
                                        <p:tgtEl>
                                          <p:spTgt spid="11281"/>
                                        </p:tgtEl>
                                        <p:attrNameLst>
                                          <p:attrName>ppt_x</p:attrName>
                                        </p:attrNameLst>
                                      </p:cBhvr>
                                      <p:tavLst>
                                        <p:tav tm="0">
                                          <p:val>
                                            <p:strVal val="0-#ppt_w/2"/>
                                          </p:val>
                                        </p:tav>
                                        <p:tav tm="100000">
                                          <p:val>
                                            <p:strVal val="#ppt_x"/>
                                          </p:val>
                                        </p:tav>
                                      </p:tavLst>
                                    </p:anim>
                                    <p:anim calcmode="lin" valueType="num">
                                      <p:cBhvr additive="base">
                                        <p:cTn id="54" dur="500" fill="hold"/>
                                        <p:tgtEl>
                                          <p:spTgt spid="11281"/>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282"/>
                                        </p:tgtEl>
                                        <p:attrNameLst>
                                          <p:attrName>style.visibility</p:attrName>
                                        </p:attrNameLst>
                                      </p:cBhvr>
                                      <p:to>
                                        <p:strVal val="visible"/>
                                      </p:to>
                                    </p:set>
                                    <p:anim calcmode="lin" valueType="num">
                                      <p:cBhvr additive="base">
                                        <p:cTn id="57" dur="500" fill="hold"/>
                                        <p:tgtEl>
                                          <p:spTgt spid="11282"/>
                                        </p:tgtEl>
                                        <p:attrNameLst>
                                          <p:attrName>ppt_x</p:attrName>
                                        </p:attrNameLst>
                                      </p:cBhvr>
                                      <p:tavLst>
                                        <p:tav tm="0">
                                          <p:val>
                                            <p:strVal val="0-#ppt_w/2"/>
                                          </p:val>
                                        </p:tav>
                                        <p:tav tm="100000">
                                          <p:val>
                                            <p:strVal val="#ppt_x"/>
                                          </p:val>
                                        </p:tav>
                                      </p:tavLst>
                                    </p:anim>
                                    <p:anim calcmode="lin" valueType="num">
                                      <p:cBhvr additive="base">
                                        <p:cTn id="58"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286"/>
                                        </p:tgtEl>
                                        <p:attrNameLst>
                                          <p:attrName>style.visibility</p:attrName>
                                        </p:attrNameLst>
                                      </p:cBhvr>
                                      <p:to>
                                        <p:strVal val="visible"/>
                                      </p:to>
                                    </p:set>
                                    <p:anim calcmode="lin" valueType="num">
                                      <p:cBhvr additive="base">
                                        <p:cTn id="63" dur="500" fill="hold"/>
                                        <p:tgtEl>
                                          <p:spTgt spid="11286"/>
                                        </p:tgtEl>
                                        <p:attrNameLst>
                                          <p:attrName>ppt_x</p:attrName>
                                        </p:attrNameLst>
                                      </p:cBhvr>
                                      <p:tavLst>
                                        <p:tav tm="0">
                                          <p:val>
                                            <p:strVal val="#ppt_x"/>
                                          </p:val>
                                        </p:tav>
                                        <p:tav tm="100000">
                                          <p:val>
                                            <p:strVal val="#ppt_x"/>
                                          </p:val>
                                        </p:tav>
                                      </p:tavLst>
                                    </p:anim>
                                    <p:anim calcmode="lin" valueType="num">
                                      <p:cBhvr additive="base">
                                        <p:cTn id="64" dur="500" fill="hold"/>
                                        <p:tgtEl>
                                          <p:spTgt spid="11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bldLvl="0" autoUpdateAnimBg="0"/>
      <p:bldP spid="11277" grpId="0" bldLvl="0" autoUpdateAnimBg="0"/>
      <p:bldP spid="11279" grpId="0" bldLvl="0" autoUpdateAnimBg="0"/>
      <p:bldP spid="11286" grpId="0" bldLvl="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画面に合わせる (4:3)</PresentationFormat>
  <Paragraphs>209</Paragraphs>
  <Slides>34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0</vt:i4>
      </vt:variant>
      <vt:variant>
        <vt:lpstr>スライド タイトル</vt:lpstr>
      </vt:variant>
      <vt:variant>
        <vt:i4>34</vt:i4>
      </vt:variant>
    </vt:vector>
  </HeadingPairs>
  <TitlesOfParts>
    <vt:vector size="41" baseType="lpstr">
      <vt:lpstr>Arial</vt:lpstr>
      <vt:lpstr>SimSun</vt:lpstr>
      <vt:lpstr>Calibri</vt:lpstr>
      <vt:lpstr>ＭＳ Ｐ明朝</vt:lpstr>
      <vt:lpstr>Times New Roman</vt:lpstr>
      <vt:lpstr>ＭＳ Ｐゴシック</vt:lpstr>
      <vt:lpstr>默认设计模板</vt:lpstr>
      <vt:lpstr>PowerPoint プレゼンテーション</vt:lpstr>
      <vt:lpstr>発表の流れ</vt:lpstr>
      <vt:lpstr>Ⅰ入門編－Matlabとは</vt:lpstr>
      <vt:lpstr>Ⅰ入門編－Matlabの基本機能</vt:lpstr>
      <vt:lpstr>PowerPoint プレゼンテーション</vt:lpstr>
      <vt:lpstr>Ⅱ基礎編－Matlabによる行列演算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Ⅲ実践編 　　　OD行列処理およびフローデータの可視化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柳　鍇</dc:creator>
  <cp:lastModifiedBy>s1530237</cp:lastModifiedBy>
  <cp:revision>3</cp:revision>
  <dcterms:modified xsi:type="dcterms:W3CDTF">2018-11-30T09:34:27Z</dcterms:modified>
</cp:coreProperties>
</file>